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88" r:id="rId2"/>
    <p:sldId id="259" r:id="rId3"/>
    <p:sldId id="294" r:id="rId4"/>
    <p:sldId id="289" r:id="rId5"/>
    <p:sldId id="296" r:id="rId6"/>
    <p:sldId id="297" r:id="rId7"/>
    <p:sldId id="298" r:id="rId8"/>
    <p:sldId id="266" r:id="rId9"/>
    <p:sldId id="262" r:id="rId10"/>
    <p:sldId id="29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99" r:id="rId19"/>
    <p:sldId id="307" r:id="rId20"/>
    <p:sldId id="308" r:id="rId21"/>
    <p:sldId id="293" r:id="rId22"/>
    <p:sldId id="310" r:id="rId23"/>
    <p:sldId id="311" r:id="rId24"/>
    <p:sldId id="312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ork San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ork San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ork San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ork San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Work San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Work San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Work San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Work San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Work Sans" pitchFamily="2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eBQZav52+eRUqU7Lfe4Yw==" hashData="Ss4ra02wSkFLhlX7Lcw/zBNTSpQiLYWSryL7DBpPWozKbbFvcHAXjeskfnRnUlVuWii62YY2KyEuiRNdUtOK4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C441"/>
    <a:srgbClr val="C4DD66"/>
    <a:srgbClr val="ADC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B8083E-F430-4195-8340-B63F2F25E9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538FC-8C83-490B-92EE-9C77B5F0F9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9BA18E-8072-485A-BDEB-C5E8CF70794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8FAA9-4E06-4327-A0E3-67CF7712CA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27F28-BC8D-4AB5-947D-007C0B38F4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DEA82A-689D-47BA-9C83-9717F71C3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43050" y="1504950"/>
            <a:ext cx="3181350" cy="3181350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371850" y="3600450"/>
            <a:ext cx="2171700" cy="2171700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982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283199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699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67531" y="710974"/>
            <a:ext cx="2901950" cy="2903537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617013" y="2336913"/>
            <a:ext cx="1741033" cy="1741985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296105" y="3762705"/>
            <a:ext cx="1334858" cy="1335588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035631" y="4430499"/>
            <a:ext cx="882875" cy="883358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2081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EA155A-4F23-4D01-AB91-C53E3C35FE3D}"/>
              </a:ext>
            </a:extLst>
          </p:cNvPr>
          <p:cNvSpPr/>
          <p:nvPr userDrawn="1"/>
        </p:nvSpPr>
        <p:spPr>
          <a:xfrm>
            <a:off x="1481138" y="2136775"/>
            <a:ext cx="9229725" cy="3429000"/>
          </a:xfrm>
          <a:prstGeom prst="roundRect">
            <a:avLst>
              <a:gd name="adj" fmla="val 4815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197814" y="2696743"/>
            <a:ext cx="2309972" cy="2309972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694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188657" y="-1"/>
            <a:ext cx="4003343" cy="338900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71581" y="-1"/>
            <a:ext cx="4048838" cy="3389006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003343" cy="338900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88657" y="3483593"/>
            <a:ext cx="4003343" cy="337440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071581" y="3483593"/>
            <a:ext cx="4048838" cy="337440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3483593"/>
            <a:ext cx="4003343" cy="337440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847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AE5B56-C13A-4BEF-8B7A-6CD6D0A6D841}"/>
              </a:ext>
            </a:extLst>
          </p:cNvPr>
          <p:cNvSpPr/>
          <p:nvPr userDrawn="1"/>
        </p:nvSpPr>
        <p:spPr>
          <a:xfrm>
            <a:off x="1481138" y="3411538"/>
            <a:ext cx="3787775" cy="1233487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38DABA-0BB5-427C-8E67-0548797C27E1}"/>
              </a:ext>
            </a:extLst>
          </p:cNvPr>
          <p:cNvSpPr/>
          <p:nvPr userDrawn="1"/>
        </p:nvSpPr>
        <p:spPr>
          <a:xfrm>
            <a:off x="1481138" y="4935538"/>
            <a:ext cx="3787775" cy="1233487"/>
          </a:xfrm>
          <a:prstGeom prst="roundRect">
            <a:avLst>
              <a:gd name="adj" fmla="val 50000"/>
            </a:avLst>
          </a:prstGeom>
          <a:solidFill>
            <a:srgbClr val="9B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0F91C8-B1AD-44F3-B568-39B1E76B7B65}"/>
              </a:ext>
            </a:extLst>
          </p:cNvPr>
          <p:cNvSpPr/>
          <p:nvPr userDrawn="1"/>
        </p:nvSpPr>
        <p:spPr>
          <a:xfrm>
            <a:off x="6923088" y="1887538"/>
            <a:ext cx="3787775" cy="1233487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09D64D2-12F1-44C4-80FD-0EE458523CA8}"/>
              </a:ext>
            </a:extLst>
          </p:cNvPr>
          <p:cNvSpPr/>
          <p:nvPr userDrawn="1"/>
        </p:nvSpPr>
        <p:spPr>
          <a:xfrm>
            <a:off x="6923088" y="3411538"/>
            <a:ext cx="3787775" cy="123348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2761CA-2F5E-462A-9F21-A2F4275B045C}"/>
              </a:ext>
            </a:extLst>
          </p:cNvPr>
          <p:cNvSpPr/>
          <p:nvPr userDrawn="1"/>
        </p:nvSpPr>
        <p:spPr>
          <a:xfrm>
            <a:off x="6923088" y="4935538"/>
            <a:ext cx="3787775" cy="1233487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4E12C1-5798-45CC-AD15-99FBBF213082}"/>
              </a:ext>
            </a:extLst>
          </p:cNvPr>
          <p:cNvSpPr/>
          <p:nvPr userDrawn="1"/>
        </p:nvSpPr>
        <p:spPr>
          <a:xfrm>
            <a:off x="1481138" y="1887538"/>
            <a:ext cx="3787775" cy="123348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80458" y="1886859"/>
            <a:ext cx="1234177" cy="1233714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480458" y="3410859"/>
            <a:ext cx="1234177" cy="1233714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80458" y="4934859"/>
            <a:ext cx="1234177" cy="1233714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923314" y="1886859"/>
            <a:ext cx="1234177" cy="1233714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923314" y="3410859"/>
            <a:ext cx="1234177" cy="1233714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923314" y="4934859"/>
            <a:ext cx="1234177" cy="1233714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94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6A194F-FDAC-4D47-9B5A-13FDF16939B8}"/>
              </a:ext>
            </a:extLst>
          </p:cNvPr>
          <p:cNvSpPr/>
          <p:nvPr userDrawn="1"/>
        </p:nvSpPr>
        <p:spPr>
          <a:xfrm>
            <a:off x="5062538" y="4562475"/>
            <a:ext cx="5622925" cy="18923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D88201-B7CD-414E-BAE4-7BC9184F0131}"/>
              </a:ext>
            </a:extLst>
          </p:cNvPr>
          <p:cNvSpPr/>
          <p:nvPr userDrawn="1"/>
        </p:nvSpPr>
        <p:spPr>
          <a:xfrm>
            <a:off x="5062538" y="2487613"/>
            <a:ext cx="5622925" cy="189388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E390FC-1900-4DF4-9724-A30EEC25F69D}"/>
              </a:ext>
            </a:extLst>
          </p:cNvPr>
          <p:cNvSpPr/>
          <p:nvPr userDrawn="1"/>
        </p:nvSpPr>
        <p:spPr>
          <a:xfrm>
            <a:off x="5062538" y="412750"/>
            <a:ext cx="5622925" cy="1893888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823699" y="4561849"/>
            <a:ext cx="1862431" cy="1893543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823699" y="2487390"/>
            <a:ext cx="1862431" cy="1893543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823699" y="412932"/>
            <a:ext cx="1862431" cy="1893543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57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16564" y="-819018"/>
            <a:ext cx="8447086" cy="8445236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87128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38061" y="2514600"/>
            <a:ext cx="1828800" cy="182880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81600" y="2514600"/>
            <a:ext cx="1828800" cy="182880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8825139" y="2514600"/>
            <a:ext cx="1828800" cy="182880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3768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AE948C7-C972-4260-81CF-FF75435EBAA4}"/>
              </a:ext>
            </a:extLst>
          </p:cNvPr>
          <p:cNvSpPr/>
          <p:nvPr userDrawn="1"/>
        </p:nvSpPr>
        <p:spPr>
          <a:xfrm>
            <a:off x="6415088" y="-2024063"/>
            <a:ext cx="5834062" cy="59404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55642" y="-1920027"/>
            <a:ext cx="5834654" cy="5836209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257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773B686-A946-4BAD-A23A-17DF391C3B8C}"/>
              </a:ext>
            </a:extLst>
          </p:cNvPr>
          <p:cNvSpPr/>
          <p:nvPr userDrawn="1"/>
        </p:nvSpPr>
        <p:spPr>
          <a:xfrm>
            <a:off x="5483225" y="1189038"/>
            <a:ext cx="7356475" cy="74882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29943" y="1513008"/>
            <a:ext cx="7161953" cy="7163862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754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5B6F678-103F-4B12-8D0E-DD5055C27A46}"/>
              </a:ext>
            </a:extLst>
          </p:cNvPr>
          <p:cNvSpPr/>
          <p:nvPr userDrawn="1"/>
        </p:nvSpPr>
        <p:spPr>
          <a:xfrm>
            <a:off x="-288925" y="-1504950"/>
            <a:ext cx="6662738" cy="67833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289647" y="-1646384"/>
            <a:ext cx="6662058" cy="6662058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1817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06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4291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54480" y="705394"/>
            <a:ext cx="4284000" cy="2844000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pattFill prst="pct5">
            <a:fgClr>
              <a:schemeClr val="accent1">
                <a:lumMod val="75000"/>
              </a:schemeClr>
            </a:fgClr>
            <a:bgClr>
              <a:schemeClr val="bg1"/>
            </a:bgClr>
          </a:pattFill>
        </p:spPr>
        <p:txBody>
          <a:bodyPr wrap="square" anchor="ctr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2BA8521-34B5-42CF-B200-C988FE24FA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L.Narayan Pashi, Kamalgonj, Moulvibazar.</a:t>
            </a:r>
          </a:p>
        </p:txBody>
      </p:sp>
    </p:spTree>
    <p:extLst>
      <p:ext uri="{BB962C8B-B14F-4D97-AF65-F5344CB8AC3E}">
        <p14:creationId xmlns:p14="http://schemas.microsoft.com/office/powerpoint/2010/main" val="418711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F373FC-6809-4E20-A77E-7CB1BA9D308C}"/>
              </a:ext>
            </a:extLst>
          </p:cNvPr>
          <p:cNvSpPr/>
          <p:nvPr userDrawn="1"/>
        </p:nvSpPr>
        <p:spPr>
          <a:xfrm>
            <a:off x="600075" y="1155700"/>
            <a:ext cx="10991850" cy="45466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0502" y="1155795"/>
            <a:ext cx="4567450" cy="454641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78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17C556D-B52C-40F7-918F-C2753D659B52}"/>
              </a:ext>
            </a:extLst>
          </p:cNvPr>
          <p:cNvSpPr/>
          <p:nvPr userDrawn="1"/>
        </p:nvSpPr>
        <p:spPr>
          <a:xfrm>
            <a:off x="6881813" y="-1185863"/>
            <a:ext cx="5991225" cy="609917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94252" y="-1386276"/>
            <a:ext cx="6096000" cy="609600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27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485900" y="3200400"/>
            <a:ext cx="2952750" cy="295275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122863" y="5219700"/>
            <a:ext cx="1925637" cy="93345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291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696282" y="0"/>
            <a:ext cx="2708729" cy="3429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486899" y="0"/>
            <a:ext cx="2708729" cy="3429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517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0" y="819150"/>
            <a:ext cx="2609850" cy="260985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705850" y="-876300"/>
            <a:ext cx="3790950" cy="379095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305800" y="2743200"/>
            <a:ext cx="1733550" cy="173355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24700" y="3552825"/>
            <a:ext cx="1104900" cy="110490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163175" y="3038475"/>
            <a:ext cx="1619250" cy="161925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410700" y="4400550"/>
            <a:ext cx="1181100" cy="118110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043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52A3500-66A5-416A-9050-9680896A3F76}"/>
              </a:ext>
            </a:extLst>
          </p:cNvPr>
          <p:cNvSpPr/>
          <p:nvPr userDrawn="1"/>
        </p:nvSpPr>
        <p:spPr>
          <a:xfrm>
            <a:off x="-1633538" y="-841375"/>
            <a:ext cx="6858001" cy="69818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990271" y="-841828"/>
            <a:ext cx="6858000" cy="6858000"/>
          </a:xfrm>
          <a:prstGeom prst="ellipse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8295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912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907" r:id="rId2"/>
    <p:sldLayoutId id="2147483908" r:id="rId3"/>
    <p:sldLayoutId id="2147483909" r:id="rId4"/>
    <p:sldLayoutId id="2147483896" r:id="rId5"/>
    <p:sldLayoutId id="2147483897" r:id="rId6"/>
    <p:sldLayoutId id="2147483898" r:id="rId7"/>
    <p:sldLayoutId id="2147483910" r:id="rId8"/>
    <p:sldLayoutId id="2147483899" r:id="rId9"/>
    <p:sldLayoutId id="2147483900" r:id="rId10"/>
    <p:sldLayoutId id="2147483901" r:id="rId11"/>
    <p:sldLayoutId id="2147483911" r:id="rId12"/>
    <p:sldLayoutId id="2147483902" r:id="rId13"/>
    <p:sldLayoutId id="2147483912" r:id="rId14"/>
    <p:sldLayoutId id="2147483913" r:id="rId15"/>
    <p:sldLayoutId id="2147483903" r:id="rId16"/>
    <p:sldLayoutId id="2147483904" r:id="rId17"/>
    <p:sldLayoutId id="2147483914" r:id="rId18"/>
    <p:sldLayoutId id="2147483915" r:id="rId19"/>
    <p:sldLayoutId id="2147483905" r:id="rId20"/>
    <p:sldLayoutId id="2147483906" r:id="rId21"/>
    <p:sldLayoutId id="2147483916" r:id="rId2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ork Sans" panose="020B0604020202020204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ork Sans" panose="020B0604020202020204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ork Sans" panose="020B0604020202020204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ork Sans" panose="020B0604020202020204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ork Sans" panose="020B0604020202020204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ork Sans" panose="020B0604020202020204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ork Sans" panose="020B0604020202020204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Work Sans" panose="020B0604020202020204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309477-45C4-4D7E-89AE-A3A5BDA717E3}"/>
              </a:ext>
            </a:extLst>
          </p:cNvPr>
          <p:cNvSpPr/>
          <p:nvPr/>
        </p:nvSpPr>
        <p:spPr>
          <a:xfrm>
            <a:off x="6667500" y="1598613"/>
            <a:ext cx="4581525" cy="147478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CFE022-B0A0-4884-932A-F5C462A82344}"/>
              </a:ext>
            </a:extLst>
          </p:cNvPr>
          <p:cNvSpPr/>
          <p:nvPr/>
        </p:nvSpPr>
        <p:spPr>
          <a:xfrm>
            <a:off x="6946900" y="1982788"/>
            <a:ext cx="40227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EEE3BD-73CD-4146-802F-F52FC4F79FCC}"/>
              </a:ext>
            </a:extLst>
          </p:cNvPr>
          <p:cNvSpPr/>
          <p:nvPr/>
        </p:nvSpPr>
        <p:spPr>
          <a:xfrm>
            <a:off x="11249025" y="447675"/>
            <a:ext cx="485775" cy="4937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0A6F7F-5552-4502-80AF-E2E8C7C5614B}"/>
              </a:ext>
            </a:extLst>
          </p:cNvPr>
          <p:cNvSpPr/>
          <p:nvPr/>
        </p:nvSpPr>
        <p:spPr>
          <a:xfrm>
            <a:off x="-342900" y="5988050"/>
            <a:ext cx="1317625" cy="1341438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9872B15-7C5F-41D3-A001-46885A6334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162" y="-1224100"/>
            <a:ext cx="6387272" cy="6387272"/>
          </a:xfr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6D3DF81-5447-4F74-A66D-EB37AB6F8D00}"/>
              </a:ext>
            </a:extLst>
          </p:cNvPr>
          <p:cNvSpPr/>
          <p:nvPr/>
        </p:nvSpPr>
        <p:spPr>
          <a:xfrm>
            <a:off x="6667500" y="3427413"/>
            <a:ext cx="4581525" cy="1474787"/>
          </a:xfrm>
          <a:prstGeom prst="roundRect">
            <a:avLst>
              <a:gd name="adj" fmla="val 50000"/>
            </a:avLst>
          </a:prstGeom>
          <a:solidFill>
            <a:srgbClr val="C4D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CADBD56-2FB5-450C-BC98-097B48450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075" y="3590925"/>
            <a:ext cx="25447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en-US" altLang="en-US" sz="66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  <p:bldP spid="26" grpId="0" animBg="1"/>
      <p:bldP spid="27" grpId="0" animBg="1"/>
      <p:bldP spid="43" grpId="0" animBg="1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74778D07-EFD8-419B-97DA-960079677FBF}"/>
              </a:ext>
            </a:extLst>
          </p:cNvPr>
          <p:cNvSpPr txBox="1"/>
          <p:nvPr/>
        </p:nvSpPr>
        <p:spPr>
          <a:xfrm>
            <a:off x="6032500" y="1281113"/>
            <a:ext cx="3889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Food Is Just Eating Energy. It’s an Experience. 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03DC4F5-47D8-4881-BA96-0B2087995282}"/>
              </a:ext>
            </a:extLst>
          </p:cNvPr>
          <p:cNvSpPr/>
          <p:nvPr/>
        </p:nvSpPr>
        <p:spPr>
          <a:xfrm>
            <a:off x="457200" y="447675"/>
            <a:ext cx="1154113" cy="11731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C4B71369-3F11-4F0E-A2DA-E2B05BD23BA1}"/>
              </a:ext>
            </a:extLst>
          </p:cNvPr>
          <p:cNvSpPr/>
          <p:nvPr/>
        </p:nvSpPr>
        <p:spPr>
          <a:xfrm>
            <a:off x="11249025" y="447675"/>
            <a:ext cx="485775" cy="4937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42C3297-3A06-4D7D-B226-4C5517B77D6D}"/>
              </a:ext>
            </a:extLst>
          </p:cNvPr>
          <p:cNvSpPr/>
          <p:nvPr/>
        </p:nvSpPr>
        <p:spPr>
          <a:xfrm>
            <a:off x="-342900" y="5988050"/>
            <a:ext cx="1317625" cy="1341438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4" name="Picture 23">
            <a:extLst>
              <a:ext uri="{FF2B5EF4-FFF2-40B4-BE49-F238E27FC236}">
                <a16:creationId xmlns:a16="http://schemas.microsoft.com/office/drawing/2014/main" id="{002857A9-9384-40B2-9FED-FBB924751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433513"/>
            <a:ext cx="5300662" cy="4554537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C7EF28F-D3E1-43FC-AC7F-5906078F1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33513"/>
            <a:ext cx="5772150" cy="45243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 কোন কোন খাবার নিয়মিত খাওয়া উচিত এবং কোনগুলো কম খাওয়া উচিত তা জানা জরুরি।</a:t>
            </a: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</a:p>
          <a:p>
            <a:pPr algn="ctr"/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 খাদ্য রয়েছে যেগুলো স্বাস্থ্যের জন্য ভালো নয়।আবার কিছু খাদ্য রয়েছে ,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যা শরীরে প্রয়োজনের     </a:t>
            </a:r>
          </a:p>
          <a:p>
            <a:pPr algn="ctr"/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 তুলনায় অতিরিক্ত পুষ্টি উপাদান সরবরাহ করে।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8CFEF24-8AAB-443C-89AA-4CEDF23A3D4F}"/>
              </a:ext>
            </a:extLst>
          </p:cNvPr>
          <p:cNvSpPr/>
          <p:nvPr/>
        </p:nvSpPr>
        <p:spPr>
          <a:xfrm>
            <a:off x="1230348" y="435545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68B74-0007-4713-935B-DEAD944E7DEA}"/>
              </a:ext>
            </a:extLst>
          </p:cNvPr>
          <p:cNvSpPr/>
          <p:nvPr/>
        </p:nvSpPr>
        <p:spPr>
          <a:xfrm>
            <a:off x="6159500" y="0"/>
            <a:ext cx="269875" cy="6858000"/>
          </a:xfrm>
          <a:prstGeom prst="rect">
            <a:avLst/>
          </a:prstGeom>
          <a:solidFill>
            <a:srgbClr val="9BC4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 animBg="1"/>
      <p:bldP spid="64" grpId="0" animBg="1"/>
      <p:bldP spid="65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B6941ED-2B5D-445C-8E34-0A9977655521}"/>
              </a:ext>
            </a:extLst>
          </p:cNvPr>
          <p:cNvSpPr/>
          <p:nvPr/>
        </p:nvSpPr>
        <p:spPr>
          <a:xfrm>
            <a:off x="0" y="3214688"/>
            <a:ext cx="12192000" cy="3643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6DFD2CB-8ED5-4293-945B-8838C68317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630" y="1397415"/>
            <a:ext cx="4910730" cy="3960813"/>
          </a:xfrm>
          <a:ln>
            <a:solidFill>
              <a:schemeClr val="tx1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BE6229F1-5B3F-4D7B-B153-7D14EBBC80C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8580" y="1397415"/>
            <a:ext cx="4910729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3F5D0F2-F1DE-4E10-8915-219752467F82}"/>
              </a:ext>
            </a:extLst>
          </p:cNvPr>
          <p:cNvSpPr/>
          <p:nvPr/>
        </p:nvSpPr>
        <p:spPr>
          <a:xfrm>
            <a:off x="265029" y="164298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473939-4217-432F-8045-86B461C41005}"/>
              </a:ext>
            </a:extLst>
          </p:cNvPr>
          <p:cNvSpPr/>
          <p:nvPr/>
        </p:nvSpPr>
        <p:spPr>
          <a:xfrm>
            <a:off x="856411" y="5507949"/>
            <a:ext cx="1008789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খাবারকে আকর্ষণীয় ও লোভনীয় করতে কোনো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খাবারে কৃত্রিম রঙ মেশানো হয়।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বেশি খাওয়া উচিত নয়। 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8C5C46-CA7B-4B1A-AA2D-34F605A92B5B}"/>
              </a:ext>
            </a:extLst>
          </p:cNvPr>
          <p:cNvSpPr/>
          <p:nvPr/>
        </p:nvSpPr>
        <p:spPr>
          <a:xfrm>
            <a:off x="-25092" y="2659557"/>
            <a:ext cx="9973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F4BC4-BABE-463F-BD31-374D3C71D9AF}"/>
              </a:ext>
            </a:extLst>
          </p:cNvPr>
          <p:cNvSpPr/>
          <p:nvPr/>
        </p:nvSpPr>
        <p:spPr>
          <a:xfrm>
            <a:off x="11069309" y="2659557"/>
            <a:ext cx="10967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C7C396-A9F0-4E5E-B892-B3372386515D}"/>
              </a:ext>
            </a:extLst>
          </p:cNvPr>
          <p:cNvSpPr/>
          <p:nvPr/>
        </p:nvSpPr>
        <p:spPr>
          <a:xfrm>
            <a:off x="0" y="3214688"/>
            <a:ext cx="12192000" cy="3643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AB8247C-CE45-478B-A44A-9F99215E2B5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8176"/>
          <a:stretch/>
        </p:blipFill>
        <p:spPr>
          <a:xfrm>
            <a:off x="777875" y="1132374"/>
            <a:ext cx="3313113" cy="3960813"/>
          </a:xfrm>
          <a:ln>
            <a:solidFill>
              <a:schemeClr val="tx1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324A189-175F-4054-887E-FD4808E04B1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7388" y="1132374"/>
            <a:ext cx="3311525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3BB9083B-563F-47B3-913B-5ECFA1B2A70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6900" y="1132374"/>
            <a:ext cx="3311525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CF2FA0-194A-4405-A0C4-282CC0C9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192088"/>
            <a:ext cx="418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   ছবিতে </a:t>
            </a:r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কী কী</a:t>
            </a:r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896920-6D58-4B1E-9EEE-28DFC7D96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5011738"/>
            <a:ext cx="1974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8918E-2E58-47AE-ABF4-03BF1E01D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038" y="5035550"/>
            <a:ext cx="2490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/>
              <a:t> 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42795-26DD-4529-8BEB-B3FA252F4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4463" y="5092700"/>
            <a:ext cx="167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/>
              <a:t> 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7D7B96-E0FA-45E4-99B8-04145EC4B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5719763"/>
            <a:ext cx="1142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এগুলোও কৃত্রিম রং মেশানো খাবার,যা আমাদের স্বাস্থ্যের জন্য ক্ষতিকর।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এগুলো কম খাওয়া উচিত।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DA28DE-3560-4382-BF04-B0239E4B36BA}"/>
              </a:ext>
            </a:extLst>
          </p:cNvPr>
          <p:cNvSpPr/>
          <p:nvPr/>
        </p:nvSpPr>
        <p:spPr>
          <a:xfrm>
            <a:off x="0" y="3214688"/>
            <a:ext cx="12192000" cy="3643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1D0CFD6-6CB8-476E-883A-9CF9CEF4F1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216" y="986597"/>
            <a:ext cx="4601647" cy="3960813"/>
          </a:xfrm>
          <a:ln>
            <a:solidFill>
              <a:schemeClr val="tx1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C44A0B29-A0DC-4DDC-A1AB-26E9C6933B6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8395" y="986597"/>
            <a:ext cx="4601646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4EC88-51F3-4EA9-8CCA-9A0CF046C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4946650"/>
            <a:ext cx="1512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6285E6-E4FE-4740-8421-EC2953809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7863" y="4946650"/>
            <a:ext cx="2509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কোমল পানীয়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DF52D-7DB6-4C57-A047-5D0679342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594350"/>
            <a:ext cx="105473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এগুলোও কৃত্রিম রং মেশানো খাবার,যা আমাদের স্বাস্থ্যের জন্য ক্ষতিকর।এগুলো কম খাওয়া উচিত।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C23CA0-777D-486C-9486-3326276844FC}"/>
              </a:ext>
            </a:extLst>
          </p:cNvPr>
          <p:cNvSpPr/>
          <p:nvPr/>
        </p:nvSpPr>
        <p:spPr>
          <a:xfrm>
            <a:off x="91329" y="71573"/>
            <a:ext cx="4326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34C53C-A0AF-4E0E-908E-4BD281543147}"/>
              </a:ext>
            </a:extLst>
          </p:cNvPr>
          <p:cNvSpPr/>
          <p:nvPr/>
        </p:nvSpPr>
        <p:spPr>
          <a:xfrm>
            <a:off x="0" y="3214688"/>
            <a:ext cx="12192000" cy="3643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4751D6A-FAFF-4664-8F6B-3C71A88A1F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216" y="986597"/>
            <a:ext cx="4601647" cy="3960813"/>
          </a:xfrm>
          <a:ln>
            <a:solidFill>
              <a:schemeClr val="tx1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D38B670D-BA44-4F4E-9BE0-A1F8813E8372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8395" y="986597"/>
            <a:ext cx="4601646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8C47E9-9AA9-4EBD-A1EE-146AF1F7A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4921250"/>
            <a:ext cx="2606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অমনোযোগী শিশু</a:t>
            </a:r>
            <a:endParaRPr lang="en-US" alt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872F8-54A6-46B9-B544-6AA86F4C5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0" y="4899025"/>
            <a:ext cx="2751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</a:t>
            </a:r>
            <a:r>
              <a:rPr lang="en-US" alt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ে আক্রান্ত শিশু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6B8AC-A1C5-48F9-BB2F-F1150EFA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5561013"/>
            <a:ext cx="934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কৃত্রিম রং মেশানো খাবার মানুষের ক্যান্সার,অমোযোগিতা,অস্থিরতা ইত্যাদি রোগ সৃষ্টি করতে পারে।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5C41A-4D6E-4A1D-98C9-213EEBDAC1D9}"/>
              </a:ext>
            </a:extLst>
          </p:cNvPr>
          <p:cNvSpPr/>
          <p:nvPr/>
        </p:nvSpPr>
        <p:spPr>
          <a:xfrm>
            <a:off x="363598" y="221777"/>
            <a:ext cx="3204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1192DCD-DBE9-4225-B021-59BE180C7C19}"/>
              </a:ext>
            </a:extLst>
          </p:cNvPr>
          <p:cNvSpPr/>
          <p:nvPr/>
        </p:nvSpPr>
        <p:spPr>
          <a:xfrm>
            <a:off x="0" y="3214688"/>
            <a:ext cx="12192000" cy="3643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DCEA0CC-519E-4F48-9FE7-5E4ADEEC4D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17" y="774567"/>
            <a:ext cx="3569755" cy="3960813"/>
          </a:xfrm>
          <a:ln>
            <a:solidFill>
              <a:schemeClr val="tx1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A0F96BA8-91CB-4108-9BCB-CCEE83E4DE5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7410" y="774567"/>
            <a:ext cx="3569754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38CF52C4-A64A-49B7-AB4B-C8118F46A5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r="19376"/>
          <a:stretch/>
        </p:blipFill>
        <p:spPr>
          <a:xfrm>
            <a:off x="8129012" y="774567"/>
            <a:ext cx="3638927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CA6A15-A594-4077-B516-CA853DB81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743450"/>
            <a:ext cx="313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en-US" alt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ফরমালিন মিশ্রিত ফল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BFD5B1-6E02-4AD9-9009-AB096180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4760913"/>
            <a:ext cx="370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কার্বাইড দিয়ে পাকানো ফল</a:t>
            </a:r>
            <a:endParaRPr lang="en-US" alt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908049-83F0-481B-BBAD-2B5EF650D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4563" y="4760913"/>
            <a:ext cx="3475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ফল</a:t>
            </a:r>
            <a:endParaRPr lang="en-US" altLang="en-US" sz="2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6C962F-1B0A-4113-8F41-4240E8FA1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67" y="5296032"/>
            <a:ext cx="11766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অসাধু ব্যবসায়ীরা খাবারে বিভিন্ন ক্ষতিকর রাসায়নিক পদার্থ মিশিয়ে থাকে।যেমন খাবার সংরক্ষণের জন্য ফরমালিন ,ফল পাকানোর জন্য কার্বাইড,খাবারকে আকর্ষণীয় করার জন্য কৃত্রিম  রং মিশিয়ে থাকে।</a:t>
            </a:r>
            <a:endParaRPr lang="en-US" alt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EF10A9-17A2-44A0-AAA9-2DBA6B65FEE6}"/>
              </a:ext>
            </a:extLst>
          </p:cNvPr>
          <p:cNvSpPr/>
          <p:nvPr/>
        </p:nvSpPr>
        <p:spPr>
          <a:xfrm>
            <a:off x="273467" y="58327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C04A96-3DE0-4284-A434-9EB7080E3EE2}"/>
              </a:ext>
            </a:extLst>
          </p:cNvPr>
          <p:cNvSpPr/>
          <p:nvPr/>
        </p:nvSpPr>
        <p:spPr>
          <a:xfrm>
            <a:off x="0" y="3214688"/>
            <a:ext cx="12192000" cy="3643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17C5A1C-43C0-44F6-85A1-79D06134FC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8" r="14928"/>
          <a:stretch/>
        </p:blipFill>
        <p:spPr>
          <a:xfrm>
            <a:off x="1325216" y="986597"/>
            <a:ext cx="4601647" cy="3960813"/>
          </a:xfrm>
          <a:ln>
            <a:solidFill>
              <a:schemeClr val="tx1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B1B8D07E-4647-49E6-8203-45D5570F61F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8395" y="986597"/>
            <a:ext cx="4601646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8B740D-1167-43C2-BE8C-C87C35CB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8" y="4946650"/>
            <a:ext cx="974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বৃক্ক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6390F3-3092-4DF4-90CA-D8D6011D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75" y="4946650"/>
            <a:ext cx="1173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যকৃৎ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1C6C10-E62B-4B26-8CF4-500647A0C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5675313"/>
            <a:ext cx="11242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ক্ষতিকর রাসায়নিক পদার্থ মিশ্রিত খাদ্য গ্রহণের ফলে বৃক্ক ও যকৃৎ অকার্যকর হয়ে যেতে পারে।</a:t>
            </a: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ক্যান্সারের মত রোগ হতে পারে।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0AA20-D633-460C-BED8-4D0F513D77B3}"/>
              </a:ext>
            </a:extLst>
          </p:cNvPr>
          <p:cNvSpPr/>
          <p:nvPr/>
        </p:nvSpPr>
        <p:spPr>
          <a:xfrm>
            <a:off x="254938" y="258393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19343A-9C48-4549-AD22-7495434D826E}"/>
              </a:ext>
            </a:extLst>
          </p:cNvPr>
          <p:cNvSpPr/>
          <p:nvPr/>
        </p:nvSpPr>
        <p:spPr>
          <a:xfrm>
            <a:off x="0" y="3214688"/>
            <a:ext cx="12192000" cy="36433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678D10B-10C8-41C1-86B3-FDB3C5E807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17" y="774567"/>
            <a:ext cx="3569755" cy="3960813"/>
          </a:xfrm>
          <a:ln>
            <a:solidFill>
              <a:schemeClr val="tx1"/>
            </a:solidFill>
          </a:ln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29696CA-58AC-4C57-9D6B-337F5EB8632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7410" y="774567"/>
            <a:ext cx="3569754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16A14F3B-BAED-48E7-8EE2-FE4873CFFD4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012" y="774567"/>
            <a:ext cx="3638927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87CE25-15EB-4F6D-80F0-654AF4588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630863"/>
            <a:ext cx="11333163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 যে খাবারে অত্যধিক চিনি,লবণ ও চর্বি থাকে তাকে জাঙ্কফুড বলে।জাঙ্কফুড সুস্বাদু হলেও সুষম খাদ্য নয়।তাই এগুলো কম খাওয়া উচিত।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F3F94-72E8-4D34-AB49-66AEAD4CC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363" y="4660900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বার্গার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1AA8D6-D3AB-4214-B27B-EC93FBE47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6888" y="4756150"/>
            <a:ext cx="12906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পিজ্জা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58E348-699C-4917-9127-4AB2196A9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763" y="4781550"/>
            <a:ext cx="2281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ফ্রাইড চিকেন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A0CC28-D0A8-473D-817E-3B5B10EE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0"/>
            <a:ext cx="4745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কী কী</a:t>
            </a:r>
            <a:r>
              <a:rPr lang="bn-IN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354740-BF42-43AD-97FE-19C44E92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5816600"/>
            <a:ext cx="806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এই খাবারগুলোকে আমরা 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নামে চিনি?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0FEB4D-C881-46EF-B789-695866118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5757863"/>
            <a:ext cx="4675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 এগুলোর হলো জাঙ্কফুড।</a:t>
            </a:r>
            <a:endParaRPr lang="en-US" alt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22" grpId="0"/>
      <p:bldP spid="22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14FF90-9A9D-4515-B808-EB15824CB257}"/>
              </a:ext>
            </a:extLst>
          </p:cNvPr>
          <p:cNvSpPr/>
          <p:nvPr/>
        </p:nvSpPr>
        <p:spPr>
          <a:xfrm>
            <a:off x="-9525" y="3717925"/>
            <a:ext cx="12192000" cy="31400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9F589-ED8F-47F5-98B6-A425FAED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13338"/>
            <a:ext cx="1122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জাঙ্ক ফুডে অত্যধিক চিনি,লবণ ও চর্বি থাকে,যা আমাদের শরীরের জন্য খুব সামান্যই দরকার হয়।সাধারণ খাবারের বদলে জাঙ্ক ফুড বেশি খেলে পুষ্টিহীনতা,অতিরিক্ত ওজন বৃদ্ধি বা মোটা হয়ে যাওয়া ইত্যাদি সমস্যা হতে পারে।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FCD57-A6FA-46D6-83C4-139E99084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20" y="855299"/>
            <a:ext cx="3566160" cy="36628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51070F-708C-4F7B-AE47-99C186F03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76" y="817486"/>
            <a:ext cx="3876039" cy="36628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761FA-1B83-46E9-A645-1B5DC2D2F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4721" y="1002700"/>
            <a:ext cx="3662841" cy="33680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C89894-F2CE-4B4E-9519-F373B4801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338" y="4498975"/>
            <a:ext cx="275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পুষ্টিহীনতা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F03AD-A46F-43D1-8695-A839BEC20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775" y="4487863"/>
            <a:ext cx="312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মুটিয়ে যাওয়া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F697D4-AA1A-4D39-91FE-CFEC86580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225" y="4427538"/>
            <a:ext cx="2357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ওজন বৃদ্ধি</a:t>
            </a:r>
            <a:endParaRPr lang="en-US" alt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47CD6-26B7-4A80-861E-82A71438DDB4}"/>
              </a:ext>
            </a:extLst>
          </p:cNvPr>
          <p:cNvSpPr/>
          <p:nvPr/>
        </p:nvSpPr>
        <p:spPr>
          <a:xfrm>
            <a:off x="479094" y="125165"/>
            <a:ext cx="3579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যাছে?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D2C74B0-EFB2-4143-9F92-BE7BF4F7C9FC}"/>
              </a:ext>
            </a:extLst>
          </p:cNvPr>
          <p:cNvSpPr/>
          <p:nvPr/>
        </p:nvSpPr>
        <p:spPr>
          <a:xfrm>
            <a:off x="-9525" y="3717925"/>
            <a:ext cx="12192000" cy="31400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68240F3-1D96-4962-A82A-B4CED4B8D788}"/>
              </a:ext>
            </a:extLst>
          </p:cNvPr>
          <p:cNvGraphicFramePr>
            <a:graphicFrameLocks noGrp="1"/>
          </p:cNvGraphicFramePr>
          <p:nvPr/>
        </p:nvGraphicFramePr>
        <p:xfrm>
          <a:off x="2372948" y="2870407"/>
          <a:ext cx="9704440" cy="2600141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852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949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r>
                        <a:rPr lang="bn-IN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স্বাস্থ্যসম্মত</a:t>
                      </a:r>
                      <a:r>
                        <a:rPr lang="bn-IN" sz="400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 নয়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596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59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EE3A835-E56D-42EB-849A-FF9ECE5FE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2588" y="1482725"/>
            <a:ext cx="86042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মতো খাতায় একটি ছক তৈরি করে  স্বাস্থ্যসম্মত খাদ্য এবং স্বাস্থ্যসম্মত খাদ্য নয় এমন খাদ্যের একটি তালিকা তৈরি করো।</a:t>
            </a:r>
            <a:endParaRPr lang="en-US" alt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26279A-624D-4F24-B1B3-13BB3E241C1F}"/>
              </a:ext>
            </a:extLst>
          </p:cNvPr>
          <p:cNvSpPr/>
          <p:nvPr/>
        </p:nvSpPr>
        <p:spPr>
          <a:xfrm>
            <a:off x="0" y="1362075"/>
            <a:ext cx="2268538" cy="447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50" name="TextBox 15">
            <a:extLst>
              <a:ext uri="{FF2B5EF4-FFF2-40B4-BE49-F238E27FC236}">
                <a16:creationId xmlns:a16="http://schemas.microsoft.com/office/drawing/2014/main" id="{375F0179-9167-48E0-A916-162496CA2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900488"/>
            <a:ext cx="2111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2400" dirty="0"/>
              <a:t> 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751" name="Picture 16">
            <a:extLst>
              <a:ext uri="{FF2B5EF4-FFF2-40B4-BE49-F238E27FC236}">
                <a16:creationId xmlns:a16="http://schemas.microsoft.com/office/drawing/2014/main" id="{D831E43A-B43F-40B0-815A-559ADAE1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855788"/>
            <a:ext cx="205105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8E60EAE5-82DE-40B2-9481-B2FBAB18BD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1746" y="1397690"/>
            <a:ext cx="4062620" cy="4062620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15B0F8C-4BA0-4768-B515-BD3DFCF56B19}"/>
              </a:ext>
            </a:extLst>
          </p:cNvPr>
          <p:cNvSpPr/>
          <p:nvPr/>
        </p:nvSpPr>
        <p:spPr>
          <a:xfrm>
            <a:off x="457200" y="447675"/>
            <a:ext cx="1154113" cy="11731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9D75D2F-26FF-4F5C-9859-9C55535DBD09}"/>
              </a:ext>
            </a:extLst>
          </p:cNvPr>
          <p:cNvSpPr/>
          <p:nvPr/>
        </p:nvSpPr>
        <p:spPr>
          <a:xfrm>
            <a:off x="11249025" y="447675"/>
            <a:ext cx="485775" cy="4937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FAE01D-0490-4794-97A0-05969CFBB40C}"/>
              </a:ext>
            </a:extLst>
          </p:cNvPr>
          <p:cNvSpPr/>
          <p:nvPr/>
        </p:nvSpPr>
        <p:spPr>
          <a:xfrm>
            <a:off x="-342900" y="5988050"/>
            <a:ext cx="1317625" cy="1341438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6EB998-76C2-4D2C-B78F-6BD9965F925D}"/>
              </a:ext>
            </a:extLst>
          </p:cNvPr>
          <p:cNvSpPr/>
          <p:nvPr/>
        </p:nvSpPr>
        <p:spPr>
          <a:xfrm>
            <a:off x="6096000" y="1238250"/>
            <a:ext cx="4584700" cy="1077913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175740-B7D4-4354-8677-EBA1E30F1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0350" y="1568450"/>
            <a:ext cx="372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en-US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IN" altLang="en-US" sz="2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60C48CB-8194-43A2-93F2-1072408DF238}"/>
              </a:ext>
            </a:extLst>
          </p:cNvPr>
          <p:cNvSpPr/>
          <p:nvPr/>
        </p:nvSpPr>
        <p:spPr>
          <a:xfrm>
            <a:off x="5616575" y="2727325"/>
            <a:ext cx="5708650" cy="3236913"/>
          </a:xfrm>
          <a:prstGeom prst="roundRect">
            <a:avLst>
              <a:gd name="adj" fmla="val 50000"/>
            </a:avLst>
          </a:prstGeom>
          <a:solidFill>
            <a:srgbClr val="C4DD6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22" name="TextBox 26">
            <a:extLst>
              <a:ext uri="{FF2B5EF4-FFF2-40B4-BE49-F238E27FC236}">
                <a16:creationId xmlns:a16="http://schemas.microsoft.com/office/drawing/2014/main" id="{E281475B-C00E-4947-9562-05F185C4E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2787650"/>
            <a:ext cx="50847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3600">
                <a:solidFill>
                  <a:srgbClr val="008891"/>
                </a:solidFill>
                <a:latin typeface="NikoshBAN" panose="02000000000000000000" pitchFamily="2" charset="0"/>
                <a:ea typeface="굴림" charset="-127"/>
                <a:cs typeface="NikoshBAN" panose="02000000000000000000" pitchFamily="2" charset="0"/>
              </a:rPr>
              <a:t>     লক্ষ্মী নারায়ণ পাশী</a:t>
            </a:r>
          </a:p>
        </p:txBody>
      </p:sp>
      <p:sp>
        <p:nvSpPr>
          <p:cNvPr id="13323" name="TextBox 27">
            <a:extLst>
              <a:ext uri="{FF2B5EF4-FFF2-40B4-BE49-F238E27FC236}">
                <a16:creationId xmlns:a16="http://schemas.microsoft.com/office/drawing/2014/main" id="{9FFA3BAA-A481-40D5-A032-94449BCF3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3440113"/>
            <a:ext cx="47085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3600">
                <a:solidFill>
                  <a:srgbClr val="008891"/>
                </a:solidFill>
                <a:latin typeface="NikoshBAN" panose="02000000000000000000" pitchFamily="2" charset="0"/>
                <a:ea typeface="굴림" charset="-127"/>
                <a:cs typeface="NikoshBAN" panose="02000000000000000000" pitchFamily="2" charset="0"/>
              </a:rPr>
              <a:t>     সহকারি শিক্ষক</a:t>
            </a:r>
          </a:p>
        </p:txBody>
      </p:sp>
      <p:sp>
        <p:nvSpPr>
          <p:cNvPr id="13324" name="TextBox 28">
            <a:extLst>
              <a:ext uri="{FF2B5EF4-FFF2-40B4-BE49-F238E27FC236}">
                <a16:creationId xmlns:a16="http://schemas.microsoft.com/office/drawing/2014/main" id="{D3791EAA-AEB7-498A-83C5-D9FE52787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5462588"/>
            <a:ext cx="47085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3600">
                <a:solidFill>
                  <a:srgbClr val="008891"/>
                </a:solidFill>
                <a:latin typeface="NikoshBAN" panose="02000000000000000000" pitchFamily="2" charset="0"/>
                <a:ea typeface="굴림" charset="-127"/>
                <a:cs typeface="NikoshBAN" panose="02000000000000000000" pitchFamily="2" charset="0"/>
              </a:rPr>
              <a:t>     01724-931621</a:t>
            </a:r>
          </a:p>
        </p:txBody>
      </p:sp>
      <p:sp>
        <p:nvSpPr>
          <p:cNvPr id="13325" name="TextBox 29">
            <a:extLst>
              <a:ext uri="{FF2B5EF4-FFF2-40B4-BE49-F238E27FC236}">
                <a16:creationId xmlns:a16="http://schemas.microsoft.com/office/drawing/2014/main" id="{F60F7464-A863-436B-9D8A-FF6D95BF6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810125"/>
            <a:ext cx="47085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3600">
                <a:solidFill>
                  <a:srgbClr val="008891"/>
                </a:solidFill>
                <a:latin typeface="NikoshBAN" panose="02000000000000000000" pitchFamily="2" charset="0"/>
                <a:ea typeface="굴림" charset="-127"/>
                <a:cs typeface="NikoshBAN" panose="02000000000000000000" pitchFamily="2" charset="0"/>
              </a:rPr>
              <a:t>     কমলগঞ্জ, মৌলভীবাজার</a:t>
            </a:r>
          </a:p>
        </p:txBody>
      </p:sp>
      <p:sp>
        <p:nvSpPr>
          <p:cNvPr id="13326" name="TextBox 30">
            <a:extLst>
              <a:ext uri="{FF2B5EF4-FFF2-40B4-BE49-F238E27FC236}">
                <a16:creationId xmlns:a16="http://schemas.microsoft.com/office/drawing/2014/main" id="{2765F03E-472E-410E-B660-F5C5DF5C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130675"/>
            <a:ext cx="47085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sz="3600">
                <a:solidFill>
                  <a:srgbClr val="008891"/>
                </a:solidFill>
                <a:latin typeface="NikoshBAN" panose="02000000000000000000" pitchFamily="2" charset="0"/>
                <a:ea typeface="굴림" charset="-127"/>
                <a:cs typeface="NikoshBAN" panose="02000000000000000000" pitchFamily="2" charset="0"/>
              </a:rPr>
              <a:t>     বাঘাছড়া সপ্রাবি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3496197C-B41E-449B-AFF2-F6D4F78E0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42863"/>
            <a:ext cx="6896100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821DFA2-F4E2-4BAA-8202-60E196B72641}"/>
              </a:ext>
            </a:extLst>
          </p:cNvPr>
          <p:cNvSpPr/>
          <p:nvPr/>
        </p:nvSpPr>
        <p:spPr>
          <a:xfrm>
            <a:off x="-2478088" y="-1968500"/>
            <a:ext cx="7896226" cy="10563225"/>
          </a:xfrm>
          <a:prstGeom prst="ellipse">
            <a:avLst/>
          </a:prstGeom>
          <a:solidFill>
            <a:srgbClr val="92D05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2772" name="TextBox 11">
            <a:extLst>
              <a:ext uri="{FF2B5EF4-FFF2-40B4-BE49-F238E27FC236}">
                <a16:creationId xmlns:a16="http://schemas.microsoft.com/office/drawing/2014/main" id="{58FD793E-4AB3-4A83-AD94-250C4BA28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435225"/>
            <a:ext cx="44878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তোমার বিজ্ঞান বইয়ের </a:t>
            </a:r>
            <a:r>
              <a:rPr lang="bn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৪৭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বের করে পাঠ্যাংশটুকু নীরবে পড়</a:t>
            </a:r>
            <a:r>
              <a:rPr lang="en-US" altLang="en-US" sz="3600" b="1"/>
              <a:t>।</a:t>
            </a:r>
            <a:endParaRPr lang="en-US" altLang="en-US" sz="3600"/>
          </a:p>
        </p:txBody>
      </p:sp>
      <p:sp>
        <p:nvSpPr>
          <p:cNvPr id="18" name="Wave 17">
            <a:extLst>
              <a:ext uri="{FF2B5EF4-FFF2-40B4-BE49-F238E27FC236}">
                <a16:creationId xmlns:a16="http://schemas.microsoft.com/office/drawing/2014/main" id="{DA52EEF8-A517-43C5-A51C-260F6A0B1238}"/>
              </a:ext>
            </a:extLst>
          </p:cNvPr>
          <p:cNvSpPr/>
          <p:nvPr/>
        </p:nvSpPr>
        <p:spPr>
          <a:xfrm>
            <a:off x="155716" y="574924"/>
            <a:ext cx="4526281" cy="890032"/>
          </a:xfrm>
          <a:prstGeom prst="wave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E91C4AF8-4011-4401-AA6A-0D643527C848}"/>
              </a:ext>
            </a:extLst>
          </p:cNvPr>
          <p:cNvSpPr/>
          <p:nvPr/>
        </p:nvSpPr>
        <p:spPr>
          <a:xfrm>
            <a:off x="457200" y="447675"/>
            <a:ext cx="1154113" cy="1173163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960EE2-214A-4514-8912-641DC3630D5B}"/>
              </a:ext>
            </a:extLst>
          </p:cNvPr>
          <p:cNvSpPr/>
          <p:nvPr/>
        </p:nvSpPr>
        <p:spPr>
          <a:xfrm>
            <a:off x="-342900" y="5988050"/>
            <a:ext cx="1317625" cy="1341438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6" name="TextBox 33">
            <a:extLst>
              <a:ext uri="{FF2B5EF4-FFF2-40B4-BE49-F238E27FC236}">
                <a16:creationId xmlns:a16="http://schemas.microsoft.com/office/drawing/2014/main" id="{03ABC12F-20B1-4276-A39F-CE9568C4F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330200"/>
            <a:ext cx="33289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4400" b="1">
                <a:latin typeface="NikoshBAN" panose="02000000000000000000" pitchFamily="2" charset="0"/>
                <a:cs typeface="NikoshBAN" panose="02000000000000000000" pitchFamily="2" charset="0"/>
              </a:rPr>
              <a:t> দলগত কাজ</a:t>
            </a:r>
            <a:endParaRPr lang="en-US" altLang="en-US" sz="4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9AF243-E8A1-456D-9142-5AF267B9F7B4}"/>
              </a:ext>
            </a:extLst>
          </p:cNvPr>
          <p:cNvGrpSpPr>
            <a:grpSpLocks/>
          </p:cNvGrpSpPr>
          <p:nvPr/>
        </p:nvGrpSpPr>
        <p:grpSpPr bwMode="auto">
          <a:xfrm>
            <a:off x="650875" y="1830388"/>
            <a:ext cx="10229850" cy="2848628"/>
            <a:chOff x="651549" y="1830292"/>
            <a:chExt cx="10228677" cy="2848399"/>
          </a:xfrm>
          <a:solidFill>
            <a:schemeClr val="accent4"/>
          </a:solidFill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842E5FF-4BBD-4AC7-A4ED-8E1BFB922599}"/>
                </a:ext>
              </a:extLst>
            </p:cNvPr>
            <p:cNvSpPr txBox="1"/>
            <p:nvPr/>
          </p:nvSpPr>
          <p:spPr>
            <a:xfrm>
              <a:off x="651549" y="1830292"/>
              <a:ext cx="10228677" cy="64627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bn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 :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কৃত্রিম রং মেশানো ৪টি খাবারের নাম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61EB01-9EAB-4045-8FE4-BABDA1451DC9}"/>
                </a:ext>
              </a:extLst>
            </p:cNvPr>
            <p:cNvSpPr txBox="1"/>
            <p:nvPr/>
          </p:nvSpPr>
          <p:spPr>
            <a:xfrm>
              <a:off x="651549" y="2625707"/>
              <a:ext cx="10228677" cy="1200232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২:</a:t>
              </a:r>
              <a:r>
                <a:rPr lang="bn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অসাধু ব্যবসায়ীরা ফল পাকাতে কোন রাসায়নিক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পদার্থ ব্যবহার করেন?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2D6C534-76F1-49E3-B48F-6A46EF7E6E12}"/>
                </a:ext>
              </a:extLst>
            </p:cNvPr>
            <p:cNvSpPr txBox="1"/>
            <p:nvPr/>
          </p:nvSpPr>
          <p:spPr>
            <a:xfrm>
              <a:off x="651549" y="4032412"/>
              <a:ext cx="10228677" cy="646279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৩:</a:t>
              </a:r>
              <a:r>
                <a:rPr lang="bn-IN" sz="36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৫টি জাঙ্ক ফুডের নাম লেখো।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AF6F59EF-B68C-4837-B39B-8486EF8B2196}"/>
              </a:ext>
            </a:extLst>
          </p:cNvPr>
          <p:cNvSpPr/>
          <p:nvPr/>
        </p:nvSpPr>
        <p:spPr>
          <a:xfrm>
            <a:off x="457200" y="447675"/>
            <a:ext cx="1154113" cy="1173163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EFC616-71F0-4C18-A078-138F05D9A402}"/>
              </a:ext>
            </a:extLst>
          </p:cNvPr>
          <p:cNvSpPr/>
          <p:nvPr/>
        </p:nvSpPr>
        <p:spPr>
          <a:xfrm>
            <a:off x="-342900" y="5988050"/>
            <a:ext cx="1317625" cy="1341438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572886-C9FF-4D48-9832-BE6AB4F08CD2}"/>
              </a:ext>
            </a:extLst>
          </p:cNvPr>
          <p:cNvSpPr txBox="1"/>
          <p:nvPr/>
        </p:nvSpPr>
        <p:spPr>
          <a:xfrm>
            <a:off x="4518025" y="260350"/>
            <a:ext cx="2032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n-IN" sz="4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163DB-F004-417F-9B5C-3D4E59D6ECE6}"/>
              </a:ext>
            </a:extLst>
          </p:cNvPr>
          <p:cNvSpPr txBox="1"/>
          <p:nvPr/>
        </p:nvSpPr>
        <p:spPr>
          <a:xfrm>
            <a:off x="1304113" y="1428452"/>
            <a:ext cx="9583774" cy="4001095"/>
          </a:xfrm>
          <a:prstGeom prst="rect">
            <a:avLst/>
          </a:prstGeom>
          <a:solidFill>
            <a:srgbClr val="C5F4B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জাঙ্ক ফুড কী?</a:t>
            </a:r>
          </a:p>
          <a:p>
            <a:pPr>
              <a:defRPr/>
            </a:pPr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Tx/>
              <a:buAutoNum type="arabicPeriod" startAt="2"/>
              <a:defRPr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রং মেশানো খাবার আমাদের কী কী রোগ </a:t>
            </a:r>
          </a:p>
          <a:p>
            <a:pPr>
              <a:defRPr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সৃষ্টি করতে পারে?</a:t>
            </a:r>
          </a:p>
          <a:p>
            <a:pPr>
              <a:defRPr/>
            </a:pPr>
            <a:endParaRPr lang="bn-IN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Tx/>
              <a:buAutoNum type="arabicPeriod" startAt="3"/>
              <a:defRPr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জাঙ্ক ফুড তুমি কেন খাবে না?তিনটি      </a:t>
            </a:r>
          </a:p>
          <a:p>
            <a:pPr>
              <a:defRPr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বাক্যে লেখো।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2C03A36D-EB88-413A-AA42-B194AB54DFE5}"/>
              </a:ext>
            </a:extLst>
          </p:cNvPr>
          <p:cNvSpPr/>
          <p:nvPr/>
        </p:nvSpPr>
        <p:spPr>
          <a:xfrm>
            <a:off x="457200" y="447675"/>
            <a:ext cx="1154113" cy="1173163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15F141-5319-4B33-8F9B-BA1CB1CEC74A}"/>
              </a:ext>
            </a:extLst>
          </p:cNvPr>
          <p:cNvSpPr/>
          <p:nvPr/>
        </p:nvSpPr>
        <p:spPr>
          <a:xfrm>
            <a:off x="-342900" y="5988050"/>
            <a:ext cx="1317625" cy="1341438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12E766-F326-4724-9CD1-BAF5D26471C1}"/>
              </a:ext>
            </a:extLst>
          </p:cNvPr>
          <p:cNvSpPr/>
          <p:nvPr/>
        </p:nvSpPr>
        <p:spPr>
          <a:xfrm>
            <a:off x="0" y="430213"/>
            <a:ext cx="2263775" cy="642778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C9486-898F-4BD9-9770-6D43852EDC5C}"/>
              </a:ext>
            </a:extLst>
          </p:cNvPr>
          <p:cNvSpPr/>
          <p:nvPr/>
        </p:nvSpPr>
        <p:spPr>
          <a:xfrm>
            <a:off x="0" y="1362075"/>
            <a:ext cx="3111500" cy="4470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6" name="TextBox 7">
            <a:extLst>
              <a:ext uri="{FF2B5EF4-FFF2-40B4-BE49-F238E27FC236}">
                <a16:creationId xmlns:a16="http://schemas.microsoft.com/office/drawing/2014/main" id="{DB03E24B-2C6C-4016-BED3-FF5BBD1CA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531813"/>
            <a:ext cx="523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বাড়ির কাজ</a:t>
            </a:r>
            <a:endParaRPr lang="en-US" alt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54624-87A2-49F8-9F77-E818B2CE4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275" y="2963863"/>
            <a:ext cx="5829300" cy="1939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bn-IN" alt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নিয়মিত তোমার কোন কোন খাবার খাওয়া উচিত তা ৫টি বাক্যে লিখে আনবে।</a:t>
            </a:r>
            <a:endParaRPr lang="en-US" altLang="en-US" sz="40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4F043E0-5DD9-4D57-A01A-82E4B0482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3" y="2074863"/>
            <a:ext cx="2268537" cy="2268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309477-45C4-4D7E-89AE-A3A5BDA717E3}"/>
              </a:ext>
            </a:extLst>
          </p:cNvPr>
          <p:cNvSpPr/>
          <p:nvPr/>
        </p:nvSpPr>
        <p:spPr>
          <a:xfrm>
            <a:off x="6341742" y="2285793"/>
            <a:ext cx="5645426" cy="370225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EEE3BD-73CD-4146-802F-F52FC4F79FCC}"/>
              </a:ext>
            </a:extLst>
          </p:cNvPr>
          <p:cNvSpPr/>
          <p:nvPr/>
        </p:nvSpPr>
        <p:spPr>
          <a:xfrm>
            <a:off x="11249025" y="447675"/>
            <a:ext cx="485775" cy="4937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0A6F7F-5552-4502-80AF-E2E8C7C5614B}"/>
              </a:ext>
            </a:extLst>
          </p:cNvPr>
          <p:cNvSpPr/>
          <p:nvPr/>
        </p:nvSpPr>
        <p:spPr>
          <a:xfrm>
            <a:off x="-342900" y="5988050"/>
            <a:ext cx="1317625" cy="1341438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9872B15-7C5F-41D3-A001-46885A6334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98162" y="-1224100"/>
            <a:ext cx="6294162" cy="629416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6D4349-CE43-4A6B-A926-FE74EFB1D104}"/>
              </a:ext>
            </a:extLst>
          </p:cNvPr>
          <p:cNvSpPr txBox="1"/>
          <p:nvPr/>
        </p:nvSpPr>
        <p:spPr>
          <a:xfrm>
            <a:off x="6916359" y="2859648"/>
            <a:ext cx="4496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1CEA836-48FE-4B26-A4F5-DBDBDADA0128}"/>
              </a:ext>
            </a:extLst>
          </p:cNvPr>
          <p:cNvSpPr/>
          <p:nvPr/>
        </p:nvSpPr>
        <p:spPr>
          <a:xfrm>
            <a:off x="457200" y="447675"/>
            <a:ext cx="1154113" cy="11731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F553A0-464C-49EF-9A48-99B42E899A0B}"/>
              </a:ext>
            </a:extLst>
          </p:cNvPr>
          <p:cNvSpPr/>
          <p:nvPr/>
        </p:nvSpPr>
        <p:spPr>
          <a:xfrm>
            <a:off x="11249025" y="447675"/>
            <a:ext cx="485775" cy="4937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E02212-1F7E-482C-A652-3D3741D8A596}"/>
              </a:ext>
            </a:extLst>
          </p:cNvPr>
          <p:cNvSpPr/>
          <p:nvPr/>
        </p:nvSpPr>
        <p:spPr>
          <a:xfrm>
            <a:off x="-342900" y="5988050"/>
            <a:ext cx="1317625" cy="1341438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B089BC-D800-4BDE-98C5-0CE17F49DEDF}"/>
              </a:ext>
            </a:extLst>
          </p:cNvPr>
          <p:cNvSpPr/>
          <p:nvPr/>
        </p:nvSpPr>
        <p:spPr>
          <a:xfrm>
            <a:off x="5305425" y="1287463"/>
            <a:ext cx="6772275" cy="1028700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E4577-B15E-4C33-ACEB-E5B2E4DD4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3050" y="1492250"/>
            <a:ext cx="3721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A90F2E4-DA1A-4A29-8F3E-197E51C2E930}"/>
              </a:ext>
            </a:extLst>
          </p:cNvPr>
          <p:cNvSpPr/>
          <p:nvPr/>
        </p:nvSpPr>
        <p:spPr>
          <a:xfrm>
            <a:off x="5305425" y="2727325"/>
            <a:ext cx="6772275" cy="3236913"/>
          </a:xfrm>
          <a:prstGeom prst="roundRect">
            <a:avLst>
              <a:gd name="adj" fmla="val 50000"/>
            </a:avLst>
          </a:prstGeom>
          <a:solidFill>
            <a:srgbClr val="C4DD6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3" name="Picture Placeholder 5">
            <a:extLst>
              <a:ext uri="{FF2B5EF4-FFF2-40B4-BE49-F238E27FC236}">
                <a16:creationId xmlns:a16="http://schemas.microsoft.com/office/drawing/2014/main" id="{4B33FCBD-D02B-450F-ADD2-5862E457A8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2618" y="1238251"/>
            <a:ext cx="3535017" cy="4798166"/>
          </a:xfrm>
          <a:custGeom>
            <a:avLst/>
            <a:gdLst>
              <a:gd name="connsiteX0" fmla="*/ 0 w 4025900"/>
              <a:gd name="connsiteY0" fmla="*/ 0 h 5537200"/>
              <a:gd name="connsiteX1" fmla="*/ 4025900 w 4025900"/>
              <a:gd name="connsiteY1" fmla="*/ 0 h 5537200"/>
              <a:gd name="connsiteX2" fmla="*/ 4025900 w 4025900"/>
              <a:gd name="connsiteY2" fmla="*/ 5537200 h 5537200"/>
              <a:gd name="connsiteX3" fmla="*/ 0 w 4025900"/>
              <a:gd name="connsiteY3" fmla="*/ 5537200 h 553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5900" h="5537200">
                <a:moveTo>
                  <a:pt x="0" y="0"/>
                </a:moveTo>
                <a:lnTo>
                  <a:pt x="4025900" y="0"/>
                </a:lnTo>
                <a:lnTo>
                  <a:pt x="4025900" y="5537200"/>
                </a:lnTo>
                <a:lnTo>
                  <a:pt x="0" y="5537200"/>
                </a:lnTo>
                <a:close/>
              </a:path>
            </a:pathLst>
          </a:custGeom>
          <a:pattFill prst="pct5">
            <a:fgClr>
              <a:srgbClr val="00587A"/>
            </a:fgClr>
            <a:bgClr>
              <a:sysClr val="window" lastClr="FFFFFF"/>
            </a:bgClr>
          </a:pattFill>
        </p:spPr>
      </p:pic>
      <p:sp>
        <p:nvSpPr>
          <p:cNvPr id="14346" name="TextBox 25">
            <a:extLst>
              <a:ext uri="{FF2B5EF4-FFF2-40B4-BE49-F238E27FC236}">
                <a16:creationId xmlns:a16="http://schemas.microsoft.com/office/drawing/2014/main" id="{205F340E-09A7-4496-99FA-1B4261408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25" y="3189288"/>
            <a:ext cx="50847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altLang="ko-KR" sz="3200">
              <a:latin typeface="NikoshBAN" panose="02000000000000000000" pitchFamily="2" charset="0"/>
              <a:ea typeface="굴림" charset="-127"/>
              <a:cs typeface="NikoshBAN" panose="02000000000000000000" pitchFamily="2" charset="0"/>
            </a:endParaRPr>
          </a:p>
        </p:txBody>
      </p:sp>
      <p:sp>
        <p:nvSpPr>
          <p:cNvPr id="14347" name="TextBox 31">
            <a:extLst>
              <a:ext uri="{FF2B5EF4-FFF2-40B4-BE49-F238E27FC236}">
                <a16:creationId xmlns:a16="http://schemas.microsoft.com/office/drawing/2014/main" id="{9AA3826D-F5EC-4B11-AF1B-79A864EC4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3668713"/>
            <a:ext cx="47101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3200">
                <a:latin typeface="NikoshBAN" panose="02000000000000000000" pitchFamily="2" charset="0"/>
                <a:ea typeface="굴림" charset="-127"/>
                <a:cs typeface="NikoshBAN" panose="02000000000000000000" pitchFamily="2" charset="0"/>
              </a:rPr>
              <a:t>পঞ্চম শ্রেণি</a:t>
            </a:r>
          </a:p>
        </p:txBody>
      </p:sp>
      <p:sp>
        <p:nvSpPr>
          <p:cNvPr id="14348" name="TextBox 32">
            <a:extLst>
              <a:ext uri="{FF2B5EF4-FFF2-40B4-BE49-F238E27FC236}">
                <a16:creationId xmlns:a16="http://schemas.microsoft.com/office/drawing/2014/main" id="{CB7D6122-4D25-4FA8-81E8-E104BB01F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388" y="4513263"/>
            <a:ext cx="5913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49" name="TextBox 33">
            <a:extLst>
              <a:ext uri="{FF2B5EF4-FFF2-40B4-BE49-F238E27FC236}">
                <a16:creationId xmlns:a16="http://schemas.microsoft.com/office/drawing/2014/main" id="{0C434218-08F1-4639-B0E4-CBA015CC1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4095750"/>
            <a:ext cx="4708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en-US" altLang="ko-KR" sz="3200" dirty="0">
                <a:latin typeface="NikoshBAN" panose="02000000000000000000" pitchFamily="2" charset="0"/>
                <a:ea typeface="굴림" charset="-127"/>
                <a:cs typeface="NikoshBAN" panose="02000000000000000000" pitchFamily="2" charset="0"/>
              </a:rPr>
              <a:t>৬ষ্ঠ </a:t>
            </a:r>
            <a:r>
              <a:rPr lang="en-US" altLang="ko-KR" sz="3200" dirty="0" err="1">
                <a:latin typeface="NikoshBAN" panose="02000000000000000000" pitchFamily="2" charset="0"/>
                <a:ea typeface="굴림" charset="-127"/>
                <a:cs typeface="NikoshBAN" panose="02000000000000000000" pitchFamily="2" charset="0"/>
              </a:rPr>
              <a:t>অধ্যায়</a:t>
            </a:r>
            <a:endParaRPr lang="en-US" altLang="ko-KR" sz="3200" dirty="0">
              <a:latin typeface="NikoshBAN" panose="02000000000000000000" pitchFamily="2" charset="0"/>
              <a:ea typeface="굴림" charset="-127"/>
              <a:cs typeface="NikoshBAN" panose="02000000000000000000" pitchFamily="2" charset="0"/>
            </a:endParaRPr>
          </a:p>
        </p:txBody>
      </p:sp>
      <p:sp>
        <p:nvSpPr>
          <p:cNvPr id="14350" name="TextBox 34">
            <a:extLst>
              <a:ext uri="{FF2B5EF4-FFF2-40B4-BE49-F238E27FC236}">
                <a16:creationId xmlns:a16="http://schemas.microsoft.com/office/drawing/2014/main" id="{90097524-2976-4576-A173-E0D093250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5022850"/>
            <a:ext cx="611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পাঠ্যাংশ: যে সকল খাদ্য কম খাওয়া উচিত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B1100376-EB0F-461B-BBAC-66A09510136F}"/>
              </a:ext>
            </a:extLst>
          </p:cNvPr>
          <p:cNvSpPr/>
          <p:nvPr/>
        </p:nvSpPr>
        <p:spPr>
          <a:xfrm>
            <a:off x="798513" y="2147888"/>
            <a:ext cx="2254250" cy="229076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D002720-2ADF-4DB6-ADCF-11C2057C202E}"/>
              </a:ext>
            </a:extLst>
          </p:cNvPr>
          <p:cNvSpPr/>
          <p:nvPr/>
        </p:nvSpPr>
        <p:spPr>
          <a:xfrm>
            <a:off x="10075863" y="1071563"/>
            <a:ext cx="693737" cy="70643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FA5D95-0999-4E28-9772-7867522A4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2925763"/>
            <a:ext cx="508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200" b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altLang="en-US" sz="3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683ACD-4A46-4329-8C09-8FDD5D5EF438}"/>
              </a:ext>
            </a:extLst>
          </p:cNvPr>
          <p:cNvSpPr/>
          <p:nvPr/>
        </p:nvSpPr>
        <p:spPr>
          <a:xfrm>
            <a:off x="457200" y="447675"/>
            <a:ext cx="1154113" cy="11731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BC154D-3B1B-42E9-8E7F-3E5B4C5182F9}"/>
              </a:ext>
            </a:extLst>
          </p:cNvPr>
          <p:cNvSpPr/>
          <p:nvPr/>
        </p:nvSpPr>
        <p:spPr>
          <a:xfrm>
            <a:off x="11249025" y="447675"/>
            <a:ext cx="485775" cy="4937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7132B5-F69D-4EA2-9F69-6393771B79D8}"/>
              </a:ext>
            </a:extLst>
          </p:cNvPr>
          <p:cNvSpPr/>
          <p:nvPr/>
        </p:nvSpPr>
        <p:spPr>
          <a:xfrm>
            <a:off x="-342900" y="5988050"/>
            <a:ext cx="1317625" cy="1341438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F632F3-4011-4307-A83B-FFBC580EB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1493838"/>
            <a:ext cx="83439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৮.৩.১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৮.3.2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৮.৩.৩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৮.৩.৪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পাকানোর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৮.৪.১ </a:t>
            </a:r>
            <a:r>
              <a:rPr lang="en-US" alt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ঙ্ক ফুড দেহের জন্য ক্ষতিকর তা বলতে পারবে।</a:t>
            </a:r>
            <a:endParaRPr lang="en-US" alt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2" grpId="0"/>
      <p:bldP spid="7" grpId="0" animBg="1"/>
      <p:bldP spid="8" grpId="0" animBg="1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76D779-902C-4380-B56B-643AA0461302}"/>
              </a:ext>
            </a:extLst>
          </p:cNvPr>
          <p:cNvSpPr/>
          <p:nvPr/>
        </p:nvSpPr>
        <p:spPr>
          <a:xfrm>
            <a:off x="0" y="3214688"/>
            <a:ext cx="12192000" cy="3643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918A6E-B052-45D9-A957-47095C7A5F7F}"/>
              </a:ext>
            </a:extLst>
          </p:cNvPr>
          <p:cNvSpPr/>
          <p:nvPr/>
        </p:nvSpPr>
        <p:spPr>
          <a:xfrm>
            <a:off x="4090988" y="636588"/>
            <a:ext cx="4430712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E1725-5EF1-4AF3-8680-187E264A3723}"/>
              </a:ext>
            </a:extLst>
          </p:cNvPr>
          <p:cNvSpPr/>
          <p:nvPr/>
        </p:nvSpPr>
        <p:spPr>
          <a:xfrm>
            <a:off x="1578865" y="6110374"/>
            <a:ext cx="261161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ফল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1B401E-27F5-4C0E-85DD-6705DD51E857}"/>
              </a:ext>
            </a:extLst>
          </p:cNvPr>
          <p:cNvSpPr/>
          <p:nvPr/>
        </p:nvSpPr>
        <p:spPr>
          <a:xfrm>
            <a:off x="6607423" y="6115376"/>
            <a:ext cx="4203395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চিপস, বিস্কুট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ইত্যাদি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CBDE62D-457F-412C-B82D-B5807B9597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850" y="2073274"/>
            <a:ext cx="4910730" cy="3960813"/>
          </a:xfrm>
          <a:ln>
            <a:solidFill>
              <a:schemeClr val="tx1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B7D3BE08-CA40-484B-8E03-CDDA21D61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336" y="2073274"/>
            <a:ext cx="4910729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075A34-258E-47FC-A132-9342831ED781}"/>
              </a:ext>
            </a:extLst>
          </p:cNvPr>
          <p:cNvSpPr/>
          <p:nvPr/>
        </p:nvSpPr>
        <p:spPr>
          <a:xfrm>
            <a:off x="0" y="3214688"/>
            <a:ext cx="12192000" cy="36433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69B5337-9427-4EA6-8CAA-1AA653B43A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850" y="1397415"/>
            <a:ext cx="4910730" cy="3960813"/>
          </a:xfrm>
          <a:ln>
            <a:solidFill>
              <a:schemeClr val="tx1"/>
            </a:solidFill>
          </a:ln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1DE89403-BA48-45C5-987D-DB5C496367A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8336" y="1397415"/>
            <a:ext cx="4910729" cy="3960813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17889E-46E4-40EB-ABEC-B3231B006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5" y="277274"/>
            <a:ext cx="4826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8BBCF8-8BE3-443C-B1F5-A6B1493F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337" y="5926434"/>
            <a:ext cx="9578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600" dirty="0"/>
              <a:t> 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বলতো সুস্বা</a:t>
            </a:r>
            <a:r>
              <a:rPr lang="en-US" alt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স্থ্যের</a:t>
            </a:r>
            <a:r>
              <a:rPr lang="bn-IN" alt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জন্য আমাদের কোন কোন খাবার খাওয়া উচিত?</a:t>
            </a:r>
            <a:endParaRPr lang="en-US" alt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D8AAA-85C7-469D-99C2-DA2D53632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550" y="5440363"/>
            <a:ext cx="2954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প্রকার ফল</a:t>
            </a:r>
            <a:endParaRPr lang="en-US" alt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2F44D2-F22F-4E47-BC02-051C16FAC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5487988"/>
            <a:ext cx="50625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200" b="1"/>
              <a:t> </a:t>
            </a:r>
            <a:r>
              <a:rPr lang="bn-IN" alt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ভাত ,মাছ,ডাল মাংস ও শাক সবজি</a:t>
            </a:r>
            <a:endParaRPr lang="en-US" alt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A0A744-DEDE-4A71-9932-D5869AE1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8" y="6057900"/>
            <a:ext cx="4681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কারণ এগুলো স্বাস্থ্যকর খাবার।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A4BF8D-51B6-468B-BF71-F790BB9335C8}"/>
              </a:ext>
            </a:extLst>
          </p:cNvPr>
          <p:cNvSpPr/>
          <p:nvPr/>
        </p:nvSpPr>
        <p:spPr>
          <a:xfrm>
            <a:off x="-9525" y="3717925"/>
            <a:ext cx="12192000" cy="31400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3D059EB7-35FD-4AE8-A5C3-E67FF12ADCE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5835" y="1828801"/>
            <a:ext cx="4910729" cy="4465982"/>
          </a:xfrm>
          <a:custGeom>
            <a:avLst/>
            <a:gdLst>
              <a:gd name="connsiteX0" fmla="*/ 0 w 2127763"/>
              <a:gd name="connsiteY0" fmla="*/ 0 h 3541282"/>
              <a:gd name="connsiteX1" fmla="*/ 2127763 w 2127763"/>
              <a:gd name="connsiteY1" fmla="*/ 0 h 3541282"/>
              <a:gd name="connsiteX2" fmla="*/ 2127763 w 2127763"/>
              <a:gd name="connsiteY2" fmla="*/ 3541282 h 3541282"/>
              <a:gd name="connsiteX3" fmla="*/ 0 w 2127763"/>
              <a:gd name="connsiteY3" fmla="*/ 3541282 h 354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7763" h="3541282">
                <a:moveTo>
                  <a:pt x="0" y="0"/>
                </a:moveTo>
                <a:lnTo>
                  <a:pt x="2127763" y="0"/>
                </a:lnTo>
                <a:lnTo>
                  <a:pt x="2127763" y="3541282"/>
                </a:lnTo>
                <a:lnTo>
                  <a:pt x="0" y="3541282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19460" name="Picture 12">
            <a:extLst>
              <a:ext uri="{FF2B5EF4-FFF2-40B4-BE49-F238E27FC236}">
                <a16:creationId xmlns:a16="http://schemas.microsoft.com/office/drawing/2014/main" id="{88EA34BA-E78F-4551-9532-E6F7BE168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66688"/>
            <a:ext cx="40830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FB4D9A-B064-4577-BAB8-2A9D636E2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610" y="1277174"/>
            <a:ext cx="3490912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600" dirty="0"/>
              <a:t> 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বলতো সুস্বা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স্থ্যের</a:t>
            </a:r>
            <a:r>
              <a:rPr lang="bn-IN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জন্য আমাদের কোন কোন খাবার পরিহার করা উচিত?</a:t>
            </a:r>
            <a:endParaRPr lang="en-US" alt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679B44-E14E-4430-8052-7382B1F319C3}"/>
              </a:ext>
            </a:extLst>
          </p:cNvPr>
          <p:cNvSpPr/>
          <p:nvPr/>
        </p:nvSpPr>
        <p:spPr>
          <a:xfrm>
            <a:off x="2060279" y="1643937"/>
            <a:ext cx="2321283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চিপস, বিস্কুট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bn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ইত্যাদি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205569-88DF-483D-B2D8-4E4EDC70E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1685925"/>
            <a:ext cx="2498725" cy="1754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 কারণ এগুলো স্বাস্থ্যকর খাবার ন</a:t>
            </a: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A8FA708B-E477-4DA4-9013-6CAEA2D380C5}"/>
              </a:ext>
            </a:extLst>
          </p:cNvPr>
          <p:cNvSpPr/>
          <p:nvPr/>
        </p:nvSpPr>
        <p:spPr>
          <a:xfrm>
            <a:off x="457200" y="447675"/>
            <a:ext cx="1154113" cy="117316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F4EB45-2ACE-4575-97A6-387BED55FDC6}"/>
              </a:ext>
            </a:extLst>
          </p:cNvPr>
          <p:cNvSpPr/>
          <p:nvPr/>
        </p:nvSpPr>
        <p:spPr>
          <a:xfrm>
            <a:off x="-342900" y="5988050"/>
            <a:ext cx="1317625" cy="1341438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7C1E2FC-0261-4B7A-A682-E4560EDC71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8699" y="-1269016"/>
            <a:ext cx="5779707" cy="5933781"/>
          </a:xfr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1D5C970-7092-48A0-B1C8-5D9B80964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313" y="2852738"/>
            <a:ext cx="5205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4000" b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altLang="en-US" sz="4000">
              <a:solidFill>
                <a:srgbClr val="C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1F37AD-2447-463D-9161-1097DA9B8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3951288"/>
            <a:ext cx="7977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bn-IN" altLang="en-US" sz="4800" b="1">
                <a:latin typeface="NikoshBAN" panose="02000000000000000000" pitchFamily="2" charset="0"/>
                <a:cs typeface="NikoshBAN" panose="02000000000000000000" pitchFamily="2" charset="0"/>
              </a:rPr>
              <a:t> যে সকল খাদ্য কম খাওয়া উচিত</a:t>
            </a:r>
            <a:endParaRPr lang="en-US" altLang="en-US" sz="48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extLst>
              <a:ext uri="{FF2B5EF4-FFF2-40B4-BE49-F238E27FC236}">
                <a16:creationId xmlns:a16="http://schemas.microsoft.com/office/drawing/2014/main" id="{EF8CA94F-73AD-47CF-81DC-68900561E56E}"/>
              </a:ext>
            </a:extLst>
          </p:cNvPr>
          <p:cNvSpPr/>
          <p:nvPr/>
        </p:nvSpPr>
        <p:spPr>
          <a:xfrm>
            <a:off x="457200" y="447675"/>
            <a:ext cx="1154113" cy="1173163"/>
          </a:xfrm>
          <a:prstGeom prst="ellipse">
            <a:avLst/>
          </a:prstGeom>
          <a:solidFill>
            <a:schemeClr val="accent4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B3B3AC0-1E97-416B-B575-9E07A1800D2B}"/>
              </a:ext>
            </a:extLst>
          </p:cNvPr>
          <p:cNvSpPr/>
          <p:nvPr/>
        </p:nvSpPr>
        <p:spPr>
          <a:xfrm>
            <a:off x="-342900" y="5988050"/>
            <a:ext cx="1317625" cy="1341438"/>
          </a:xfrm>
          <a:prstGeom prst="ellipse">
            <a:avLst/>
          </a:prstGeom>
          <a:solidFill>
            <a:schemeClr val="accent4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8" name="TextBox 66">
            <a:extLst>
              <a:ext uri="{FF2B5EF4-FFF2-40B4-BE49-F238E27FC236}">
                <a16:creationId xmlns:a16="http://schemas.microsoft.com/office/drawing/2014/main" id="{5D7CD106-E911-4E7F-BF41-B388CBCA3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3425" y="1077913"/>
            <a:ext cx="4256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altLang="en-US" sz="3600">
                <a:latin typeface="NikoshBAN" panose="02000000000000000000" pitchFamily="2" charset="0"/>
                <a:cs typeface="NikoshBAN" panose="02000000000000000000" pitchFamily="2" charset="0"/>
              </a:rPr>
              <a:t>ে বসে কাজটি করি</a:t>
            </a:r>
          </a:p>
        </p:txBody>
      </p:sp>
      <p:pic>
        <p:nvPicPr>
          <p:cNvPr id="21509" name="Picture 69">
            <a:extLst>
              <a:ext uri="{FF2B5EF4-FFF2-40B4-BE49-F238E27FC236}">
                <a16:creationId xmlns:a16="http://schemas.microsoft.com/office/drawing/2014/main" id="{0C5923FE-3C7E-4AFA-B9BB-E6DC199BA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3202" r="14101" b="32074"/>
          <a:stretch>
            <a:fillRect/>
          </a:stretch>
        </p:blipFill>
        <p:spPr bwMode="auto">
          <a:xfrm>
            <a:off x="7416800" y="328613"/>
            <a:ext cx="2765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0A2592F-ADB0-41F2-9F0F-9232005E2534}"/>
              </a:ext>
            </a:extLst>
          </p:cNvPr>
          <p:cNvSpPr txBox="1"/>
          <p:nvPr/>
        </p:nvSpPr>
        <p:spPr>
          <a:xfrm>
            <a:off x="1417638" y="595313"/>
            <a:ext cx="2468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</p:txBody>
      </p:sp>
      <p:sp>
        <p:nvSpPr>
          <p:cNvPr id="21511" name="TextBox 71">
            <a:extLst>
              <a:ext uri="{FF2B5EF4-FFF2-40B4-BE49-F238E27FC236}">
                <a16:creationId xmlns:a16="http://schemas.microsoft.com/office/drawing/2014/main" id="{0DD5328A-FB99-4939-A793-5C0C37DF6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1612900"/>
            <a:ext cx="56991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কী করতে হবেঃ</a:t>
            </a:r>
          </a:p>
          <a:p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১. নিচের ছকের মতো খাতায় একটি ছক তৈ</a:t>
            </a:r>
            <a:r>
              <a:rPr lang="as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512" name="TextBox 72">
            <a:extLst>
              <a:ext uri="{FF2B5EF4-FFF2-40B4-BE49-F238E27FC236}">
                <a16:creationId xmlns:a16="http://schemas.microsoft.com/office/drawing/2014/main" id="{CB3FC86A-1A06-487F-90F1-4AEC085EA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4737100"/>
            <a:ext cx="5699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Work San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Work San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Work San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Work San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Work San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Work Sans" pitchFamily="2" charset="0"/>
              </a:defRPr>
            </a:lvl9pPr>
          </a:lstStyle>
          <a:p>
            <a:pPr algn="ctr"/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. পাশের খাবারগুলোকে “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স্বাস্হ্যসম্মত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স্বাস্হ্যসম্মত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য়” 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ি।  </a:t>
            </a:r>
          </a:p>
        </p:txBody>
      </p:sp>
      <p:pic>
        <p:nvPicPr>
          <p:cNvPr id="21513" name="Picture 73">
            <a:extLst>
              <a:ext uri="{FF2B5EF4-FFF2-40B4-BE49-F238E27FC236}">
                <a16:creationId xmlns:a16="http://schemas.microsoft.com/office/drawing/2014/main" id="{920553CB-C313-4705-8C70-D124741A6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295650"/>
            <a:ext cx="5270500" cy="1327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74">
            <a:extLst>
              <a:ext uri="{FF2B5EF4-FFF2-40B4-BE49-F238E27FC236}">
                <a16:creationId xmlns:a16="http://schemas.microsoft.com/office/drawing/2014/main" id="{A7E88686-79D5-4F81-91C7-630010570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1858963"/>
            <a:ext cx="5697538" cy="4632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75">
            <a:extLst>
              <a:ext uri="{FF2B5EF4-FFF2-40B4-BE49-F238E27FC236}">
                <a16:creationId xmlns:a16="http://schemas.microsoft.com/office/drawing/2014/main" id="{79891706-8675-4202-88A7-E5A2DC133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54000"/>
            <a:ext cx="11811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ood Template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BE2F2"/>
      </a:accent1>
      <a:accent2>
        <a:srgbClr val="F0F2D3"/>
      </a:accent2>
      <a:accent3>
        <a:srgbClr val="BED984"/>
      </a:accent3>
      <a:accent4>
        <a:srgbClr val="BED955"/>
      </a:accent4>
      <a:accent5>
        <a:srgbClr val="E7F2CE"/>
      </a:accent5>
      <a:accent6>
        <a:srgbClr val="CDD9A0"/>
      </a:accent6>
      <a:hlink>
        <a:srgbClr val="0066FF"/>
      </a:hlink>
      <a:folHlink>
        <a:srgbClr val="666699"/>
      </a:folHlink>
    </a:clrScheme>
    <a:fontScheme name="Food Delicuous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</TotalTime>
  <Words>752</Words>
  <Application>Microsoft Office PowerPoint</Application>
  <PresentationFormat>Widescreen</PresentationFormat>
  <Paragraphs>107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Wingdings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Narayan Pashi</cp:lastModifiedBy>
  <cp:revision>186</cp:revision>
  <dcterms:created xsi:type="dcterms:W3CDTF">2019-09-30T07:51:47Z</dcterms:created>
  <dcterms:modified xsi:type="dcterms:W3CDTF">2021-10-03T13:52:49Z</dcterms:modified>
</cp:coreProperties>
</file>