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3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3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5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5FB9-BA82-4338-BF26-C8144C1839ED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BFA-107E-4960-9D44-5D360BE3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3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hasinalovely76@gmail.com" TargetMode="External"/><Relationship Id="rId4" Type="http://schemas.openxmlformats.org/officeDocument/2006/relationships/image" Target="../media/image5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174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13"/>
            <a:stretch/>
          </p:blipFill>
          <p:spPr>
            <a:xfrm>
              <a:off x="0" y="5767754"/>
              <a:ext cx="12192000" cy="10902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671" y="127709"/>
              <a:ext cx="1904780" cy="133533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976382" y="3745578"/>
            <a:ext cx="675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FEB222-1ECA-48C0-AFDB-8200E7A26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2289D0-BDC5-4E10-9D0D-FDE990623906}"/>
              </a:ext>
            </a:extLst>
          </p:cNvPr>
          <p:cNvSpPr txBox="1"/>
          <p:nvPr/>
        </p:nvSpPr>
        <p:spPr>
          <a:xfrm>
            <a:off x="916780" y="1960547"/>
            <a:ext cx="1035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ক্লাসে</a:t>
            </a:r>
            <a:r>
              <a:rPr lang="en-US" sz="5400" dirty="0"/>
              <a:t> </a:t>
            </a:r>
            <a:r>
              <a:rPr lang="en-US" sz="5400" dirty="0" err="1"/>
              <a:t>স্বাগতম</a:t>
            </a:r>
            <a:r>
              <a:rPr lang="en-US" sz="5400" dirty="0"/>
              <a:t> </a:t>
            </a:r>
            <a:r>
              <a:rPr lang="en-US" sz="5400" dirty="0" err="1"/>
              <a:t>সবাইকে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9385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43747" y="992412"/>
            <a:ext cx="7772399" cy="53444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সেদিন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উদ্যানের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রুপ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ভিন্নতর</a:t>
            </a:r>
            <a:r>
              <a:rPr lang="en-US" sz="2000" b="1" dirty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না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পার্ক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না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ফুলের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বাগান</a:t>
            </a:r>
            <a:r>
              <a:rPr lang="en-US" sz="2000" b="1" dirty="0">
                <a:solidFill>
                  <a:schemeClr val="tx1"/>
                </a:solidFill>
              </a:rPr>
              <a:t>,-- </a:t>
            </a:r>
            <a:r>
              <a:rPr lang="en-US" sz="2000" b="1" dirty="0" err="1">
                <a:solidFill>
                  <a:schemeClr val="tx1"/>
                </a:solidFill>
              </a:rPr>
              <a:t>এসবের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কিছুই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না</a:t>
            </a:r>
            <a:r>
              <a:rPr lang="en-US" sz="2000" b="1" dirty="0">
                <a:solidFill>
                  <a:schemeClr val="tx1"/>
                </a:solidFill>
              </a:rPr>
              <a:t> ,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শুধু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একখন্ড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অখন্ড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আকাশ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যেরকম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সেরকম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দিগন্ত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প্লাবিত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ধু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ধু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মাঠ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দূর্বাদলে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ঢাকা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সবুজে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সবুজময়</a:t>
            </a:r>
            <a:r>
              <a:rPr lang="en-US" sz="2000" b="1" dirty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আমাদের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স্বাধীনতা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প্রিয়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প্রাণের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সবুজ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এসে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মিশেছিল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এই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ধু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ধু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মাঠের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সবুজে</a:t>
            </a:r>
            <a:r>
              <a:rPr lang="en-US" sz="2000" b="1" dirty="0">
                <a:solidFill>
                  <a:schemeClr val="tx1"/>
                </a:solidFill>
              </a:rPr>
              <a:t> ।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কপালে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কব্জিতে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লালসালু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বেঁধে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এই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মাঠে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ছুটে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এসেছিল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কারখানা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থেকে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লোহার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শ্রমিক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লাংগল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জোয়ার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কাঁধে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এসেছিল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ঝাঁক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বেঁধে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উলঙ্গ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কৃষক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হাতের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মুঠোয়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মৃত্যু,চোখে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স্বপ্ন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নিয়ে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এসেছিল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মধ্যবিত্ত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নিম্মবিত্ত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করুণ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কেরানি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নারী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বৃদ্ধ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ভবঘুরে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আর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তোমাদের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মতো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শিশু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পাতা</a:t>
            </a:r>
            <a:r>
              <a:rPr lang="en-US" sz="2000" b="1" dirty="0">
                <a:solidFill>
                  <a:schemeClr val="tx1"/>
                </a:solidFill>
              </a:rPr>
              <a:t> –</a:t>
            </a:r>
            <a:r>
              <a:rPr lang="en-US" sz="2000" b="1" dirty="0" err="1">
                <a:solidFill>
                  <a:schemeClr val="tx1"/>
                </a:solidFill>
              </a:rPr>
              <a:t>কুড়ানিরা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বেঁধে</a:t>
            </a:r>
            <a:r>
              <a:rPr lang="en-US" sz="2000" b="1" dirty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একটি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কবিতা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পড়া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হবে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তার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জন্য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কী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ব্যাকুল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প্রতীক্ষা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মানুষেরঃ’কখন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আসবে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কবি</a:t>
            </a:r>
            <a:r>
              <a:rPr lang="en-US" sz="2000" b="1" dirty="0">
                <a:solidFill>
                  <a:schemeClr val="tx1"/>
                </a:solidFill>
              </a:rPr>
              <a:t>? ‘ ‘</a:t>
            </a:r>
            <a:r>
              <a:rPr lang="en-US" sz="2000" b="1" dirty="0" err="1">
                <a:solidFill>
                  <a:schemeClr val="tx1"/>
                </a:solidFill>
              </a:rPr>
              <a:t>কখন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আসবে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কবি</a:t>
            </a:r>
            <a:r>
              <a:rPr lang="en-US" sz="2000" b="1" dirty="0">
                <a:solidFill>
                  <a:schemeClr val="tx1"/>
                </a:solidFill>
              </a:rPr>
              <a:t> ?’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133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40"/>
              <a:stretch/>
            </p:blipFill>
            <p:spPr>
              <a:xfrm>
                <a:off x="49237" y="6175717"/>
                <a:ext cx="12093526" cy="68228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48998" y="132837"/>
                <a:ext cx="1693765" cy="1020714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83" y="992412"/>
              <a:ext cx="2971800" cy="508461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739591" y="178880"/>
            <a:ext cx="483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কবিতা</a:t>
            </a:r>
            <a:r>
              <a:rPr lang="en-US" sz="4400" b="1" dirty="0"/>
              <a:t> </a:t>
            </a:r>
            <a:r>
              <a:rPr lang="en-US" sz="4400" b="1" dirty="0" err="1"/>
              <a:t>আবৃত্তি</a:t>
            </a: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2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7458700"/>
            <a:chOff x="0" y="0"/>
            <a:chExt cx="12192000" cy="74587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7458700"/>
            </a:xfrm>
            <a:prstGeom prst="rect">
              <a:avLst/>
            </a:prstGeom>
            <a:noFill/>
            <a:ln w="155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38"/>
            <a:stretch/>
          </p:blipFill>
          <p:spPr>
            <a:xfrm>
              <a:off x="96982" y="6220691"/>
              <a:ext cx="11998036" cy="6373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2" y="1995053"/>
              <a:ext cx="2857500" cy="4128655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818" y="144607"/>
              <a:ext cx="1219200" cy="79201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051464" y="1155638"/>
            <a:ext cx="8631381" cy="5042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শত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বছরে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শত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সংগ্রাম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শেষে</a:t>
            </a:r>
            <a:r>
              <a:rPr lang="en-US" sz="2400" b="1" dirty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রবীন্দ্রনাথের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মতো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দৃপ্ত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পায়ে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হেঁটে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অতঃপর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কবি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এসে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জনতার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মঞ্চে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দাঁড়ালেন</a:t>
            </a:r>
            <a:r>
              <a:rPr lang="en-US" sz="2400" b="1" dirty="0">
                <a:solidFill>
                  <a:schemeClr val="tx1"/>
                </a:solidFill>
              </a:rPr>
              <a:t> ।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তখন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পলকে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দারুণ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ঝলকে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তরীতে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উঠিল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জল</a:t>
            </a:r>
            <a:r>
              <a:rPr lang="en-US" sz="2400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হৃদয়ে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লাগিল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দোলা</a:t>
            </a:r>
            <a:r>
              <a:rPr lang="en-US" sz="2400" b="1" dirty="0">
                <a:solidFill>
                  <a:schemeClr val="tx1"/>
                </a:solidFill>
              </a:rPr>
              <a:t> ,</a:t>
            </a:r>
            <a:r>
              <a:rPr lang="en-US" sz="2400" b="1" dirty="0" err="1">
                <a:solidFill>
                  <a:schemeClr val="tx1"/>
                </a:solidFill>
              </a:rPr>
              <a:t>জনসমুদ্রে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জাগিল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জোয়ার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সকল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দোয়ার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খোলা</a:t>
            </a:r>
            <a:r>
              <a:rPr lang="en-US" sz="2400" b="1" dirty="0">
                <a:solidFill>
                  <a:schemeClr val="tx1"/>
                </a:solidFill>
              </a:rPr>
              <a:t> । </a:t>
            </a:r>
            <a:r>
              <a:rPr lang="en-US" sz="2400" b="1" dirty="0" err="1">
                <a:solidFill>
                  <a:schemeClr val="tx1"/>
                </a:solidFill>
              </a:rPr>
              <a:t>কে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রোধে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তাঁহার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ব্জ্রকন্ঠ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বাণী</a:t>
            </a:r>
            <a:r>
              <a:rPr lang="en-US" sz="2400" b="1" dirty="0">
                <a:solidFill>
                  <a:schemeClr val="tx1"/>
                </a:solidFill>
              </a:rPr>
              <a:t> ?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গণসূর্যের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মঞ্চ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কাঁপিয়ে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কবি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শোনালেন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তাঁর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অমর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কবিতাখানিঃ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‘</a:t>
            </a:r>
            <a:r>
              <a:rPr lang="en-US" sz="2400" b="1" dirty="0" err="1">
                <a:solidFill>
                  <a:schemeClr val="tx1"/>
                </a:solidFill>
              </a:rPr>
              <a:t>এবারের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সংগ্রাম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আমাদের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মুক্তির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সংগ্রাম</a:t>
            </a:r>
            <a:r>
              <a:rPr lang="en-US" sz="2400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এবারের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সংগ্রাম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স্বাধীনতার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সংগ্রাম</a:t>
            </a:r>
            <a:r>
              <a:rPr lang="en-US" sz="2400" b="1" dirty="0">
                <a:solidFill>
                  <a:schemeClr val="tx1"/>
                </a:solidFill>
              </a:rPr>
              <a:t> ।”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সেই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থেকে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স্বাধীনতা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শব্দটি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আমাদের</a:t>
            </a:r>
            <a:r>
              <a:rPr lang="en-US" sz="2400" b="1" dirty="0">
                <a:solidFill>
                  <a:schemeClr val="tx1"/>
                </a:solidFill>
              </a:rPr>
              <a:t> 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3854" y="144607"/>
            <a:ext cx="5140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কবিতা</a:t>
            </a:r>
            <a:r>
              <a:rPr lang="en-US" sz="4400" b="1" dirty="0"/>
              <a:t> </a:t>
            </a:r>
            <a:r>
              <a:rPr lang="en-US" sz="4400" b="1" dirty="0" err="1"/>
              <a:t>আবৃত্তি</a:t>
            </a: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6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39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6217" y="127722"/>
              <a:ext cx="1821440" cy="9667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51"/>
            <a:stretch/>
          </p:blipFill>
          <p:spPr>
            <a:xfrm>
              <a:off x="0" y="6151418"/>
              <a:ext cx="12191999" cy="70658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357745" y="5322167"/>
            <a:ext cx="981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শিক্ষার্থীরা</a:t>
            </a:r>
            <a:r>
              <a:rPr lang="en-US" sz="3200" b="1" dirty="0"/>
              <a:t> </a:t>
            </a:r>
            <a:r>
              <a:rPr lang="en-US" sz="3200" b="1" dirty="0" err="1"/>
              <a:t>নিরবে</a:t>
            </a:r>
            <a:r>
              <a:rPr lang="en-US" sz="3200" b="1" dirty="0"/>
              <a:t> ৭ </a:t>
            </a:r>
            <a:r>
              <a:rPr lang="en-US" sz="3200" b="1" dirty="0" err="1"/>
              <a:t>মিনিট</a:t>
            </a:r>
            <a:r>
              <a:rPr lang="en-US" sz="3200" b="1" dirty="0"/>
              <a:t> </a:t>
            </a:r>
            <a:r>
              <a:rPr lang="en-US" sz="3200" b="1" dirty="0" err="1"/>
              <a:t>কবিতাটি</a:t>
            </a:r>
            <a:r>
              <a:rPr lang="en-US" sz="3200" b="1" dirty="0"/>
              <a:t> </a:t>
            </a:r>
            <a:r>
              <a:rPr lang="en-US" sz="3200" b="1" dirty="0" err="1"/>
              <a:t>পাঠ</a:t>
            </a:r>
            <a:r>
              <a:rPr lang="en-US" sz="3200" b="1" dirty="0"/>
              <a:t> </a:t>
            </a:r>
            <a:r>
              <a:rPr lang="en-US" sz="3200" b="1" dirty="0" err="1"/>
              <a:t>করবে</a:t>
            </a:r>
            <a:r>
              <a:rPr lang="en-US" sz="3200" b="1" dirty="0"/>
              <a:t> ।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3604" y="166255"/>
            <a:ext cx="9368270" cy="2008909"/>
            <a:chOff x="793604" y="166255"/>
            <a:chExt cx="9368270" cy="2008909"/>
          </a:xfrm>
        </p:grpSpPr>
        <p:sp>
          <p:nvSpPr>
            <p:cNvPr id="8" name="TextBox 7"/>
            <p:cNvSpPr txBox="1"/>
            <p:nvPr/>
          </p:nvSpPr>
          <p:spPr>
            <a:xfrm>
              <a:off x="2708128" y="460231"/>
              <a:ext cx="74537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/>
                <a:t>শিক্ষার্থীদের</a:t>
              </a:r>
              <a:r>
                <a:rPr lang="en-US" sz="4400" b="1" dirty="0"/>
                <a:t> </a:t>
              </a:r>
              <a:r>
                <a:rPr lang="en-US" sz="4400" b="1" dirty="0" err="1"/>
                <a:t>নিরব</a:t>
              </a:r>
              <a:r>
                <a:rPr lang="en-US" sz="4400" b="1" dirty="0"/>
                <a:t> </a:t>
              </a:r>
              <a:r>
                <a:rPr lang="en-US" sz="4400" b="1" dirty="0" err="1"/>
                <a:t>পাঠ</a:t>
              </a:r>
              <a:r>
                <a:rPr lang="en-US" sz="4400" b="1" dirty="0"/>
                <a:t> 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233" t="8275" r="9565" b="7697"/>
            <a:stretch/>
          </p:blipFill>
          <p:spPr>
            <a:xfrm>
              <a:off x="793604" y="166255"/>
              <a:ext cx="1769488" cy="200890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39" y="2168237"/>
            <a:ext cx="8492835" cy="290945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32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52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6218" y="127721"/>
              <a:ext cx="1821440" cy="128544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57"/>
            <a:stretch/>
          </p:blipFill>
          <p:spPr>
            <a:xfrm>
              <a:off x="96982" y="6068291"/>
              <a:ext cx="12095018" cy="74121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72146" y="127721"/>
            <a:ext cx="8208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এসো</a:t>
            </a:r>
            <a:r>
              <a:rPr lang="en-US" sz="4400" dirty="0"/>
              <a:t> </a:t>
            </a:r>
            <a:r>
              <a:rPr lang="en-US" sz="4400" dirty="0" err="1"/>
              <a:t>কিছু</a:t>
            </a:r>
            <a:r>
              <a:rPr lang="en-US" sz="4400" dirty="0"/>
              <a:t> </a:t>
            </a:r>
            <a:r>
              <a:rPr lang="en-US" sz="4400" dirty="0" err="1"/>
              <a:t>নতুন</a:t>
            </a:r>
            <a:r>
              <a:rPr lang="en-US" sz="4400" dirty="0"/>
              <a:t> </a:t>
            </a:r>
            <a:r>
              <a:rPr lang="en-US" sz="4400" dirty="0" err="1"/>
              <a:t>শব্দের</a:t>
            </a:r>
            <a:r>
              <a:rPr lang="en-US" sz="4400" dirty="0"/>
              <a:t> </a:t>
            </a:r>
            <a:r>
              <a:rPr lang="en-US" sz="4400" dirty="0" err="1"/>
              <a:t>অর্থ</a:t>
            </a:r>
            <a:r>
              <a:rPr lang="en-US" sz="4400" dirty="0"/>
              <a:t> </a:t>
            </a:r>
            <a:r>
              <a:rPr lang="en-US" sz="4400" dirty="0" err="1"/>
              <a:t>শিখি</a:t>
            </a:r>
            <a:r>
              <a:rPr lang="en-US" sz="4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743" y="1211175"/>
            <a:ext cx="123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উদ্যত</a:t>
            </a:r>
            <a:r>
              <a:rPr lang="en-US" sz="3200" dirty="0"/>
              <a:t>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24594" y="1336219"/>
            <a:ext cx="831273" cy="3693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63686" y="1211175"/>
            <a:ext cx="3418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প্রস্তত</a:t>
            </a:r>
            <a:r>
              <a:rPr lang="en-US" sz="3200" dirty="0"/>
              <a:t> ,</a:t>
            </a:r>
            <a:r>
              <a:rPr lang="en-US" sz="3200" dirty="0" err="1"/>
              <a:t>প্রবৃত্ত</a:t>
            </a:r>
            <a:r>
              <a:rPr lang="en-US" sz="3200" dirty="0"/>
              <a:t>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5611" y="2102323"/>
            <a:ext cx="260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বিমুখ</a:t>
            </a:r>
            <a:r>
              <a:rPr lang="en-US" sz="3200" dirty="0"/>
              <a:t> </a:t>
            </a:r>
            <a:r>
              <a:rPr lang="en-US" sz="3200" dirty="0" err="1"/>
              <a:t>প্রান্তরে</a:t>
            </a:r>
            <a:r>
              <a:rPr lang="en-US" sz="3200" dirty="0"/>
              <a:t>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15721" y="2207962"/>
            <a:ext cx="900546" cy="36000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63686" y="2028847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বিরুদ্ধ</a:t>
            </a:r>
            <a:r>
              <a:rPr lang="en-US" sz="3200" dirty="0"/>
              <a:t> </a:t>
            </a:r>
            <a:r>
              <a:rPr lang="en-US" sz="3200" dirty="0" err="1"/>
              <a:t>পরিবেশের</a:t>
            </a:r>
            <a:r>
              <a:rPr lang="en-US" sz="3200" dirty="0"/>
              <a:t> </a:t>
            </a:r>
            <a:r>
              <a:rPr lang="en-US" sz="3200" dirty="0" err="1"/>
              <a:t>মাঠ,প্রতিকূল</a:t>
            </a:r>
            <a:r>
              <a:rPr lang="en-US" sz="3200" dirty="0"/>
              <a:t> </a:t>
            </a:r>
            <a:r>
              <a:rPr lang="en-US" sz="3200" dirty="0" err="1"/>
              <a:t>পরিবেশ</a:t>
            </a:r>
            <a:r>
              <a:rPr lang="en-US" sz="3200" dirty="0"/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667" y="3145830"/>
            <a:ext cx="260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গণসূর্যের</a:t>
            </a:r>
            <a:r>
              <a:rPr lang="en-US" sz="3200" dirty="0"/>
              <a:t> </a:t>
            </a:r>
            <a:r>
              <a:rPr lang="en-US" sz="3200" dirty="0" err="1"/>
              <a:t>মঞ্চ</a:t>
            </a:r>
            <a:r>
              <a:rPr lang="en-US" sz="3200" dirty="0"/>
              <a:t>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859232" y="3214938"/>
            <a:ext cx="813524" cy="46563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72338" y="2751107"/>
            <a:ext cx="8315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জনগ্ণের</a:t>
            </a:r>
            <a:r>
              <a:rPr lang="en-US" sz="3200" dirty="0"/>
              <a:t> </a:t>
            </a:r>
            <a:r>
              <a:rPr lang="en-US" sz="3200" dirty="0" err="1"/>
              <a:t>নেতা</a:t>
            </a:r>
            <a:r>
              <a:rPr lang="en-US" sz="3200" dirty="0"/>
              <a:t> ,</a:t>
            </a:r>
            <a:r>
              <a:rPr lang="en-US" sz="3200" dirty="0" err="1"/>
              <a:t>যাঁর</a:t>
            </a:r>
            <a:r>
              <a:rPr lang="en-US" sz="3200" dirty="0"/>
              <a:t> </a:t>
            </a:r>
            <a:r>
              <a:rPr lang="en-US" sz="3200" dirty="0" err="1"/>
              <a:t>তেজীয়ান</a:t>
            </a:r>
            <a:r>
              <a:rPr lang="en-US" sz="3200" dirty="0"/>
              <a:t> </a:t>
            </a:r>
            <a:r>
              <a:rPr lang="en-US" sz="3200" dirty="0" err="1"/>
              <a:t>দ্যুতি</a:t>
            </a:r>
            <a:r>
              <a:rPr lang="en-US" sz="3200" dirty="0"/>
              <a:t> </a:t>
            </a:r>
            <a:r>
              <a:rPr lang="en-US" sz="3200" dirty="0" err="1"/>
              <a:t>চারদিকে</a:t>
            </a:r>
            <a:r>
              <a:rPr lang="en-US" sz="3200" dirty="0"/>
              <a:t> </a:t>
            </a:r>
            <a:r>
              <a:rPr lang="en-US" sz="3200" dirty="0" err="1"/>
              <a:t>বিচ্ছুরিত</a:t>
            </a:r>
            <a:r>
              <a:rPr lang="en-US" sz="3200" dirty="0"/>
              <a:t> </a:t>
            </a:r>
            <a:r>
              <a:rPr lang="en-US" sz="3200" dirty="0" err="1"/>
              <a:t>হচ্ছিল</a:t>
            </a:r>
            <a:r>
              <a:rPr lang="en-US" sz="3200" dirty="0"/>
              <a:t> </a:t>
            </a:r>
            <a:r>
              <a:rPr lang="en-US" sz="3200" dirty="0" err="1"/>
              <a:t>তিনি</a:t>
            </a:r>
            <a:r>
              <a:rPr lang="en-US" sz="3200" dirty="0"/>
              <a:t> </a:t>
            </a:r>
            <a:r>
              <a:rPr lang="en-US" sz="3200" dirty="0" err="1"/>
              <a:t>যেনেক</a:t>
            </a:r>
            <a:r>
              <a:rPr lang="en-US" sz="3200" dirty="0"/>
              <a:t> </a:t>
            </a:r>
            <a:r>
              <a:rPr lang="en-US" sz="3200" dirty="0" err="1"/>
              <a:t>গণসূর্য।সেই</a:t>
            </a:r>
            <a:r>
              <a:rPr lang="en-US" sz="3200" dirty="0"/>
              <a:t> </a:t>
            </a:r>
            <a:r>
              <a:rPr lang="en-US" sz="3200" dirty="0" err="1"/>
              <a:t>নেতা</a:t>
            </a:r>
            <a:r>
              <a:rPr lang="en-US" sz="3200" dirty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মঞ্চে</a:t>
            </a:r>
            <a:r>
              <a:rPr lang="en-US" sz="3200" dirty="0"/>
              <a:t> </a:t>
            </a:r>
            <a:r>
              <a:rPr lang="en-US" sz="3200" dirty="0" err="1"/>
              <a:t>দাঁড়িয়ে</a:t>
            </a:r>
            <a:r>
              <a:rPr lang="en-US" sz="3200" dirty="0"/>
              <a:t> </a:t>
            </a:r>
            <a:r>
              <a:rPr lang="en-US" sz="3200" dirty="0" err="1"/>
              <a:t>সেটা</a:t>
            </a:r>
            <a:r>
              <a:rPr lang="en-US" sz="3200" dirty="0"/>
              <a:t> </a:t>
            </a:r>
            <a:r>
              <a:rPr lang="en-US" sz="3200" dirty="0" err="1"/>
              <a:t>গণসূর্যের</a:t>
            </a:r>
            <a:r>
              <a:rPr lang="en-US" sz="3200" dirty="0"/>
              <a:t> </a:t>
            </a:r>
            <a:r>
              <a:rPr lang="en-US" sz="3200" dirty="0" err="1"/>
              <a:t>মঞ্চ</a:t>
            </a:r>
            <a:r>
              <a:rPr lang="en-US" sz="3200" dirty="0"/>
              <a:t> 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82" y="4490041"/>
            <a:ext cx="260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ব্জ্র</a:t>
            </a:r>
            <a:r>
              <a:rPr lang="en-US" sz="3200" dirty="0"/>
              <a:t> </a:t>
            </a:r>
            <a:r>
              <a:rPr lang="en-US" sz="3200" dirty="0" err="1"/>
              <a:t>কন্ঠ</a:t>
            </a:r>
            <a:r>
              <a:rPr lang="en-US" sz="3200" dirty="0"/>
              <a:t>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599131" y="4490041"/>
            <a:ext cx="921980" cy="52912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72338" y="4409046"/>
            <a:ext cx="8315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মেঘাচ্ছন্ন</a:t>
            </a:r>
            <a:r>
              <a:rPr lang="en-US" sz="3200" dirty="0"/>
              <a:t> </a:t>
            </a:r>
            <a:r>
              <a:rPr lang="en-US" sz="3200" dirty="0" err="1"/>
              <a:t>আকাশ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বজ্র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বিদ্যুতের</a:t>
            </a:r>
            <a:r>
              <a:rPr lang="en-US" sz="3200" dirty="0"/>
              <a:t> </a:t>
            </a:r>
            <a:r>
              <a:rPr lang="en-US" sz="3200" dirty="0" err="1"/>
              <a:t>ধ্বনি</a:t>
            </a:r>
            <a:r>
              <a:rPr lang="en-US" sz="3200" dirty="0"/>
              <a:t> </a:t>
            </a:r>
            <a:r>
              <a:rPr lang="en-US" sz="3200" dirty="0" err="1"/>
              <a:t>প্রচন্ড</a:t>
            </a:r>
            <a:r>
              <a:rPr lang="en-US" sz="3200" dirty="0"/>
              <a:t> </a:t>
            </a:r>
            <a:r>
              <a:rPr lang="en-US" sz="3200" dirty="0" err="1"/>
              <a:t>শক্তিধর</a:t>
            </a:r>
            <a:r>
              <a:rPr lang="en-US" sz="3200" dirty="0"/>
              <a:t> </a:t>
            </a:r>
            <a:r>
              <a:rPr lang="en-US" sz="3200" dirty="0" err="1"/>
              <a:t>শব্দের</a:t>
            </a:r>
            <a:r>
              <a:rPr lang="en-US" sz="3200" dirty="0"/>
              <a:t> </a:t>
            </a:r>
            <a:r>
              <a:rPr lang="en-US" sz="3200" dirty="0" err="1"/>
              <a:t>মতো</a:t>
            </a:r>
            <a:r>
              <a:rPr lang="en-US" sz="3200" dirty="0"/>
              <a:t>। </a:t>
            </a:r>
            <a:r>
              <a:rPr lang="en-US" sz="3200" dirty="0" err="1"/>
              <a:t>এখানে</a:t>
            </a:r>
            <a:r>
              <a:rPr lang="en-US" sz="3200" dirty="0"/>
              <a:t> </a:t>
            </a:r>
            <a:r>
              <a:rPr lang="en-US" sz="3200" dirty="0" err="1"/>
              <a:t>বঙ্গবন্ধুর</a:t>
            </a:r>
            <a:r>
              <a:rPr lang="en-US" sz="3200" dirty="0"/>
              <a:t> </a:t>
            </a:r>
            <a:r>
              <a:rPr lang="en-US" sz="3200" dirty="0" err="1"/>
              <a:t>কন্ঠস্বরকে</a:t>
            </a:r>
            <a:r>
              <a:rPr lang="en-US" sz="3200" dirty="0"/>
              <a:t> </a:t>
            </a:r>
            <a:r>
              <a:rPr lang="en-US" sz="3200" dirty="0" err="1"/>
              <a:t>বোঝানো</a:t>
            </a:r>
            <a:r>
              <a:rPr lang="en-US" sz="3200" dirty="0"/>
              <a:t> </a:t>
            </a:r>
            <a:r>
              <a:rPr lang="en-US" sz="3200" dirty="0" err="1"/>
              <a:t>হয়েছে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9600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55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2462" y="100012"/>
              <a:ext cx="1447367" cy="11607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96"/>
            <a:stretch/>
          </p:blipFill>
          <p:spPr>
            <a:xfrm>
              <a:off x="52171" y="6123709"/>
              <a:ext cx="12087658" cy="73429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599768" y="295666"/>
            <a:ext cx="9092694" cy="2089284"/>
            <a:chOff x="1599768" y="295666"/>
            <a:chExt cx="9092694" cy="2089284"/>
          </a:xfrm>
        </p:grpSpPr>
        <p:sp>
          <p:nvSpPr>
            <p:cNvPr id="8" name="TextBox 7"/>
            <p:cNvSpPr txBox="1"/>
            <p:nvPr/>
          </p:nvSpPr>
          <p:spPr>
            <a:xfrm>
              <a:off x="3335699" y="295666"/>
              <a:ext cx="73567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/>
                <a:t>শিক্ষার্থীদের</a:t>
              </a:r>
              <a:r>
                <a:rPr lang="en-US" sz="4400" b="1" dirty="0"/>
                <a:t> </a:t>
              </a:r>
              <a:r>
                <a:rPr lang="en-US" sz="4400" b="1" dirty="0" err="1"/>
                <a:t>সরব</a:t>
              </a:r>
              <a:r>
                <a:rPr lang="en-US" sz="4400" b="1" dirty="0"/>
                <a:t> </a:t>
              </a:r>
              <a:r>
                <a:rPr lang="en-US" sz="4400" b="1" dirty="0" err="1"/>
                <a:t>পাঠ</a:t>
              </a:r>
              <a:r>
                <a:rPr lang="en-US" sz="4400" b="1" dirty="0"/>
                <a:t> 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68" y="295666"/>
              <a:ext cx="1857375" cy="208928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43" y="1475269"/>
            <a:ext cx="6262254" cy="241069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205345" y="4488873"/>
            <a:ext cx="10335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শিক্ষার্থীরা</a:t>
            </a:r>
            <a:r>
              <a:rPr lang="en-US" sz="3200" dirty="0"/>
              <a:t> </a:t>
            </a:r>
            <a:r>
              <a:rPr lang="en-US" sz="3200" dirty="0" err="1"/>
              <a:t>প্রথমে</a:t>
            </a:r>
            <a:r>
              <a:rPr lang="en-US" sz="3200" dirty="0"/>
              <a:t> </a:t>
            </a:r>
            <a:r>
              <a:rPr lang="en-US" sz="3200" dirty="0" err="1"/>
              <a:t>একত্রে</a:t>
            </a:r>
            <a:r>
              <a:rPr lang="en-US" sz="3200" dirty="0"/>
              <a:t> </a:t>
            </a:r>
            <a:r>
              <a:rPr lang="en-US" sz="3200" dirty="0" err="1"/>
              <a:t>সরব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করবে</a:t>
            </a:r>
            <a:r>
              <a:rPr lang="en-US" sz="3200" dirty="0"/>
              <a:t> ।</a:t>
            </a:r>
            <a:r>
              <a:rPr lang="en-US" sz="3200" dirty="0" err="1"/>
              <a:t>তারপর</a:t>
            </a:r>
            <a:r>
              <a:rPr lang="en-US" sz="3200" dirty="0"/>
              <a:t> </a:t>
            </a:r>
            <a:r>
              <a:rPr lang="en-US" sz="3200" dirty="0" err="1"/>
              <a:t>একে</a:t>
            </a:r>
            <a:r>
              <a:rPr lang="en-US" sz="3200" dirty="0"/>
              <a:t> </a:t>
            </a:r>
            <a:r>
              <a:rPr lang="en-US" sz="3200" dirty="0" err="1"/>
              <a:t>একে</a:t>
            </a:r>
            <a:r>
              <a:rPr lang="en-US" sz="3200" dirty="0"/>
              <a:t> </a:t>
            </a:r>
            <a:r>
              <a:rPr lang="en-US" sz="3200" dirty="0" err="1"/>
              <a:t>তাদের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কয়েকজন</a:t>
            </a:r>
            <a:r>
              <a:rPr lang="en-US" sz="3200" dirty="0"/>
              <a:t> </a:t>
            </a:r>
            <a:r>
              <a:rPr lang="en-US" sz="3200" dirty="0" err="1"/>
              <a:t>কবিতা</a:t>
            </a:r>
            <a:r>
              <a:rPr lang="en-US" sz="3200" dirty="0"/>
              <a:t> </a:t>
            </a:r>
            <a:r>
              <a:rPr lang="en-US" sz="3200" dirty="0" err="1"/>
              <a:t>আবৃত্তি</a:t>
            </a:r>
            <a:r>
              <a:rPr lang="en-US" sz="3200" dirty="0"/>
              <a:t> </a:t>
            </a:r>
            <a:r>
              <a:rPr lang="en-US" sz="3200" dirty="0" err="1"/>
              <a:t>করবে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8126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39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6218" y="100012"/>
              <a:ext cx="1807585" cy="10499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28"/>
            <a:stretch/>
          </p:blipFill>
          <p:spPr>
            <a:xfrm>
              <a:off x="0" y="6165273"/>
              <a:ext cx="12192000" cy="69272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3560618" y="1689902"/>
            <a:ext cx="5584248" cy="245260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500745" y="100012"/>
            <a:ext cx="5777345" cy="1257733"/>
            <a:chOff x="2500745" y="100012"/>
            <a:chExt cx="5777345" cy="1257733"/>
          </a:xfrm>
        </p:grpSpPr>
        <p:sp>
          <p:nvSpPr>
            <p:cNvPr id="9" name="TextBox 8"/>
            <p:cNvSpPr txBox="1"/>
            <p:nvPr/>
          </p:nvSpPr>
          <p:spPr>
            <a:xfrm>
              <a:off x="3913909" y="100012"/>
              <a:ext cx="4364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/>
                <a:t>দলগত</a:t>
              </a:r>
              <a:r>
                <a:rPr lang="en-US" sz="4400" b="1" dirty="0"/>
                <a:t> </a:t>
              </a:r>
              <a:r>
                <a:rPr lang="en-US" sz="4400" b="1" dirty="0" err="1"/>
                <a:t>কাজ</a:t>
              </a:r>
              <a:r>
                <a:rPr lang="en-US" sz="4400" b="1" dirty="0"/>
                <a:t>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13" t="3873" r="62446" b="9220"/>
            <a:stretch/>
          </p:blipFill>
          <p:spPr>
            <a:xfrm>
              <a:off x="2500745" y="100012"/>
              <a:ext cx="1413164" cy="125773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073237" y="4962959"/>
            <a:ext cx="541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কবিতাটির</a:t>
            </a:r>
            <a:r>
              <a:rPr lang="en-US" sz="3200" b="1" dirty="0"/>
              <a:t> </a:t>
            </a:r>
            <a:r>
              <a:rPr lang="en-US" sz="3200" b="1" dirty="0" err="1"/>
              <a:t>সারমর্ম</a:t>
            </a:r>
            <a:r>
              <a:rPr lang="en-US" sz="3200" b="1" dirty="0"/>
              <a:t> </a:t>
            </a:r>
            <a:r>
              <a:rPr lang="en-US" sz="3200" b="1" dirty="0" err="1"/>
              <a:t>লিখ</a:t>
            </a:r>
            <a:r>
              <a:rPr lang="en-US" sz="32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6995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39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3797" y="100013"/>
              <a:ext cx="1558203" cy="10222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51"/>
            <a:stretch/>
          </p:blipFill>
          <p:spPr>
            <a:xfrm>
              <a:off x="0" y="6151418"/>
              <a:ext cx="12095018" cy="706582"/>
            </a:xfrm>
            <a:prstGeom prst="rect">
              <a:avLst/>
            </a:prstGeom>
          </p:spPr>
        </p:pic>
      </p:grpSp>
      <p:sp>
        <p:nvSpPr>
          <p:cNvPr id="9" name="Curved Down Ribbon 8"/>
          <p:cNvSpPr/>
          <p:nvPr/>
        </p:nvSpPr>
        <p:spPr>
          <a:xfrm>
            <a:off x="2022764" y="100013"/>
            <a:ext cx="8285018" cy="1022206"/>
          </a:xfrm>
          <a:prstGeom prst="ellipse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545" y="2515115"/>
            <a:ext cx="9476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১। </a:t>
            </a:r>
            <a:r>
              <a:rPr lang="en-US" sz="3200" dirty="0" err="1"/>
              <a:t>করুণ</a:t>
            </a:r>
            <a:r>
              <a:rPr lang="en-US" sz="3200" dirty="0"/>
              <a:t> </a:t>
            </a:r>
            <a:r>
              <a:rPr lang="en-US" sz="3200" dirty="0" err="1"/>
              <a:t>কেরানি</a:t>
            </a:r>
            <a:r>
              <a:rPr lang="en-US" sz="3200" dirty="0"/>
              <a:t> </a:t>
            </a:r>
            <a:r>
              <a:rPr lang="en-US" sz="3200" dirty="0" err="1"/>
              <a:t>কাদেরকে</a:t>
            </a:r>
            <a:r>
              <a:rPr lang="en-US" sz="3200" dirty="0"/>
              <a:t> </a:t>
            </a:r>
            <a:r>
              <a:rPr lang="en-US" sz="3200" dirty="0" err="1"/>
              <a:t>বলা</a:t>
            </a:r>
            <a:r>
              <a:rPr lang="en-US" sz="3200" dirty="0"/>
              <a:t> </a:t>
            </a:r>
            <a:r>
              <a:rPr lang="en-US" sz="3200" dirty="0" err="1"/>
              <a:t>হয়েছে</a:t>
            </a:r>
            <a:r>
              <a:rPr lang="en-US" sz="3200" dirty="0"/>
              <a:t> ?</a:t>
            </a:r>
          </a:p>
          <a:p>
            <a:r>
              <a:rPr lang="en-US" sz="3200" dirty="0"/>
              <a:t>২। ‘</a:t>
            </a:r>
            <a:r>
              <a:rPr lang="en-US" sz="3200" dirty="0" err="1"/>
              <a:t>গণসূর্যের</a:t>
            </a:r>
            <a:r>
              <a:rPr lang="en-US" sz="3200" dirty="0"/>
              <a:t> </a:t>
            </a:r>
            <a:r>
              <a:rPr lang="en-US" sz="3200" dirty="0" err="1"/>
              <a:t>মঞ্চ</a:t>
            </a:r>
            <a:r>
              <a:rPr lang="en-US" sz="3200" dirty="0"/>
              <a:t> ‘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বোঝানো</a:t>
            </a:r>
            <a:r>
              <a:rPr lang="en-US" sz="3200" dirty="0"/>
              <a:t> </a:t>
            </a:r>
            <a:r>
              <a:rPr lang="en-US" sz="3200" dirty="0" err="1"/>
              <a:t>হয়েছে</a:t>
            </a:r>
            <a:r>
              <a:rPr lang="en-US" sz="3200" dirty="0"/>
              <a:t> ? </a:t>
            </a:r>
          </a:p>
          <a:p>
            <a:r>
              <a:rPr lang="en-US" sz="3200" dirty="0"/>
              <a:t>৩। </a:t>
            </a:r>
            <a:r>
              <a:rPr lang="en-US" sz="3200" dirty="0" err="1"/>
              <a:t>নির্মলেন্দু</a:t>
            </a:r>
            <a:r>
              <a:rPr lang="en-US" sz="3200" dirty="0"/>
              <a:t> </a:t>
            </a:r>
            <a:r>
              <a:rPr lang="en-US" sz="3200" dirty="0" err="1"/>
              <a:t>গুণের</a:t>
            </a:r>
            <a:r>
              <a:rPr lang="en-US" sz="3200" dirty="0"/>
              <a:t> </a:t>
            </a:r>
            <a:r>
              <a:rPr lang="en-US" sz="3200" dirty="0" err="1"/>
              <a:t>দুটি</a:t>
            </a:r>
            <a:r>
              <a:rPr lang="en-US" sz="3200" dirty="0"/>
              <a:t> </a:t>
            </a:r>
            <a:r>
              <a:rPr lang="en-US" sz="3200" dirty="0" err="1"/>
              <a:t>কাব্যগ্রন্থের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বল</a:t>
            </a:r>
            <a:r>
              <a:rPr lang="en-US" sz="3200" dirty="0"/>
              <a:t> । </a:t>
            </a:r>
          </a:p>
          <a:p>
            <a:r>
              <a:rPr lang="en-US" sz="3200" dirty="0"/>
              <a:t>৪।শ্রেষ্ঠ </a:t>
            </a:r>
            <a:r>
              <a:rPr lang="en-US" sz="3200" dirty="0" err="1"/>
              <a:t>বিকেলের</a:t>
            </a:r>
            <a:r>
              <a:rPr lang="en-US" sz="3200" dirty="0"/>
              <a:t> </a:t>
            </a:r>
            <a:r>
              <a:rPr lang="en-US" sz="3200" dirty="0" err="1"/>
              <a:t>গল্প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বুঝ</a:t>
            </a:r>
            <a:r>
              <a:rPr lang="en-US" sz="3200" dirty="0"/>
              <a:t> ? </a:t>
            </a:r>
          </a:p>
          <a:p>
            <a:r>
              <a:rPr lang="en-US" sz="3200" dirty="0"/>
              <a:t>৫। </a:t>
            </a:r>
            <a:r>
              <a:rPr lang="en-US" sz="3200" dirty="0" err="1"/>
              <a:t>সব</a:t>
            </a:r>
            <a:r>
              <a:rPr lang="en-US" sz="3200" dirty="0"/>
              <a:t> </a:t>
            </a:r>
            <a:r>
              <a:rPr lang="en-US" sz="3200" dirty="0" err="1"/>
              <a:t>স্মৃতি</a:t>
            </a:r>
            <a:r>
              <a:rPr lang="en-US" sz="3200" dirty="0"/>
              <a:t> </a:t>
            </a:r>
            <a:r>
              <a:rPr lang="en-US" sz="3200" dirty="0" err="1"/>
              <a:t>মুছে</a:t>
            </a:r>
            <a:r>
              <a:rPr lang="en-US" sz="3200" dirty="0"/>
              <a:t> </a:t>
            </a:r>
            <a:r>
              <a:rPr lang="en-US" sz="3200" dirty="0" err="1"/>
              <a:t>দিতে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 </a:t>
            </a:r>
            <a:r>
              <a:rPr lang="en-US" sz="3200" dirty="0" err="1"/>
              <a:t>উদ্যত</a:t>
            </a:r>
            <a:r>
              <a:rPr lang="en-US" sz="3200" dirty="0"/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2764" y="1745674"/>
            <a:ext cx="738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সংক্ষেপে</a:t>
            </a:r>
            <a:r>
              <a:rPr lang="en-US" sz="4400" dirty="0"/>
              <a:t> </a:t>
            </a:r>
            <a:r>
              <a:rPr lang="en-US" sz="4400" dirty="0" err="1"/>
              <a:t>উত্তর</a:t>
            </a:r>
            <a:r>
              <a:rPr lang="en-US" sz="4400" dirty="0"/>
              <a:t> </a:t>
            </a:r>
            <a:r>
              <a:rPr lang="en-US" sz="4400" dirty="0" err="1"/>
              <a:t>দাও</a:t>
            </a:r>
            <a:r>
              <a:rPr lang="en-US" sz="4400" dirty="0"/>
              <a:t> -- </a:t>
            </a:r>
          </a:p>
        </p:txBody>
      </p:sp>
    </p:spTree>
    <p:extLst>
      <p:ext uri="{BB962C8B-B14F-4D97-AF65-F5344CB8AC3E}">
        <p14:creationId xmlns:p14="http://schemas.microsoft.com/office/powerpoint/2010/main" val="3482631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238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927" y="127722"/>
              <a:ext cx="1779875" cy="10499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87"/>
            <a:stretch/>
          </p:blipFill>
          <p:spPr>
            <a:xfrm>
              <a:off x="59099" y="6069591"/>
              <a:ext cx="12073802" cy="78840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172691" y="748145"/>
            <a:ext cx="5264727" cy="361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398890" y="340194"/>
            <a:ext cx="2440565" cy="3283420"/>
            <a:chOff x="4708380" y="340194"/>
            <a:chExt cx="2440565" cy="3283420"/>
          </a:xfrm>
        </p:grpSpPr>
        <p:sp>
          <p:nvSpPr>
            <p:cNvPr id="13" name="Freeform 12"/>
            <p:cNvSpPr/>
            <p:nvPr/>
          </p:nvSpPr>
          <p:spPr>
            <a:xfrm rot="10800000">
              <a:off x="5153805" y="340194"/>
              <a:ext cx="1302498" cy="1177636"/>
            </a:xfrm>
            <a:custGeom>
              <a:avLst/>
              <a:gdLst>
                <a:gd name="connsiteX0" fmla="*/ 637480 w 1302498"/>
                <a:gd name="connsiteY0" fmla="*/ 0 h 1177636"/>
                <a:gd name="connsiteX1" fmla="*/ 1302498 w 1302498"/>
                <a:gd name="connsiteY1" fmla="*/ 588818 h 1177636"/>
                <a:gd name="connsiteX2" fmla="*/ 637480 w 1302498"/>
                <a:gd name="connsiteY2" fmla="*/ 1177636 h 1177636"/>
                <a:gd name="connsiteX3" fmla="*/ 24723 w 1302498"/>
                <a:gd name="connsiteY3" fmla="*/ 818013 h 1177636"/>
                <a:gd name="connsiteX4" fmla="*/ 0 w 1302498"/>
                <a:gd name="connsiteY4" fmla="*/ 747495 h 1177636"/>
                <a:gd name="connsiteX5" fmla="*/ 326114 w 1302498"/>
                <a:gd name="connsiteY5" fmla="*/ 747495 h 1177636"/>
                <a:gd name="connsiteX6" fmla="*/ 330165 w 1302498"/>
                <a:gd name="connsiteY6" fmla="*/ 753425 h 1177636"/>
                <a:gd name="connsiteX7" fmla="*/ 637480 w 1302498"/>
                <a:gd name="connsiteY7" fmla="*/ 883227 h 1177636"/>
                <a:gd name="connsiteX8" fmla="*/ 1008089 w 1302498"/>
                <a:gd name="connsiteY8" fmla="*/ 588818 h 1177636"/>
                <a:gd name="connsiteX9" fmla="*/ 637480 w 1302498"/>
                <a:gd name="connsiteY9" fmla="*/ 294409 h 1177636"/>
                <a:gd name="connsiteX10" fmla="*/ 375420 w 1302498"/>
                <a:gd name="connsiteY10" fmla="*/ 380639 h 1177636"/>
                <a:gd name="connsiteX11" fmla="*/ 339748 w 1302498"/>
                <a:gd name="connsiteY11" fmla="*/ 414985 h 1177636"/>
                <a:gd name="connsiteX12" fmla="*/ 5314 w 1302498"/>
                <a:gd name="connsiteY12" fmla="*/ 414985 h 1177636"/>
                <a:gd name="connsiteX13" fmla="*/ 24723 w 1302498"/>
                <a:gd name="connsiteY13" fmla="*/ 359624 h 1177636"/>
                <a:gd name="connsiteX14" fmla="*/ 637480 w 1302498"/>
                <a:gd name="connsiteY14" fmla="*/ 0 h 117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2498" h="1177636">
                  <a:moveTo>
                    <a:pt x="637480" y="0"/>
                  </a:moveTo>
                  <a:cubicBezTo>
                    <a:pt x="1004759" y="0"/>
                    <a:pt x="1302498" y="263623"/>
                    <a:pt x="1302498" y="588818"/>
                  </a:cubicBezTo>
                  <a:cubicBezTo>
                    <a:pt x="1302498" y="914013"/>
                    <a:pt x="1004759" y="1177636"/>
                    <a:pt x="637480" y="1177636"/>
                  </a:cubicBezTo>
                  <a:cubicBezTo>
                    <a:pt x="362021" y="1177636"/>
                    <a:pt x="125678" y="1029348"/>
                    <a:pt x="24723" y="818013"/>
                  </a:cubicBezTo>
                  <a:lnTo>
                    <a:pt x="0" y="747495"/>
                  </a:lnTo>
                  <a:lnTo>
                    <a:pt x="326114" y="747495"/>
                  </a:lnTo>
                  <a:lnTo>
                    <a:pt x="330165" y="753425"/>
                  </a:lnTo>
                  <a:cubicBezTo>
                    <a:pt x="396766" y="831738"/>
                    <a:pt x="509554" y="883227"/>
                    <a:pt x="637480" y="883227"/>
                  </a:cubicBezTo>
                  <a:cubicBezTo>
                    <a:pt x="842162" y="883227"/>
                    <a:pt x="1008089" y="751416"/>
                    <a:pt x="1008089" y="588818"/>
                  </a:cubicBezTo>
                  <a:cubicBezTo>
                    <a:pt x="1008089" y="426220"/>
                    <a:pt x="842162" y="294409"/>
                    <a:pt x="637480" y="294409"/>
                  </a:cubicBezTo>
                  <a:cubicBezTo>
                    <a:pt x="535139" y="294409"/>
                    <a:pt x="442487" y="327362"/>
                    <a:pt x="375420" y="380639"/>
                  </a:cubicBezTo>
                  <a:lnTo>
                    <a:pt x="339748" y="414985"/>
                  </a:lnTo>
                  <a:lnTo>
                    <a:pt x="5314" y="414985"/>
                  </a:lnTo>
                  <a:lnTo>
                    <a:pt x="24723" y="359624"/>
                  </a:lnTo>
                  <a:cubicBezTo>
                    <a:pt x="125678" y="148288"/>
                    <a:pt x="362021" y="0"/>
                    <a:pt x="63748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1" b="12854"/>
            <a:stretch/>
          </p:blipFill>
          <p:spPr>
            <a:xfrm>
              <a:off x="4708380" y="2079698"/>
              <a:ext cx="2440565" cy="1543916"/>
            </a:xfrm>
            <a:prstGeom prst="rect">
              <a:avLst/>
            </a:prstGeom>
          </p:spPr>
        </p:pic>
        <p:cxnSp>
          <p:nvCxnSpPr>
            <p:cNvPr id="16" name="Straight Connector 15"/>
            <p:cNvCxnSpPr>
              <a:stCxn id="13" idx="0"/>
            </p:cNvCxnSpPr>
            <p:nvPr/>
          </p:nvCxnSpPr>
          <p:spPr>
            <a:xfrm flipH="1">
              <a:off x="5805054" y="1517830"/>
              <a:ext cx="13769" cy="561868"/>
            </a:xfrm>
            <a:prstGeom prst="line">
              <a:avLst/>
            </a:prstGeom>
            <a:ln w="79375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48640" y="4185482"/>
            <a:ext cx="11525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১৯৭১ </a:t>
            </a:r>
            <a:r>
              <a:rPr lang="en-US" sz="3200" b="1" dirty="0" err="1"/>
              <a:t>সালের</a:t>
            </a:r>
            <a:r>
              <a:rPr lang="en-US" sz="3200" b="1" dirty="0"/>
              <a:t> ৭ ই </a:t>
            </a:r>
            <a:r>
              <a:rPr lang="en-US" sz="3200" b="1" dirty="0" err="1"/>
              <a:t>মার্চে</a:t>
            </a:r>
            <a:r>
              <a:rPr lang="en-US" sz="3200" b="1" dirty="0"/>
              <a:t> </a:t>
            </a:r>
            <a:r>
              <a:rPr lang="en-US" sz="3200" b="1" dirty="0" err="1"/>
              <a:t>বঙ্গবন্ধু</a:t>
            </a:r>
            <a:r>
              <a:rPr lang="en-US" sz="3200" b="1" dirty="0"/>
              <a:t> </a:t>
            </a:r>
            <a:r>
              <a:rPr lang="en-US" sz="3200" b="1" dirty="0" err="1"/>
              <a:t>শেখ</a:t>
            </a:r>
            <a:r>
              <a:rPr lang="en-US" sz="3200" b="1" dirty="0"/>
              <a:t> </a:t>
            </a:r>
            <a:r>
              <a:rPr lang="en-US" sz="3200" b="1" dirty="0" err="1"/>
              <a:t>মুজিবুর</a:t>
            </a:r>
            <a:r>
              <a:rPr lang="en-US" sz="3200" b="1" dirty="0"/>
              <a:t> </a:t>
            </a:r>
            <a:r>
              <a:rPr lang="en-US" sz="3200" b="1" dirty="0" err="1"/>
              <a:t>রহমানের</a:t>
            </a:r>
            <a:r>
              <a:rPr lang="en-US" sz="3200" b="1" dirty="0"/>
              <a:t> </a:t>
            </a:r>
            <a:r>
              <a:rPr lang="en-US" sz="3200" b="1" dirty="0" err="1"/>
              <a:t>ঐতিহাসিক</a:t>
            </a:r>
            <a:r>
              <a:rPr lang="en-US" sz="3200" b="1" dirty="0"/>
              <a:t> </a:t>
            </a:r>
            <a:r>
              <a:rPr lang="en-US" sz="3200" b="1" dirty="0" err="1"/>
              <a:t>ভাষণটি</a:t>
            </a:r>
            <a:r>
              <a:rPr lang="en-US" sz="3200" b="1" dirty="0"/>
              <a:t> </a:t>
            </a:r>
            <a:r>
              <a:rPr lang="en-US" sz="3200" b="1" dirty="0" err="1"/>
              <a:t>মুখস্থ</a:t>
            </a:r>
            <a:r>
              <a:rPr lang="en-US" sz="3200" b="1" dirty="0"/>
              <a:t> </a:t>
            </a:r>
            <a:r>
              <a:rPr lang="en-US" sz="3200" b="1" dirty="0" err="1"/>
              <a:t>করবে</a:t>
            </a:r>
            <a:r>
              <a:rPr lang="en-US" sz="3200" b="1" dirty="0"/>
              <a:t> </a:t>
            </a:r>
            <a:r>
              <a:rPr lang="en-US" sz="3200" b="1" dirty="0" err="1"/>
              <a:t>এবং</a:t>
            </a:r>
            <a:r>
              <a:rPr lang="en-US" sz="3200" b="1" dirty="0"/>
              <a:t> </a:t>
            </a:r>
            <a:r>
              <a:rPr lang="en-US" sz="3200" b="1" dirty="0" err="1"/>
              <a:t>পরের</a:t>
            </a:r>
            <a:r>
              <a:rPr lang="en-US" sz="3200" b="1" dirty="0"/>
              <a:t> </a:t>
            </a:r>
            <a:r>
              <a:rPr lang="en-US" sz="3200" b="1" dirty="0" err="1"/>
              <a:t>ক্লাসে</a:t>
            </a:r>
            <a:r>
              <a:rPr lang="en-US" sz="3200" b="1" dirty="0"/>
              <a:t> </a:t>
            </a:r>
            <a:r>
              <a:rPr lang="en-US" sz="3200" b="1" dirty="0" err="1"/>
              <a:t>শোনাবে</a:t>
            </a:r>
            <a:r>
              <a:rPr lang="en-US" sz="32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699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539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39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326" y="141577"/>
              <a:ext cx="1620981" cy="9529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29"/>
            <a:stretch/>
          </p:blipFill>
          <p:spPr>
            <a:xfrm>
              <a:off x="0" y="6068291"/>
              <a:ext cx="12191999" cy="69142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06625" y="1108993"/>
            <a:ext cx="8660829" cy="137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36618" y="1981201"/>
            <a:ext cx="240134" cy="2632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602515" y="928254"/>
            <a:ext cx="1776454" cy="4322619"/>
            <a:chOff x="1261550" y="951274"/>
            <a:chExt cx="1776454" cy="4322619"/>
          </a:xfrm>
        </p:grpSpPr>
        <p:sp>
          <p:nvSpPr>
            <p:cNvPr id="17" name="Freeform 16"/>
            <p:cNvSpPr/>
            <p:nvPr/>
          </p:nvSpPr>
          <p:spPr>
            <a:xfrm>
              <a:off x="2442258" y="951274"/>
              <a:ext cx="595746" cy="498764"/>
            </a:xfrm>
            <a:custGeom>
              <a:avLst/>
              <a:gdLst>
                <a:gd name="connsiteX0" fmla="*/ 247808 w 511045"/>
                <a:gd name="connsiteY0" fmla="*/ 0 h 429492"/>
                <a:gd name="connsiteX1" fmla="*/ 511045 w 511045"/>
                <a:gd name="connsiteY1" fmla="*/ 214746 h 429492"/>
                <a:gd name="connsiteX2" fmla="*/ 247808 w 511045"/>
                <a:gd name="connsiteY2" fmla="*/ 429492 h 429492"/>
                <a:gd name="connsiteX3" fmla="*/ 5258 w 511045"/>
                <a:gd name="connsiteY3" fmla="*/ 298335 h 429492"/>
                <a:gd name="connsiteX4" fmla="*/ 0 w 511045"/>
                <a:gd name="connsiteY4" fmla="*/ 277092 h 429492"/>
                <a:gd name="connsiteX5" fmla="*/ 124307 w 511045"/>
                <a:gd name="connsiteY5" fmla="*/ 277092 h 429492"/>
                <a:gd name="connsiteX6" fmla="*/ 137596 w 511045"/>
                <a:gd name="connsiteY6" fmla="*/ 290670 h 429492"/>
                <a:gd name="connsiteX7" fmla="*/ 247808 w 511045"/>
                <a:gd name="connsiteY7" fmla="*/ 322119 h 429492"/>
                <a:gd name="connsiteX8" fmla="*/ 403672 w 511045"/>
                <a:gd name="connsiteY8" fmla="*/ 214746 h 429492"/>
                <a:gd name="connsiteX9" fmla="*/ 247808 w 511045"/>
                <a:gd name="connsiteY9" fmla="*/ 107373 h 429492"/>
                <a:gd name="connsiteX10" fmla="*/ 187139 w 511045"/>
                <a:gd name="connsiteY10" fmla="*/ 115811 h 429492"/>
                <a:gd name="connsiteX11" fmla="*/ 138190 w 511045"/>
                <a:gd name="connsiteY11" fmla="*/ 138546 h 429492"/>
                <a:gd name="connsiteX12" fmla="*/ 3429 w 511045"/>
                <a:gd name="connsiteY12" fmla="*/ 138546 h 429492"/>
                <a:gd name="connsiteX13" fmla="*/ 5258 w 511045"/>
                <a:gd name="connsiteY13" fmla="*/ 131157 h 429492"/>
                <a:gd name="connsiteX14" fmla="*/ 247808 w 511045"/>
                <a:gd name="connsiteY14" fmla="*/ 0 h 4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45" h="429492">
                  <a:moveTo>
                    <a:pt x="247808" y="0"/>
                  </a:moveTo>
                  <a:cubicBezTo>
                    <a:pt x="393190" y="0"/>
                    <a:pt x="511045" y="96145"/>
                    <a:pt x="511045" y="214746"/>
                  </a:cubicBezTo>
                  <a:cubicBezTo>
                    <a:pt x="511045" y="333347"/>
                    <a:pt x="393190" y="429492"/>
                    <a:pt x="247808" y="429492"/>
                  </a:cubicBezTo>
                  <a:cubicBezTo>
                    <a:pt x="138772" y="429492"/>
                    <a:pt x="45219" y="375411"/>
                    <a:pt x="5258" y="298335"/>
                  </a:cubicBezTo>
                  <a:lnTo>
                    <a:pt x="0" y="277092"/>
                  </a:lnTo>
                  <a:lnTo>
                    <a:pt x="124307" y="277092"/>
                  </a:lnTo>
                  <a:lnTo>
                    <a:pt x="137596" y="290670"/>
                  </a:lnTo>
                  <a:cubicBezTo>
                    <a:pt x="165802" y="310101"/>
                    <a:pt x="204768" y="322119"/>
                    <a:pt x="247808" y="322119"/>
                  </a:cubicBezTo>
                  <a:cubicBezTo>
                    <a:pt x="333889" y="322119"/>
                    <a:pt x="403672" y="274046"/>
                    <a:pt x="403672" y="214746"/>
                  </a:cubicBezTo>
                  <a:cubicBezTo>
                    <a:pt x="403672" y="155446"/>
                    <a:pt x="333889" y="107373"/>
                    <a:pt x="247808" y="107373"/>
                  </a:cubicBezTo>
                  <a:cubicBezTo>
                    <a:pt x="226288" y="107373"/>
                    <a:pt x="205786" y="110378"/>
                    <a:pt x="187139" y="115811"/>
                  </a:cubicBezTo>
                  <a:lnTo>
                    <a:pt x="138190" y="138546"/>
                  </a:lnTo>
                  <a:lnTo>
                    <a:pt x="3429" y="138546"/>
                  </a:lnTo>
                  <a:lnTo>
                    <a:pt x="5258" y="131157"/>
                  </a:lnTo>
                  <a:cubicBezTo>
                    <a:pt x="45219" y="54082"/>
                    <a:pt x="138772" y="0"/>
                    <a:pt x="24780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1232770">
              <a:off x="1261550" y="3084875"/>
              <a:ext cx="1745673" cy="2189018"/>
              <a:chOff x="1246523" y="1867550"/>
              <a:chExt cx="1745673" cy="2189018"/>
            </a:xfrm>
          </p:grpSpPr>
          <p:sp>
            <p:nvSpPr>
              <p:cNvPr id="25" name="Diamond 24"/>
              <p:cNvSpPr/>
              <p:nvPr/>
            </p:nvSpPr>
            <p:spPr>
              <a:xfrm>
                <a:off x="1246523" y="1867550"/>
                <a:ext cx="1745673" cy="2189018"/>
              </a:xfrm>
              <a:prstGeom prst="diamon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88412" y="2590030"/>
                <a:ext cx="6234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স 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36618" y="1981201"/>
                <a:ext cx="240134" cy="2632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Connector 62"/>
            <p:cNvCxnSpPr>
              <a:endCxn id="38" idx="6"/>
            </p:cNvCxnSpPr>
            <p:nvPr/>
          </p:nvCxnSpPr>
          <p:spPr>
            <a:xfrm flipH="1">
              <a:off x="2200336" y="1424230"/>
              <a:ext cx="523657" cy="1893973"/>
            </a:xfrm>
            <a:prstGeom prst="line">
              <a:avLst/>
            </a:prstGeom>
            <a:ln w="120650" cap="rnd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89190" y="909111"/>
            <a:ext cx="1745673" cy="4131841"/>
            <a:chOff x="2308061" y="921327"/>
            <a:chExt cx="1745673" cy="4131841"/>
          </a:xfrm>
        </p:grpSpPr>
        <p:sp>
          <p:nvSpPr>
            <p:cNvPr id="10" name="Freeform 9"/>
            <p:cNvSpPr/>
            <p:nvPr/>
          </p:nvSpPr>
          <p:spPr>
            <a:xfrm>
              <a:off x="3512837" y="921327"/>
              <a:ext cx="511045" cy="498764"/>
            </a:xfrm>
            <a:custGeom>
              <a:avLst/>
              <a:gdLst>
                <a:gd name="connsiteX0" fmla="*/ 247808 w 511045"/>
                <a:gd name="connsiteY0" fmla="*/ 0 h 429492"/>
                <a:gd name="connsiteX1" fmla="*/ 511045 w 511045"/>
                <a:gd name="connsiteY1" fmla="*/ 214746 h 429492"/>
                <a:gd name="connsiteX2" fmla="*/ 247808 w 511045"/>
                <a:gd name="connsiteY2" fmla="*/ 429492 h 429492"/>
                <a:gd name="connsiteX3" fmla="*/ 5258 w 511045"/>
                <a:gd name="connsiteY3" fmla="*/ 298335 h 429492"/>
                <a:gd name="connsiteX4" fmla="*/ 0 w 511045"/>
                <a:gd name="connsiteY4" fmla="*/ 277092 h 429492"/>
                <a:gd name="connsiteX5" fmla="*/ 124307 w 511045"/>
                <a:gd name="connsiteY5" fmla="*/ 277092 h 429492"/>
                <a:gd name="connsiteX6" fmla="*/ 137596 w 511045"/>
                <a:gd name="connsiteY6" fmla="*/ 290670 h 429492"/>
                <a:gd name="connsiteX7" fmla="*/ 247808 w 511045"/>
                <a:gd name="connsiteY7" fmla="*/ 322119 h 429492"/>
                <a:gd name="connsiteX8" fmla="*/ 403672 w 511045"/>
                <a:gd name="connsiteY8" fmla="*/ 214746 h 429492"/>
                <a:gd name="connsiteX9" fmla="*/ 247808 w 511045"/>
                <a:gd name="connsiteY9" fmla="*/ 107373 h 429492"/>
                <a:gd name="connsiteX10" fmla="*/ 187139 w 511045"/>
                <a:gd name="connsiteY10" fmla="*/ 115811 h 429492"/>
                <a:gd name="connsiteX11" fmla="*/ 138190 w 511045"/>
                <a:gd name="connsiteY11" fmla="*/ 138546 h 429492"/>
                <a:gd name="connsiteX12" fmla="*/ 3429 w 511045"/>
                <a:gd name="connsiteY12" fmla="*/ 138546 h 429492"/>
                <a:gd name="connsiteX13" fmla="*/ 5258 w 511045"/>
                <a:gd name="connsiteY13" fmla="*/ 131157 h 429492"/>
                <a:gd name="connsiteX14" fmla="*/ 247808 w 511045"/>
                <a:gd name="connsiteY14" fmla="*/ 0 h 4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45" h="429492">
                  <a:moveTo>
                    <a:pt x="247808" y="0"/>
                  </a:moveTo>
                  <a:cubicBezTo>
                    <a:pt x="393190" y="0"/>
                    <a:pt x="511045" y="96145"/>
                    <a:pt x="511045" y="214746"/>
                  </a:cubicBezTo>
                  <a:cubicBezTo>
                    <a:pt x="511045" y="333347"/>
                    <a:pt x="393190" y="429492"/>
                    <a:pt x="247808" y="429492"/>
                  </a:cubicBezTo>
                  <a:cubicBezTo>
                    <a:pt x="138772" y="429492"/>
                    <a:pt x="45219" y="375411"/>
                    <a:pt x="5258" y="298335"/>
                  </a:cubicBezTo>
                  <a:lnTo>
                    <a:pt x="0" y="277092"/>
                  </a:lnTo>
                  <a:lnTo>
                    <a:pt x="124307" y="277092"/>
                  </a:lnTo>
                  <a:lnTo>
                    <a:pt x="137596" y="290670"/>
                  </a:lnTo>
                  <a:cubicBezTo>
                    <a:pt x="165802" y="310101"/>
                    <a:pt x="204768" y="322119"/>
                    <a:pt x="247808" y="322119"/>
                  </a:cubicBezTo>
                  <a:cubicBezTo>
                    <a:pt x="333889" y="322119"/>
                    <a:pt x="403672" y="274046"/>
                    <a:pt x="403672" y="214746"/>
                  </a:cubicBezTo>
                  <a:cubicBezTo>
                    <a:pt x="403672" y="155446"/>
                    <a:pt x="333889" y="107373"/>
                    <a:pt x="247808" y="107373"/>
                  </a:cubicBezTo>
                  <a:cubicBezTo>
                    <a:pt x="226288" y="107373"/>
                    <a:pt x="205786" y="110378"/>
                    <a:pt x="187139" y="115811"/>
                  </a:cubicBezTo>
                  <a:lnTo>
                    <a:pt x="138190" y="138546"/>
                  </a:lnTo>
                  <a:lnTo>
                    <a:pt x="3429" y="138546"/>
                  </a:lnTo>
                  <a:lnTo>
                    <a:pt x="5258" y="131157"/>
                  </a:lnTo>
                  <a:cubicBezTo>
                    <a:pt x="45219" y="54082"/>
                    <a:pt x="138772" y="0"/>
                    <a:pt x="24780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08061" y="2864150"/>
              <a:ext cx="1745673" cy="2189018"/>
              <a:chOff x="3922554" y="1821224"/>
              <a:chExt cx="1745673" cy="2189018"/>
            </a:xfrm>
          </p:grpSpPr>
          <p:sp>
            <p:nvSpPr>
              <p:cNvPr id="27" name="Diamond 26"/>
              <p:cNvSpPr/>
              <p:nvPr/>
            </p:nvSpPr>
            <p:spPr>
              <a:xfrm>
                <a:off x="3922554" y="1821224"/>
                <a:ext cx="1745673" cy="2189018"/>
              </a:xfrm>
              <a:prstGeom prst="diamon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528863" y="2543093"/>
                <a:ext cx="4217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ই 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737130" y="1965439"/>
                <a:ext cx="200748" cy="278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Straight Connector 65"/>
            <p:cNvCxnSpPr>
              <a:stCxn id="10" idx="2"/>
            </p:cNvCxnSpPr>
            <p:nvPr/>
          </p:nvCxnSpPr>
          <p:spPr>
            <a:xfrm flipH="1">
              <a:off x="3336147" y="1420091"/>
              <a:ext cx="424498" cy="1588274"/>
            </a:xfrm>
            <a:prstGeom prst="line">
              <a:avLst/>
            </a:prstGeom>
            <a:ln w="123825" cap="rnd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82323" y="945727"/>
            <a:ext cx="1745673" cy="3974276"/>
            <a:chOff x="3398472" y="921327"/>
            <a:chExt cx="1745673" cy="3974276"/>
          </a:xfrm>
        </p:grpSpPr>
        <p:sp>
          <p:nvSpPr>
            <p:cNvPr id="12" name="Freeform 11"/>
            <p:cNvSpPr/>
            <p:nvPr/>
          </p:nvSpPr>
          <p:spPr>
            <a:xfrm>
              <a:off x="4309257" y="921327"/>
              <a:ext cx="595746" cy="498764"/>
            </a:xfrm>
            <a:custGeom>
              <a:avLst/>
              <a:gdLst>
                <a:gd name="connsiteX0" fmla="*/ 247808 w 511045"/>
                <a:gd name="connsiteY0" fmla="*/ 0 h 429492"/>
                <a:gd name="connsiteX1" fmla="*/ 511045 w 511045"/>
                <a:gd name="connsiteY1" fmla="*/ 214746 h 429492"/>
                <a:gd name="connsiteX2" fmla="*/ 247808 w 511045"/>
                <a:gd name="connsiteY2" fmla="*/ 429492 h 429492"/>
                <a:gd name="connsiteX3" fmla="*/ 5258 w 511045"/>
                <a:gd name="connsiteY3" fmla="*/ 298335 h 429492"/>
                <a:gd name="connsiteX4" fmla="*/ 0 w 511045"/>
                <a:gd name="connsiteY4" fmla="*/ 277092 h 429492"/>
                <a:gd name="connsiteX5" fmla="*/ 124307 w 511045"/>
                <a:gd name="connsiteY5" fmla="*/ 277092 h 429492"/>
                <a:gd name="connsiteX6" fmla="*/ 137596 w 511045"/>
                <a:gd name="connsiteY6" fmla="*/ 290670 h 429492"/>
                <a:gd name="connsiteX7" fmla="*/ 247808 w 511045"/>
                <a:gd name="connsiteY7" fmla="*/ 322119 h 429492"/>
                <a:gd name="connsiteX8" fmla="*/ 403672 w 511045"/>
                <a:gd name="connsiteY8" fmla="*/ 214746 h 429492"/>
                <a:gd name="connsiteX9" fmla="*/ 247808 w 511045"/>
                <a:gd name="connsiteY9" fmla="*/ 107373 h 429492"/>
                <a:gd name="connsiteX10" fmla="*/ 187139 w 511045"/>
                <a:gd name="connsiteY10" fmla="*/ 115811 h 429492"/>
                <a:gd name="connsiteX11" fmla="*/ 138190 w 511045"/>
                <a:gd name="connsiteY11" fmla="*/ 138546 h 429492"/>
                <a:gd name="connsiteX12" fmla="*/ 3429 w 511045"/>
                <a:gd name="connsiteY12" fmla="*/ 138546 h 429492"/>
                <a:gd name="connsiteX13" fmla="*/ 5258 w 511045"/>
                <a:gd name="connsiteY13" fmla="*/ 131157 h 429492"/>
                <a:gd name="connsiteX14" fmla="*/ 247808 w 511045"/>
                <a:gd name="connsiteY14" fmla="*/ 0 h 4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45" h="429492">
                  <a:moveTo>
                    <a:pt x="247808" y="0"/>
                  </a:moveTo>
                  <a:cubicBezTo>
                    <a:pt x="393190" y="0"/>
                    <a:pt x="511045" y="96145"/>
                    <a:pt x="511045" y="214746"/>
                  </a:cubicBezTo>
                  <a:cubicBezTo>
                    <a:pt x="511045" y="333347"/>
                    <a:pt x="393190" y="429492"/>
                    <a:pt x="247808" y="429492"/>
                  </a:cubicBezTo>
                  <a:cubicBezTo>
                    <a:pt x="138772" y="429492"/>
                    <a:pt x="45219" y="375411"/>
                    <a:pt x="5258" y="298335"/>
                  </a:cubicBezTo>
                  <a:lnTo>
                    <a:pt x="0" y="277092"/>
                  </a:lnTo>
                  <a:lnTo>
                    <a:pt x="124307" y="277092"/>
                  </a:lnTo>
                  <a:lnTo>
                    <a:pt x="137596" y="290670"/>
                  </a:lnTo>
                  <a:cubicBezTo>
                    <a:pt x="165802" y="310101"/>
                    <a:pt x="204768" y="322119"/>
                    <a:pt x="247808" y="322119"/>
                  </a:cubicBezTo>
                  <a:cubicBezTo>
                    <a:pt x="333889" y="322119"/>
                    <a:pt x="403672" y="274046"/>
                    <a:pt x="403672" y="214746"/>
                  </a:cubicBezTo>
                  <a:cubicBezTo>
                    <a:pt x="403672" y="155446"/>
                    <a:pt x="333889" y="107373"/>
                    <a:pt x="247808" y="107373"/>
                  </a:cubicBezTo>
                  <a:cubicBezTo>
                    <a:pt x="226288" y="107373"/>
                    <a:pt x="205786" y="110378"/>
                    <a:pt x="187139" y="115811"/>
                  </a:cubicBezTo>
                  <a:lnTo>
                    <a:pt x="138190" y="138546"/>
                  </a:lnTo>
                  <a:lnTo>
                    <a:pt x="3429" y="138546"/>
                  </a:lnTo>
                  <a:lnTo>
                    <a:pt x="5258" y="131157"/>
                  </a:lnTo>
                  <a:cubicBezTo>
                    <a:pt x="45219" y="54082"/>
                    <a:pt x="138772" y="0"/>
                    <a:pt x="24780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398472" y="2706585"/>
              <a:ext cx="1745673" cy="2189018"/>
              <a:chOff x="2590017" y="1813648"/>
              <a:chExt cx="1745673" cy="218901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590017" y="1813648"/>
                <a:ext cx="1745673" cy="2189018"/>
                <a:chOff x="2629523" y="1722825"/>
                <a:chExt cx="1745673" cy="2189018"/>
              </a:xfrm>
            </p:grpSpPr>
            <p:sp>
              <p:nvSpPr>
                <p:cNvPr id="26" name="Diamond 25"/>
                <p:cNvSpPr/>
                <p:nvPr/>
              </p:nvSpPr>
              <p:spPr>
                <a:xfrm>
                  <a:off x="2629523" y="1722825"/>
                  <a:ext cx="1745673" cy="2189018"/>
                </a:xfrm>
                <a:prstGeom prst="diamond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scene3d>
                  <a:camera prst="perspectiveContrastingLeftFacing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037042" y="2457369"/>
                  <a:ext cx="7466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 err="1"/>
                    <a:t>বা</a:t>
                  </a:r>
                  <a:r>
                    <a:rPr lang="en-US" sz="4400" b="1" dirty="0"/>
                    <a:t> </a:t>
                  </a: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3390314" y="1981201"/>
                <a:ext cx="182880" cy="2632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>
              <a:stCxn id="12" idx="2"/>
            </p:cNvCxnSpPr>
            <p:nvPr/>
          </p:nvCxnSpPr>
          <p:spPr>
            <a:xfrm flipH="1">
              <a:off x="4381649" y="1420091"/>
              <a:ext cx="216488" cy="1454047"/>
            </a:xfrm>
            <a:prstGeom prst="line">
              <a:avLst/>
            </a:prstGeom>
            <a:ln w="123825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58400" y="909111"/>
            <a:ext cx="1545576" cy="3842998"/>
            <a:chOff x="3658400" y="909111"/>
            <a:chExt cx="1545576" cy="3842998"/>
          </a:xfrm>
        </p:grpSpPr>
        <p:sp>
          <p:nvSpPr>
            <p:cNvPr id="13" name="Freeform 12"/>
            <p:cNvSpPr/>
            <p:nvPr/>
          </p:nvSpPr>
          <p:spPr>
            <a:xfrm>
              <a:off x="4576847" y="909111"/>
              <a:ext cx="511045" cy="498764"/>
            </a:xfrm>
            <a:custGeom>
              <a:avLst/>
              <a:gdLst>
                <a:gd name="connsiteX0" fmla="*/ 247808 w 511045"/>
                <a:gd name="connsiteY0" fmla="*/ 0 h 429492"/>
                <a:gd name="connsiteX1" fmla="*/ 511045 w 511045"/>
                <a:gd name="connsiteY1" fmla="*/ 214746 h 429492"/>
                <a:gd name="connsiteX2" fmla="*/ 247808 w 511045"/>
                <a:gd name="connsiteY2" fmla="*/ 429492 h 429492"/>
                <a:gd name="connsiteX3" fmla="*/ 5258 w 511045"/>
                <a:gd name="connsiteY3" fmla="*/ 298335 h 429492"/>
                <a:gd name="connsiteX4" fmla="*/ 0 w 511045"/>
                <a:gd name="connsiteY4" fmla="*/ 277092 h 429492"/>
                <a:gd name="connsiteX5" fmla="*/ 124307 w 511045"/>
                <a:gd name="connsiteY5" fmla="*/ 277092 h 429492"/>
                <a:gd name="connsiteX6" fmla="*/ 137596 w 511045"/>
                <a:gd name="connsiteY6" fmla="*/ 290670 h 429492"/>
                <a:gd name="connsiteX7" fmla="*/ 247808 w 511045"/>
                <a:gd name="connsiteY7" fmla="*/ 322119 h 429492"/>
                <a:gd name="connsiteX8" fmla="*/ 403672 w 511045"/>
                <a:gd name="connsiteY8" fmla="*/ 214746 h 429492"/>
                <a:gd name="connsiteX9" fmla="*/ 247808 w 511045"/>
                <a:gd name="connsiteY9" fmla="*/ 107373 h 429492"/>
                <a:gd name="connsiteX10" fmla="*/ 187139 w 511045"/>
                <a:gd name="connsiteY10" fmla="*/ 115811 h 429492"/>
                <a:gd name="connsiteX11" fmla="*/ 138190 w 511045"/>
                <a:gd name="connsiteY11" fmla="*/ 138546 h 429492"/>
                <a:gd name="connsiteX12" fmla="*/ 3429 w 511045"/>
                <a:gd name="connsiteY12" fmla="*/ 138546 h 429492"/>
                <a:gd name="connsiteX13" fmla="*/ 5258 w 511045"/>
                <a:gd name="connsiteY13" fmla="*/ 131157 h 429492"/>
                <a:gd name="connsiteX14" fmla="*/ 247808 w 511045"/>
                <a:gd name="connsiteY14" fmla="*/ 0 h 4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45" h="429492">
                  <a:moveTo>
                    <a:pt x="247808" y="0"/>
                  </a:moveTo>
                  <a:cubicBezTo>
                    <a:pt x="393190" y="0"/>
                    <a:pt x="511045" y="96145"/>
                    <a:pt x="511045" y="214746"/>
                  </a:cubicBezTo>
                  <a:cubicBezTo>
                    <a:pt x="511045" y="333347"/>
                    <a:pt x="393190" y="429492"/>
                    <a:pt x="247808" y="429492"/>
                  </a:cubicBezTo>
                  <a:cubicBezTo>
                    <a:pt x="138772" y="429492"/>
                    <a:pt x="45219" y="375411"/>
                    <a:pt x="5258" y="298335"/>
                  </a:cubicBezTo>
                  <a:lnTo>
                    <a:pt x="0" y="277092"/>
                  </a:lnTo>
                  <a:lnTo>
                    <a:pt x="124307" y="277092"/>
                  </a:lnTo>
                  <a:lnTo>
                    <a:pt x="137596" y="290670"/>
                  </a:lnTo>
                  <a:cubicBezTo>
                    <a:pt x="165802" y="310101"/>
                    <a:pt x="204768" y="322119"/>
                    <a:pt x="247808" y="322119"/>
                  </a:cubicBezTo>
                  <a:cubicBezTo>
                    <a:pt x="333889" y="322119"/>
                    <a:pt x="403672" y="274046"/>
                    <a:pt x="403672" y="214746"/>
                  </a:cubicBezTo>
                  <a:cubicBezTo>
                    <a:pt x="403672" y="155446"/>
                    <a:pt x="333889" y="107373"/>
                    <a:pt x="247808" y="107373"/>
                  </a:cubicBezTo>
                  <a:cubicBezTo>
                    <a:pt x="226288" y="107373"/>
                    <a:pt x="205786" y="110378"/>
                    <a:pt x="187139" y="115811"/>
                  </a:cubicBezTo>
                  <a:lnTo>
                    <a:pt x="138190" y="138546"/>
                  </a:lnTo>
                  <a:lnTo>
                    <a:pt x="3429" y="138546"/>
                  </a:lnTo>
                  <a:lnTo>
                    <a:pt x="5258" y="131157"/>
                  </a:lnTo>
                  <a:cubicBezTo>
                    <a:pt x="45219" y="54082"/>
                    <a:pt x="138772" y="0"/>
                    <a:pt x="24780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658400" y="2563091"/>
              <a:ext cx="1545576" cy="2189018"/>
              <a:chOff x="5305628" y="1813648"/>
              <a:chExt cx="1545576" cy="2189018"/>
            </a:xfrm>
          </p:grpSpPr>
          <p:sp>
            <p:nvSpPr>
              <p:cNvPr id="30" name="Diamond 29"/>
              <p:cNvSpPr/>
              <p:nvPr/>
            </p:nvSpPr>
            <p:spPr>
              <a:xfrm>
                <a:off x="5305628" y="1813648"/>
                <a:ext cx="1545576" cy="2189018"/>
              </a:xfrm>
              <a:prstGeom prst="diamon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solidFill>
                      <a:schemeClr val="tx1"/>
                    </a:solidFill>
                  </a:rPr>
                  <a:t>কে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990131" y="1995648"/>
                <a:ext cx="213252" cy="2487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/>
            <p:cNvCxnSpPr>
              <a:stCxn id="13" idx="2"/>
            </p:cNvCxnSpPr>
            <p:nvPr/>
          </p:nvCxnSpPr>
          <p:spPr>
            <a:xfrm flipH="1">
              <a:off x="4576847" y="1407875"/>
              <a:ext cx="247808" cy="1323110"/>
            </a:xfrm>
            <a:prstGeom prst="line">
              <a:avLst/>
            </a:prstGeom>
            <a:ln w="127000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700562" y="902446"/>
            <a:ext cx="1545576" cy="3751382"/>
            <a:chOff x="4700562" y="902446"/>
            <a:chExt cx="1545576" cy="3751382"/>
          </a:xfrm>
        </p:grpSpPr>
        <p:sp>
          <p:nvSpPr>
            <p:cNvPr id="14" name="Freeform 13"/>
            <p:cNvSpPr/>
            <p:nvPr/>
          </p:nvSpPr>
          <p:spPr>
            <a:xfrm>
              <a:off x="5444563" y="902446"/>
              <a:ext cx="511045" cy="498764"/>
            </a:xfrm>
            <a:custGeom>
              <a:avLst/>
              <a:gdLst>
                <a:gd name="connsiteX0" fmla="*/ 247808 w 511045"/>
                <a:gd name="connsiteY0" fmla="*/ 0 h 429492"/>
                <a:gd name="connsiteX1" fmla="*/ 511045 w 511045"/>
                <a:gd name="connsiteY1" fmla="*/ 214746 h 429492"/>
                <a:gd name="connsiteX2" fmla="*/ 247808 w 511045"/>
                <a:gd name="connsiteY2" fmla="*/ 429492 h 429492"/>
                <a:gd name="connsiteX3" fmla="*/ 5258 w 511045"/>
                <a:gd name="connsiteY3" fmla="*/ 298335 h 429492"/>
                <a:gd name="connsiteX4" fmla="*/ 0 w 511045"/>
                <a:gd name="connsiteY4" fmla="*/ 277092 h 429492"/>
                <a:gd name="connsiteX5" fmla="*/ 124307 w 511045"/>
                <a:gd name="connsiteY5" fmla="*/ 277092 h 429492"/>
                <a:gd name="connsiteX6" fmla="*/ 137596 w 511045"/>
                <a:gd name="connsiteY6" fmla="*/ 290670 h 429492"/>
                <a:gd name="connsiteX7" fmla="*/ 247808 w 511045"/>
                <a:gd name="connsiteY7" fmla="*/ 322119 h 429492"/>
                <a:gd name="connsiteX8" fmla="*/ 403672 w 511045"/>
                <a:gd name="connsiteY8" fmla="*/ 214746 h 429492"/>
                <a:gd name="connsiteX9" fmla="*/ 247808 w 511045"/>
                <a:gd name="connsiteY9" fmla="*/ 107373 h 429492"/>
                <a:gd name="connsiteX10" fmla="*/ 187139 w 511045"/>
                <a:gd name="connsiteY10" fmla="*/ 115811 h 429492"/>
                <a:gd name="connsiteX11" fmla="*/ 138190 w 511045"/>
                <a:gd name="connsiteY11" fmla="*/ 138546 h 429492"/>
                <a:gd name="connsiteX12" fmla="*/ 3429 w 511045"/>
                <a:gd name="connsiteY12" fmla="*/ 138546 h 429492"/>
                <a:gd name="connsiteX13" fmla="*/ 5258 w 511045"/>
                <a:gd name="connsiteY13" fmla="*/ 131157 h 429492"/>
                <a:gd name="connsiteX14" fmla="*/ 247808 w 511045"/>
                <a:gd name="connsiteY14" fmla="*/ 0 h 4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45" h="429492">
                  <a:moveTo>
                    <a:pt x="247808" y="0"/>
                  </a:moveTo>
                  <a:cubicBezTo>
                    <a:pt x="393190" y="0"/>
                    <a:pt x="511045" y="96145"/>
                    <a:pt x="511045" y="214746"/>
                  </a:cubicBezTo>
                  <a:cubicBezTo>
                    <a:pt x="511045" y="333347"/>
                    <a:pt x="393190" y="429492"/>
                    <a:pt x="247808" y="429492"/>
                  </a:cubicBezTo>
                  <a:cubicBezTo>
                    <a:pt x="138772" y="429492"/>
                    <a:pt x="45219" y="375411"/>
                    <a:pt x="5258" y="298335"/>
                  </a:cubicBezTo>
                  <a:lnTo>
                    <a:pt x="0" y="277092"/>
                  </a:lnTo>
                  <a:lnTo>
                    <a:pt x="124307" y="277092"/>
                  </a:lnTo>
                  <a:lnTo>
                    <a:pt x="137596" y="290670"/>
                  </a:lnTo>
                  <a:cubicBezTo>
                    <a:pt x="165802" y="310101"/>
                    <a:pt x="204768" y="322119"/>
                    <a:pt x="247808" y="322119"/>
                  </a:cubicBezTo>
                  <a:cubicBezTo>
                    <a:pt x="333889" y="322119"/>
                    <a:pt x="403672" y="274046"/>
                    <a:pt x="403672" y="214746"/>
                  </a:cubicBezTo>
                  <a:cubicBezTo>
                    <a:pt x="403672" y="155446"/>
                    <a:pt x="333889" y="107373"/>
                    <a:pt x="247808" y="107373"/>
                  </a:cubicBezTo>
                  <a:cubicBezTo>
                    <a:pt x="226288" y="107373"/>
                    <a:pt x="205786" y="110378"/>
                    <a:pt x="187139" y="115811"/>
                  </a:cubicBezTo>
                  <a:lnTo>
                    <a:pt x="138190" y="138546"/>
                  </a:lnTo>
                  <a:lnTo>
                    <a:pt x="3429" y="138546"/>
                  </a:lnTo>
                  <a:lnTo>
                    <a:pt x="5258" y="131157"/>
                  </a:lnTo>
                  <a:cubicBezTo>
                    <a:pt x="45219" y="54082"/>
                    <a:pt x="138772" y="0"/>
                    <a:pt x="24780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700562" y="2464810"/>
              <a:ext cx="1545576" cy="2189018"/>
              <a:chOff x="5407751" y="1864030"/>
              <a:chExt cx="1545576" cy="2189018"/>
            </a:xfrm>
          </p:grpSpPr>
          <p:sp>
            <p:nvSpPr>
              <p:cNvPr id="32" name="Diamond 31"/>
              <p:cNvSpPr/>
              <p:nvPr/>
            </p:nvSpPr>
            <p:spPr>
              <a:xfrm>
                <a:off x="5407751" y="1864030"/>
                <a:ext cx="1545576" cy="2189018"/>
              </a:xfrm>
              <a:prstGeom prst="diamon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142818" y="2017389"/>
                <a:ext cx="189592" cy="246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820329" y="2601200"/>
                <a:ext cx="5110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ধ </a:t>
                </a:r>
              </a:p>
            </p:txBody>
          </p:sp>
        </p:grpSp>
        <p:cxnSp>
          <p:nvCxnSpPr>
            <p:cNvPr id="23" name="Straight Connector 22"/>
            <p:cNvCxnSpPr>
              <a:stCxn id="14" idx="2"/>
            </p:cNvCxnSpPr>
            <p:nvPr/>
          </p:nvCxnSpPr>
          <p:spPr>
            <a:xfrm flipH="1">
              <a:off x="5601369" y="1401210"/>
              <a:ext cx="91002" cy="1233055"/>
            </a:xfrm>
            <a:prstGeom prst="line">
              <a:avLst/>
            </a:prstGeom>
            <a:ln w="98425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730080" y="965937"/>
            <a:ext cx="1545576" cy="3686895"/>
            <a:chOff x="5730080" y="965937"/>
            <a:chExt cx="1545576" cy="3686895"/>
          </a:xfrm>
        </p:grpSpPr>
        <p:sp>
          <p:nvSpPr>
            <p:cNvPr id="15" name="Freeform 14"/>
            <p:cNvSpPr/>
            <p:nvPr/>
          </p:nvSpPr>
          <p:spPr>
            <a:xfrm>
              <a:off x="6423213" y="965937"/>
              <a:ext cx="511045" cy="498764"/>
            </a:xfrm>
            <a:custGeom>
              <a:avLst/>
              <a:gdLst>
                <a:gd name="connsiteX0" fmla="*/ 247808 w 511045"/>
                <a:gd name="connsiteY0" fmla="*/ 0 h 429492"/>
                <a:gd name="connsiteX1" fmla="*/ 511045 w 511045"/>
                <a:gd name="connsiteY1" fmla="*/ 214746 h 429492"/>
                <a:gd name="connsiteX2" fmla="*/ 247808 w 511045"/>
                <a:gd name="connsiteY2" fmla="*/ 429492 h 429492"/>
                <a:gd name="connsiteX3" fmla="*/ 5258 w 511045"/>
                <a:gd name="connsiteY3" fmla="*/ 298335 h 429492"/>
                <a:gd name="connsiteX4" fmla="*/ 0 w 511045"/>
                <a:gd name="connsiteY4" fmla="*/ 277092 h 429492"/>
                <a:gd name="connsiteX5" fmla="*/ 124307 w 511045"/>
                <a:gd name="connsiteY5" fmla="*/ 277092 h 429492"/>
                <a:gd name="connsiteX6" fmla="*/ 137596 w 511045"/>
                <a:gd name="connsiteY6" fmla="*/ 290670 h 429492"/>
                <a:gd name="connsiteX7" fmla="*/ 247808 w 511045"/>
                <a:gd name="connsiteY7" fmla="*/ 322119 h 429492"/>
                <a:gd name="connsiteX8" fmla="*/ 403672 w 511045"/>
                <a:gd name="connsiteY8" fmla="*/ 214746 h 429492"/>
                <a:gd name="connsiteX9" fmla="*/ 247808 w 511045"/>
                <a:gd name="connsiteY9" fmla="*/ 107373 h 429492"/>
                <a:gd name="connsiteX10" fmla="*/ 187139 w 511045"/>
                <a:gd name="connsiteY10" fmla="*/ 115811 h 429492"/>
                <a:gd name="connsiteX11" fmla="*/ 138190 w 511045"/>
                <a:gd name="connsiteY11" fmla="*/ 138546 h 429492"/>
                <a:gd name="connsiteX12" fmla="*/ 3429 w 511045"/>
                <a:gd name="connsiteY12" fmla="*/ 138546 h 429492"/>
                <a:gd name="connsiteX13" fmla="*/ 5258 w 511045"/>
                <a:gd name="connsiteY13" fmla="*/ 131157 h 429492"/>
                <a:gd name="connsiteX14" fmla="*/ 247808 w 511045"/>
                <a:gd name="connsiteY14" fmla="*/ 0 h 4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45" h="429492">
                  <a:moveTo>
                    <a:pt x="247808" y="0"/>
                  </a:moveTo>
                  <a:cubicBezTo>
                    <a:pt x="393190" y="0"/>
                    <a:pt x="511045" y="96145"/>
                    <a:pt x="511045" y="214746"/>
                  </a:cubicBezTo>
                  <a:cubicBezTo>
                    <a:pt x="511045" y="333347"/>
                    <a:pt x="393190" y="429492"/>
                    <a:pt x="247808" y="429492"/>
                  </a:cubicBezTo>
                  <a:cubicBezTo>
                    <a:pt x="138772" y="429492"/>
                    <a:pt x="45219" y="375411"/>
                    <a:pt x="5258" y="298335"/>
                  </a:cubicBezTo>
                  <a:lnTo>
                    <a:pt x="0" y="277092"/>
                  </a:lnTo>
                  <a:lnTo>
                    <a:pt x="124307" y="277092"/>
                  </a:lnTo>
                  <a:lnTo>
                    <a:pt x="137596" y="290670"/>
                  </a:lnTo>
                  <a:cubicBezTo>
                    <a:pt x="165802" y="310101"/>
                    <a:pt x="204768" y="322119"/>
                    <a:pt x="247808" y="322119"/>
                  </a:cubicBezTo>
                  <a:cubicBezTo>
                    <a:pt x="333889" y="322119"/>
                    <a:pt x="403672" y="274046"/>
                    <a:pt x="403672" y="214746"/>
                  </a:cubicBezTo>
                  <a:cubicBezTo>
                    <a:pt x="403672" y="155446"/>
                    <a:pt x="333889" y="107373"/>
                    <a:pt x="247808" y="107373"/>
                  </a:cubicBezTo>
                  <a:cubicBezTo>
                    <a:pt x="226288" y="107373"/>
                    <a:pt x="205786" y="110378"/>
                    <a:pt x="187139" y="115811"/>
                  </a:cubicBezTo>
                  <a:lnTo>
                    <a:pt x="138190" y="138546"/>
                  </a:lnTo>
                  <a:lnTo>
                    <a:pt x="3429" y="138546"/>
                  </a:lnTo>
                  <a:lnTo>
                    <a:pt x="5258" y="131157"/>
                  </a:lnTo>
                  <a:cubicBezTo>
                    <a:pt x="45219" y="54082"/>
                    <a:pt x="138772" y="0"/>
                    <a:pt x="24780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730080" y="2463814"/>
              <a:ext cx="1545576" cy="2189018"/>
              <a:chOff x="6654911" y="2646218"/>
              <a:chExt cx="1545576" cy="2189018"/>
            </a:xfrm>
          </p:grpSpPr>
          <p:sp>
            <p:nvSpPr>
              <p:cNvPr id="33" name="Diamond 32"/>
              <p:cNvSpPr/>
              <p:nvPr/>
            </p:nvSpPr>
            <p:spPr>
              <a:xfrm>
                <a:off x="6654911" y="2646218"/>
                <a:ext cx="1545576" cy="2189018"/>
              </a:xfrm>
              <a:prstGeom prst="diamon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388475" y="2827057"/>
                <a:ext cx="189136" cy="249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000292" y="3308164"/>
                <a:ext cx="62435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/>
                  <a:t>ন্য</a:t>
                </a:r>
                <a:r>
                  <a:rPr lang="en-US" sz="4400" b="1" dirty="0"/>
                  <a:t> </a:t>
                </a:r>
              </a:p>
            </p:txBody>
          </p:sp>
        </p:grpSp>
        <p:cxnSp>
          <p:nvCxnSpPr>
            <p:cNvPr id="42" name="Straight Connector 41"/>
            <p:cNvCxnSpPr>
              <a:stCxn id="15" idx="2"/>
            </p:cNvCxnSpPr>
            <p:nvPr/>
          </p:nvCxnSpPr>
          <p:spPr>
            <a:xfrm flipH="1">
              <a:off x="6618704" y="1464701"/>
              <a:ext cx="52317" cy="1148288"/>
            </a:xfrm>
            <a:prstGeom prst="line">
              <a:avLst/>
            </a:prstGeom>
            <a:ln w="95250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713946" y="928254"/>
            <a:ext cx="1545576" cy="3373582"/>
            <a:chOff x="6713946" y="928254"/>
            <a:chExt cx="1545576" cy="3373582"/>
          </a:xfrm>
        </p:grpSpPr>
        <p:sp>
          <p:nvSpPr>
            <p:cNvPr id="16" name="Freeform 15"/>
            <p:cNvSpPr/>
            <p:nvPr/>
          </p:nvSpPr>
          <p:spPr>
            <a:xfrm>
              <a:off x="7369123" y="928254"/>
              <a:ext cx="511045" cy="498764"/>
            </a:xfrm>
            <a:custGeom>
              <a:avLst/>
              <a:gdLst>
                <a:gd name="connsiteX0" fmla="*/ 247808 w 511045"/>
                <a:gd name="connsiteY0" fmla="*/ 0 h 429492"/>
                <a:gd name="connsiteX1" fmla="*/ 511045 w 511045"/>
                <a:gd name="connsiteY1" fmla="*/ 214746 h 429492"/>
                <a:gd name="connsiteX2" fmla="*/ 247808 w 511045"/>
                <a:gd name="connsiteY2" fmla="*/ 429492 h 429492"/>
                <a:gd name="connsiteX3" fmla="*/ 5258 w 511045"/>
                <a:gd name="connsiteY3" fmla="*/ 298335 h 429492"/>
                <a:gd name="connsiteX4" fmla="*/ 0 w 511045"/>
                <a:gd name="connsiteY4" fmla="*/ 277092 h 429492"/>
                <a:gd name="connsiteX5" fmla="*/ 124307 w 511045"/>
                <a:gd name="connsiteY5" fmla="*/ 277092 h 429492"/>
                <a:gd name="connsiteX6" fmla="*/ 137596 w 511045"/>
                <a:gd name="connsiteY6" fmla="*/ 290670 h 429492"/>
                <a:gd name="connsiteX7" fmla="*/ 247808 w 511045"/>
                <a:gd name="connsiteY7" fmla="*/ 322119 h 429492"/>
                <a:gd name="connsiteX8" fmla="*/ 403672 w 511045"/>
                <a:gd name="connsiteY8" fmla="*/ 214746 h 429492"/>
                <a:gd name="connsiteX9" fmla="*/ 247808 w 511045"/>
                <a:gd name="connsiteY9" fmla="*/ 107373 h 429492"/>
                <a:gd name="connsiteX10" fmla="*/ 187139 w 511045"/>
                <a:gd name="connsiteY10" fmla="*/ 115811 h 429492"/>
                <a:gd name="connsiteX11" fmla="*/ 138190 w 511045"/>
                <a:gd name="connsiteY11" fmla="*/ 138546 h 429492"/>
                <a:gd name="connsiteX12" fmla="*/ 3429 w 511045"/>
                <a:gd name="connsiteY12" fmla="*/ 138546 h 429492"/>
                <a:gd name="connsiteX13" fmla="*/ 5258 w 511045"/>
                <a:gd name="connsiteY13" fmla="*/ 131157 h 429492"/>
                <a:gd name="connsiteX14" fmla="*/ 247808 w 511045"/>
                <a:gd name="connsiteY14" fmla="*/ 0 h 4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45" h="429492">
                  <a:moveTo>
                    <a:pt x="247808" y="0"/>
                  </a:moveTo>
                  <a:cubicBezTo>
                    <a:pt x="393190" y="0"/>
                    <a:pt x="511045" y="96145"/>
                    <a:pt x="511045" y="214746"/>
                  </a:cubicBezTo>
                  <a:cubicBezTo>
                    <a:pt x="511045" y="333347"/>
                    <a:pt x="393190" y="429492"/>
                    <a:pt x="247808" y="429492"/>
                  </a:cubicBezTo>
                  <a:cubicBezTo>
                    <a:pt x="138772" y="429492"/>
                    <a:pt x="45219" y="375411"/>
                    <a:pt x="5258" y="298335"/>
                  </a:cubicBezTo>
                  <a:lnTo>
                    <a:pt x="0" y="277092"/>
                  </a:lnTo>
                  <a:lnTo>
                    <a:pt x="124307" y="277092"/>
                  </a:lnTo>
                  <a:lnTo>
                    <a:pt x="137596" y="290670"/>
                  </a:lnTo>
                  <a:cubicBezTo>
                    <a:pt x="165802" y="310101"/>
                    <a:pt x="204768" y="322119"/>
                    <a:pt x="247808" y="322119"/>
                  </a:cubicBezTo>
                  <a:cubicBezTo>
                    <a:pt x="333889" y="322119"/>
                    <a:pt x="403672" y="274046"/>
                    <a:pt x="403672" y="214746"/>
                  </a:cubicBezTo>
                  <a:cubicBezTo>
                    <a:pt x="403672" y="155446"/>
                    <a:pt x="333889" y="107373"/>
                    <a:pt x="247808" y="107373"/>
                  </a:cubicBezTo>
                  <a:cubicBezTo>
                    <a:pt x="226288" y="107373"/>
                    <a:pt x="205786" y="110378"/>
                    <a:pt x="187139" y="115811"/>
                  </a:cubicBezTo>
                  <a:lnTo>
                    <a:pt x="138190" y="138546"/>
                  </a:lnTo>
                  <a:lnTo>
                    <a:pt x="3429" y="138546"/>
                  </a:lnTo>
                  <a:lnTo>
                    <a:pt x="5258" y="131157"/>
                  </a:lnTo>
                  <a:cubicBezTo>
                    <a:pt x="45219" y="54082"/>
                    <a:pt x="138772" y="0"/>
                    <a:pt x="24780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713946" y="2112818"/>
              <a:ext cx="1545576" cy="2189018"/>
              <a:chOff x="8119301" y="3110683"/>
              <a:chExt cx="1545576" cy="2189018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8119301" y="3110683"/>
                <a:ext cx="1545576" cy="2189018"/>
              </a:xfrm>
              <a:prstGeom prst="diamon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8825694" y="3308164"/>
                <a:ext cx="185134" cy="2575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524024" y="3857882"/>
                <a:ext cx="5064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/>
                  <a:t>বা</a:t>
                </a:r>
                <a:r>
                  <a:rPr lang="en-US" sz="4400" b="1" dirty="0"/>
                  <a:t> </a:t>
                </a:r>
              </a:p>
            </p:txBody>
          </p:sp>
        </p:grpSp>
        <p:cxnSp>
          <p:nvCxnSpPr>
            <p:cNvPr id="68" name="Straight Connector 67"/>
            <p:cNvCxnSpPr>
              <a:stCxn id="16" idx="2"/>
            </p:cNvCxnSpPr>
            <p:nvPr/>
          </p:nvCxnSpPr>
          <p:spPr>
            <a:xfrm>
              <a:off x="7616931" y="1427018"/>
              <a:ext cx="7715" cy="921178"/>
            </a:xfrm>
            <a:prstGeom prst="line">
              <a:avLst/>
            </a:prstGeom>
            <a:ln w="114300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734542" y="939893"/>
            <a:ext cx="1545576" cy="3231139"/>
            <a:chOff x="7734542" y="939893"/>
            <a:chExt cx="1545576" cy="3231139"/>
          </a:xfrm>
        </p:grpSpPr>
        <p:sp>
          <p:nvSpPr>
            <p:cNvPr id="18" name="Freeform 17"/>
            <p:cNvSpPr/>
            <p:nvPr/>
          </p:nvSpPr>
          <p:spPr>
            <a:xfrm>
              <a:off x="8420569" y="939893"/>
              <a:ext cx="531577" cy="498764"/>
            </a:xfrm>
            <a:custGeom>
              <a:avLst/>
              <a:gdLst>
                <a:gd name="connsiteX0" fmla="*/ 247808 w 511045"/>
                <a:gd name="connsiteY0" fmla="*/ 0 h 429492"/>
                <a:gd name="connsiteX1" fmla="*/ 511045 w 511045"/>
                <a:gd name="connsiteY1" fmla="*/ 214746 h 429492"/>
                <a:gd name="connsiteX2" fmla="*/ 247808 w 511045"/>
                <a:gd name="connsiteY2" fmla="*/ 429492 h 429492"/>
                <a:gd name="connsiteX3" fmla="*/ 5258 w 511045"/>
                <a:gd name="connsiteY3" fmla="*/ 298335 h 429492"/>
                <a:gd name="connsiteX4" fmla="*/ 0 w 511045"/>
                <a:gd name="connsiteY4" fmla="*/ 277092 h 429492"/>
                <a:gd name="connsiteX5" fmla="*/ 124307 w 511045"/>
                <a:gd name="connsiteY5" fmla="*/ 277092 h 429492"/>
                <a:gd name="connsiteX6" fmla="*/ 137596 w 511045"/>
                <a:gd name="connsiteY6" fmla="*/ 290670 h 429492"/>
                <a:gd name="connsiteX7" fmla="*/ 247808 w 511045"/>
                <a:gd name="connsiteY7" fmla="*/ 322119 h 429492"/>
                <a:gd name="connsiteX8" fmla="*/ 403672 w 511045"/>
                <a:gd name="connsiteY8" fmla="*/ 214746 h 429492"/>
                <a:gd name="connsiteX9" fmla="*/ 247808 w 511045"/>
                <a:gd name="connsiteY9" fmla="*/ 107373 h 429492"/>
                <a:gd name="connsiteX10" fmla="*/ 187139 w 511045"/>
                <a:gd name="connsiteY10" fmla="*/ 115811 h 429492"/>
                <a:gd name="connsiteX11" fmla="*/ 138190 w 511045"/>
                <a:gd name="connsiteY11" fmla="*/ 138546 h 429492"/>
                <a:gd name="connsiteX12" fmla="*/ 3429 w 511045"/>
                <a:gd name="connsiteY12" fmla="*/ 138546 h 429492"/>
                <a:gd name="connsiteX13" fmla="*/ 5258 w 511045"/>
                <a:gd name="connsiteY13" fmla="*/ 131157 h 429492"/>
                <a:gd name="connsiteX14" fmla="*/ 247808 w 511045"/>
                <a:gd name="connsiteY14" fmla="*/ 0 h 4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045" h="429492">
                  <a:moveTo>
                    <a:pt x="247808" y="0"/>
                  </a:moveTo>
                  <a:cubicBezTo>
                    <a:pt x="393190" y="0"/>
                    <a:pt x="511045" y="96145"/>
                    <a:pt x="511045" y="214746"/>
                  </a:cubicBezTo>
                  <a:cubicBezTo>
                    <a:pt x="511045" y="333347"/>
                    <a:pt x="393190" y="429492"/>
                    <a:pt x="247808" y="429492"/>
                  </a:cubicBezTo>
                  <a:cubicBezTo>
                    <a:pt x="138772" y="429492"/>
                    <a:pt x="45219" y="375411"/>
                    <a:pt x="5258" y="298335"/>
                  </a:cubicBezTo>
                  <a:lnTo>
                    <a:pt x="0" y="277092"/>
                  </a:lnTo>
                  <a:lnTo>
                    <a:pt x="124307" y="277092"/>
                  </a:lnTo>
                  <a:lnTo>
                    <a:pt x="137596" y="290670"/>
                  </a:lnTo>
                  <a:cubicBezTo>
                    <a:pt x="165802" y="310101"/>
                    <a:pt x="204768" y="322119"/>
                    <a:pt x="247808" y="322119"/>
                  </a:cubicBezTo>
                  <a:cubicBezTo>
                    <a:pt x="333889" y="322119"/>
                    <a:pt x="403672" y="274046"/>
                    <a:pt x="403672" y="214746"/>
                  </a:cubicBezTo>
                  <a:cubicBezTo>
                    <a:pt x="403672" y="155446"/>
                    <a:pt x="333889" y="107373"/>
                    <a:pt x="247808" y="107373"/>
                  </a:cubicBezTo>
                  <a:cubicBezTo>
                    <a:pt x="226288" y="107373"/>
                    <a:pt x="205786" y="110378"/>
                    <a:pt x="187139" y="115811"/>
                  </a:cubicBezTo>
                  <a:lnTo>
                    <a:pt x="138190" y="138546"/>
                  </a:lnTo>
                  <a:lnTo>
                    <a:pt x="3429" y="138546"/>
                  </a:lnTo>
                  <a:lnTo>
                    <a:pt x="5258" y="131157"/>
                  </a:lnTo>
                  <a:cubicBezTo>
                    <a:pt x="45219" y="54082"/>
                    <a:pt x="138772" y="0"/>
                    <a:pt x="24780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734542" y="1982014"/>
              <a:ext cx="1545576" cy="2189018"/>
              <a:chOff x="9802779" y="2486891"/>
              <a:chExt cx="1545576" cy="2189018"/>
            </a:xfrm>
          </p:grpSpPr>
          <p:sp>
            <p:nvSpPr>
              <p:cNvPr id="35" name="Diamond 34"/>
              <p:cNvSpPr/>
              <p:nvPr/>
            </p:nvSpPr>
            <p:spPr>
              <a:xfrm>
                <a:off x="9802779" y="2486891"/>
                <a:ext cx="1545576" cy="2189018"/>
              </a:xfrm>
              <a:prstGeom prst="diamon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scene3d>
                <a:camera prst="perspectiveContrastingLeftFacing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514830" y="2706585"/>
                <a:ext cx="239151" cy="2409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265336" y="3221007"/>
                <a:ext cx="4420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দ </a:t>
                </a:r>
              </a:p>
            </p:txBody>
          </p:sp>
        </p:grpSp>
        <p:cxnSp>
          <p:nvCxnSpPr>
            <p:cNvPr id="71" name="Straight Connector 70"/>
            <p:cNvCxnSpPr>
              <a:stCxn id="18" idx="2"/>
            </p:cNvCxnSpPr>
            <p:nvPr/>
          </p:nvCxnSpPr>
          <p:spPr>
            <a:xfrm flipH="1">
              <a:off x="8639167" y="1438657"/>
              <a:ext cx="39166" cy="732857"/>
            </a:xfrm>
            <a:prstGeom prst="line">
              <a:avLst/>
            </a:prstGeom>
            <a:ln w="104775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8062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21" y="160972"/>
            <a:ext cx="1674056" cy="851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00" y="1256306"/>
            <a:ext cx="1594338" cy="1643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0083" y="243433"/>
            <a:ext cx="2729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পরিচিতি</a:t>
            </a:r>
            <a:r>
              <a:rPr lang="en-US" sz="4400" b="1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6655" y="3588327"/>
            <a:ext cx="4433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বিষয়ঃ</a:t>
            </a:r>
            <a:r>
              <a:rPr lang="en-US" sz="3200" dirty="0"/>
              <a:t>- </a:t>
            </a:r>
            <a:r>
              <a:rPr lang="en-US" sz="3200" dirty="0" err="1"/>
              <a:t>বাংলা</a:t>
            </a:r>
            <a:r>
              <a:rPr lang="en-US" sz="3200" dirty="0"/>
              <a:t> </a:t>
            </a:r>
            <a:r>
              <a:rPr lang="en-US" sz="3200" dirty="0" err="1"/>
              <a:t>সাহিত্য</a:t>
            </a:r>
            <a:endParaRPr lang="en-US" sz="3200" dirty="0"/>
          </a:p>
          <a:p>
            <a:r>
              <a:rPr lang="en-US" sz="3200" dirty="0" err="1"/>
              <a:t>বিষয়বস্তুঃ</a:t>
            </a:r>
            <a:r>
              <a:rPr lang="en-US" sz="3200" dirty="0"/>
              <a:t>- </a:t>
            </a:r>
            <a:r>
              <a:rPr lang="en-US" sz="3200" dirty="0" err="1"/>
              <a:t>কবিতা</a:t>
            </a:r>
            <a:endParaRPr lang="en-US" sz="3200" dirty="0"/>
          </a:p>
          <a:p>
            <a:r>
              <a:rPr lang="en-US" sz="3200" dirty="0" err="1"/>
              <a:t>শ্রেণিঃ</a:t>
            </a:r>
            <a:r>
              <a:rPr lang="en-US" sz="3200" dirty="0"/>
              <a:t>- </a:t>
            </a:r>
            <a:r>
              <a:rPr lang="en-US" sz="3200" dirty="0" err="1"/>
              <a:t>দশম</a:t>
            </a:r>
            <a:endParaRPr lang="en-US" sz="3200" dirty="0"/>
          </a:p>
          <a:p>
            <a:r>
              <a:rPr lang="en-US" sz="3200" dirty="0" err="1"/>
              <a:t>মোট</a:t>
            </a:r>
            <a:r>
              <a:rPr lang="en-US" sz="3200" dirty="0"/>
              <a:t> </a:t>
            </a:r>
            <a:r>
              <a:rPr lang="en-US" sz="3200" dirty="0" err="1"/>
              <a:t>শিক্ষার্থীঃ</a:t>
            </a:r>
            <a:r>
              <a:rPr lang="en-US" sz="3200" dirty="0"/>
              <a:t>- ৪৫</a:t>
            </a:r>
          </a:p>
          <a:p>
            <a:r>
              <a:rPr lang="en-US" sz="3200" dirty="0" err="1"/>
              <a:t>মোট</a:t>
            </a:r>
            <a:r>
              <a:rPr lang="en-US" sz="3200" dirty="0"/>
              <a:t> </a:t>
            </a:r>
            <a:r>
              <a:rPr lang="en-US" sz="3200" dirty="0" err="1"/>
              <a:t>সময়ঃ</a:t>
            </a:r>
            <a:r>
              <a:rPr lang="en-US" sz="3200" dirty="0"/>
              <a:t>- ৫০ </a:t>
            </a:r>
            <a:r>
              <a:rPr lang="en-US" sz="3200" dirty="0" err="1"/>
              <a:t>মিনিট</a:t>
            </a:r>
            <a:r>
              <a:rPr lang="en-US" sz="3200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r="22035"/>
          <a:stretch/>
        </p:blipFill>
        <p:spPr>
          <a:xfrm>
            <a:off x="5749637" y="1256307"/>
            <a:ext cx="845127" cy="54492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1" y="2899436"/>
            <a:ext cx="5597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হাছিনা</a:t>
            </a:r>
            <a:r>
              <a:rPr lang="en-US" sz="3200" dirty="0"/>
              <a:t> </a:t>
            </a:r>
            <a:r>
              <a:rPr lang="en-US" sz="3200" dirty="0" err="1"/>
              <a:t>মমতাজ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সহকারী</a:t>
            </a:r>
            <a:r>
              <a:rPr lang="en-US" sz="3200" dirty="0"/>
              <a:t> </a:t>
            </a:r>
            <a:r>
              <a:rPr lang="en-US" sz="3200" dirty="0" err="1"/>
              <a:t>প্রধান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রাজা</a:t>
            </a:r>
            <a:r>
              <a:rPr lang="en-US" sz="3200" dirty="0"/>
              <a:t> </a:t>
            </a:r>
            <a:r>
              <a:rPr lang="en-US" sz="3200" dirty="0" err="1"/>
              <a:t>জিসি</a:t>
            </a:r>
            <a:r>
              <a:rPr lang="en-US" sz="3200" dirty="0"/>
              <a:t> </a:t>
            </a:r>
            <a:r>
              <a:rPr lang="en-US" sz="3200" dirty="0" err="1"/>
              <a:t>হাইস্কুল,সিলেট</a:t>
            </a:r>
            <a:r>
              <a:rPr lang="en-US" sz="3200" dirty="0"/>
              <a:t>।</a:t>
            </a:r>
          </a:p>
          <a:p>
            <a:pPr algn="ctr"/>
            <a:r>
              <a:rPr lang="en-US" sz="3200" dirty="0" err="1"/>
              <a:t>ইমেইল</a:t>
            </a:r>
            <a:r>
              <a:rPr lang="en-US" sz="3200" dirty="0"/>
              <a:t>- </a:t>
            </a:r>
            <a:r>
              <a:rPr lang="en-US" sz="3200" dirty="0">
                <a:hlinkClick r:id="rId5"/>
              </a:rPr>
              <a:t>hasinalovely76@gmail.com</a:t>
            </a:r>
            <a:endParaRPr lang="en-US" sz="3200" dirty="0"/>
          </a:p>
          <a:p>
            <a:pPr algn="ctr"/>
            <a:r>
              <a:rPr lang="en-US" sz="3200" dirty="0" err="1"/>
              <a:t>মোবাইল</a:t>
            </a:r>
            <a:r>
              <a:rPr lang="en-US" sz="3200" dirty="0"/>
              <a:t> </a:t>
            </a:r>
            <a:r>
              <a:rPr lang="en-US" sz="3200" dirty="0" err="1"/>
              <a:t>নাম্বার</a:t>
            </a:r>
            <a:r>
              <a:rPr lang="en-US" sz="3200" dirty="0"/>
              <a:t>- 01722522099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46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939" b="7865"/>
            <a:stretch/>
          </p:blipFill>
          <p:spPr>
            <a:xfrm>
              <a:off x="152400" y="6171933"/>
              <a:ext cx="12039599" cy="60986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CF3902-7137-451A-8471-4FFF5BECA6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36" y="736871"/>
            <a:ext cx="2729345" cy="238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56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127000">
              <a:solidFill>
                <a:srgbClr val="00B050">
                  <a:alpha val="8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08" b="1"/>
            <a:stretch/>
          </p:blipFill>
          <p:spPr>
            <a:xfrm>
              <a:off x="1" y="5866228"/>
              <a:ext cx="12192000" cy="9917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9417" y="126610"/>
              <a:ext cx="1744394" cy="118168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23081" y="235528"/>
            <a:ext cx="8368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চল</a:t>
            </a:r>
            <a:r>
              <a:rPr lang="en-US" sz="4400" b="1" dirty="0"/>
              <a:t> </a:t>
            </a:r>
            <a:r>
              <a:rPr lang="en-US" sz="4400" b="1" dirty="0" err="1"/>
              <a:t>আমরা</a:t>
            </a:r>
            <a:r>
              <a:rPr lang="en-US" sz="4400" b="1" dirty="0"/>
              <a:t> </a:t>
            </a:r>
            <a:r>
              <a:rPr lang="en-US" sz="4400" b="1" dirty="0" err="1"/>
              <a:t>একটি</a:t>
            </a:r>
            <a:r>
              <a:rPr lang="en-US" sz="4400" b="1" dirty="0"/>
              <a:t> </a:t>
            </a:r>
            <a:r>
              <a:rPr lang="en-US" sz="4400" b="1" dirty="0" err="1"/>
              <a:t>ভিডিও</a:t>
            </a:r>
            <a:r>
              <a:rPr lang="en-US" sz="4400" b="1" dirty="0"/>
              <a:t> </a:t>
            </a:r>
            <a:r>
              <a:rPr lang="en-US" sz="4400" b="1" dirty="0" err="1"/>
              <a:t>দেখি</a:t>
            </a:r>
            <a:r>
              <a:rPr lang="en-US" sz="4400" b="1" dirty="0"/>
              <a:t> ।</a:t>
            </a:r>
          </a:p>
        </p:txBody>
      </p:sp>
      <p:pic>
        <p:nvPicPr>
          <p:cNvPr id="2" name="Untitled 4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2419" r="11438"/>
          <a:stretch/>
        </p:blipFill>
        <p:spPr>
          <a:xfrm>
            <a:off x="4336473" y="1427018"/>
            <a:ext cx="322811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873" y="4268635"/>
            <a:ext cx="1008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আমরা</a:t>
            </a:r>
            <a:r>
              <a:rPr lang="en-US" sz="3200" b="1" dirty="0"/>
              <a:t> </a:t>
            </a:r>
            <a:r>
              <a:rPr lang="en-US" sz="3200" b="1" dirty="0" err="1"/>
              <a:t>কিসের</a:t>
            </a:r>
            <a:r>
              <a:rPr lang="en-US" sz="3200" b="1" dirty="0"/>
              <a:t> </a:t>
            </a:r>
            <a:r>
              <a:rPr lang="en-US" sz="3200" b="1" dirty="0" err="1"/>
              <a:t>ভিডিও</a:t>
            </a:r>
            <a:r>
              <a:rPr lang="en-US" sz="3200" b="1" dirty="0"/>
              <a:t> </a:t>
            </a:r>
            <a:r>
              <a:rPr lang="en-US" sz="3200" b="1" dirty="0" err="1"/>
              <a:t>দেখলাম</a:t>
            </a:r>
            <a:r>
              <a:rPr lang="en-US" sz="3200" b="1" dirty="0"/>
              <a:t> </a:t>
            </a:r>
            <a:r>
              <a:rPr lang="en-US" sz="3200" b="1" dirty="0" err="1"/>
              <a:t>বলতে</a:t>
            </a:r>
            <a:r>
              <a:rPr lang="en-US" sz="3200" b="1" dirty="0"/>
              <a:t> </a:t>
            </a:r>
            <a:r>
              <a:rPr lang="en-US" sz="3200" b="1" dirty="0" err="1"/>
              <a:t>পার</a:t>
            </a:r>
            <a:r>
              <a:rPr lang="en-US" sz="3200" b="1" dirty="0"/>
              <a:t> </a:t>
            </a:r>
            <a:r>
              <a:rPr lang="en-US" sz="3200" b="1" dirty="0" err="1"/>
              <a:t>কি</a:t>
            </a:r>
            <a:r>
              <a:rPr lang="en-US" sz="3200" b="1" dirty="0"/>
              <a:t>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4688829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আমাদের</a:t>
            </a:r>
            <a:r>
              <a:rPr lang="en-US" sz="3200" b="1" dirty="0"/>
              <a:t> </a:t>
            </a:r>
            <a:r>
              <a:rPr lang="en-US" sz="3200" b="1" dirty="0" err="1"/>
              <a:t>আজকে</a:t>
            </a:r>
            <a:r>
              <a:rPr lang="en-US" sz="3200" b="1" dirty="0"/>
              <a:t> </a:t>
            </a:r>
            <a:r>
              <a:rPr lang="en-US" sz="3200" b="1" dirty="0" err="1"/>
              <a:t>যে</a:t>
            </a:r>
            <a:r>
              <a:rPr lang="en-US" sz="3200" b="1" dirty="0"/>
              <a:t> </a:t>
            </a:r>
            <a:r>
              <a:rPr lang="en-US" sz="3200" b="1" dirty="0" err="1"/>
              <a:t>কবিতা</a:t>
            </a:r>
            <a:r>
              <a:rPr lang="en-US" sz="3200" b="1" dirty="0"/>
              <a:t> </a:t>
            </a:r>
            <a:r>
              <a:rPr lang="en-US" sz="3200" b="1" dirty="0" err="1"/>
              <a:t>পড়ব</a:t>
            </a:r>
            <a:r>
              <a:rPr lang="en-US" sz="3200" b="1" dirty="0"/>
              <a:t> </a:t>
            </a:r>
            <a:r>
              <a:rPr lang="en-US" sz="3200" b="1" dirty="0" err="1"/>
              <a:t>তার</a:t>
            </a:r>
            <a:r>
              <a:rPr lang="en-US" sz="3200" b="1" dirty="0"/>
              <a:t> </a:t>
            </a:r>
            <a:r>
              <a:rPr lang="en-US" sz="3200" b="1" dirty="0" err="1"/>
              <a:t>নাম</a:t>
            </a:r>
            <a:r>
              <a:rPr lang="en-US" sz="3200" b="1" dirty="0"/>
              <a:t> </a:t>
            </a:r>
            <a:r>
              <a:rPr lang="en-US" sz="3200" b="1" dirty="0" err="1"/>
              <a:t>কি</a:t>
            </a:r>
            <a:r>
              <a:rPr lang="en-US" sz="3200" b="1" dirty="0"/>
              <a:t> </a:t>
            </a:r>
            <a:r>
              <a:rPr lang="en-US" sz="3200" b="1" dirty="0" err="1"/>
              <a:t>বলতে</a:t>
            </a:r>
            <a:r>
              <a:rPr lang="en-US" sz="3200" b="1" dirty="0"/>
              <a:t> </a:t>
            </a:r>
            <a:r>
              <a:rPr lang="en-US" sz="3200" b="1" dirty="0" err="1"/>
              <a:t>পারবে</a:t>
            </a:r>
            <a:r>
              <a:rPr lang="en-US" sz="3200" b="1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29804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143950" y="2580564"/>
            <a:ext cx="236598" cy="2532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64874" y="2570121"/>
            <a:ext cx="433973" cy="3877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795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270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3819" y="113867"/>
              <a:ext cx="1981199" cy="11330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02"/>
            <a:stretch/>
          </p:blipFill>
          <p:spPr>
            <a:xfrm>
              <a:off x="0" y="6054436"/>
              <a:ext cx="12192000" cy="76892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329352" y="4252326"/>
            <a:ext cx="300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নির্মলেন্দু</a:t>
            </a:r>
            <a:r>
              <a:rPr lang="en-US" sz="3200" dirty="0"/>
              <a:t>  </a:t>
            </a:r>
            <a:r>
              <a:rPr lang="en-US" sz="3200" dirty="0" err="1"/>
              <a:t>গুণ</a:t>
            </a:r>
            <a:r>
              <a:rPr lang="en-US" sz="3200" dirty="0"/>
              <a:t>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3B4DCE9-678B-4F08-B89D-66B378F3CB53}"/>
              </a:ext>
            </a:extLst>
          </p:cNvPr>
          <p:cNvSpPr/>
          <p:nvPr/>
        </p:nvSpPr>
        <p:spPr>
          <a:xfrm>
            <a:off x="1185863" y="113868"/>
            <a:ext cx="8638225" cy="24320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আজকের</a:t>
            </a:r>
            <a:r>
              <a:rPr lang="en-US" sz="4800" dirty="0"/>
              <a:t> </a:t>
            </a:r>
            <a:r>
              <a:rPr lang="en-US" sz="4800" dirty="0" err="1"/>
              <a:t>পাঠের</a:t>
            </a:r>
            <a:r>
              <a:rPr lang="en-US" sz="4800" dirty="0"/>
              <a:t> </a:t>
            </a:r>
          </a:p>
          <a:p>
            <a:pPr algn="ctr"/>
            <a:r>
              <a:rPr lang="en-US" sz="4800" dirty="0" err="1"/>
              <a:t>শিরোনাম</a:t>
            </a:r>
            <a:r>
              <a:rPr lang="en-US" sz="4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F1410-F036-4576-9CE2-67CF231E5A52}"/>
              </a:ext>
            </a:extLst>
          </p:cNvPr>
          <p:cNvSpPr txBox="1"/>
          <p:nvPr/>
        </p:nvSpPr>
        <p:spPr>
          <a:xfrm>
            <a:off x="1519653" y="3316332"/>
            <a:ext cx="8938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স্বাধীনতা</a:t>
            </a:r>
            <a:r>
              <a:rPr lang="en-US" sz="4000" dirty="0"/>
              <a:t> এ </a:t>
            </a:r>
            <a:r>
              <a:rPr lang="en-US" sz="4000" dirty="0" err="1"/>
              <a:t>শব্দটি</a:t>
            </a:r>
            <a:r>
              <a:rPr lang="en-US" sz="4000" dirty="0"/>
              <a:t> </a:t>
            </a:r>
            <a:r>
              <a:rPr lang="en-US" sz="4000" dirty="0" err="1"/>
              <a:t>কিভাবে</a:t>
            </a:r>
            <a:r>
              <a:rPr lang="en-US" sz="4000" dirty="0"/>
              <a:t> </a:t>
            </a:r>
            <a:r>
              <a:rPr lang="en-US" sz="4000" dirty="0" err="1"/>
              <a:t>আমাদের</a:t>
            </a:r>
            <a:r>
              <a:rPr lang="en-US" sz="4000" dirty="0"/>
              <a:t> </a:t>
            </a:r>
            <a:r>
              <a:rPr lang="en-US" sz="4000" dirty="0" err="1"/>
              <a:t>হল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5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-112541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126608" y="0"/>
              <a:ext cx="11957539" cy="6611815"/>
            </a:xfrm>
            <a:prstGeom prst="rect">
              <a:avLst/>
            </a:prstGeom>
            <a:noFill/>
            <a:ln w="920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112541"/>
              <a:ext cx="12192000" cy="6858000"/>
            </a:xfrm>
            <a:prstGeom prst="rect">
              <a:avLst/>
            </a:prstGeom>
            <a:noFill/>
            <a:ln w="920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99"/>
            <a:stretch/>
          </p:blipFill>
          <p:spPr>
            <a:xfrm>
              <a:off x="126608" y="5818909"/>
              <a:ext cx="11957539" cy="7929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2690" y="141576"/>
              <a:ext cx="1170276" cy="80053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477468" y="285210"/>
            <a:ext cx="325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শিখন</a:t>
            </a:r>
            <a:r>
              <a:rPr lang="en-US" sz="4400" b="1" dirty="0"/>
              <a:t> </a:t>
            </a:r>
            <a:r>
              <a:rPr lang="en-US" sz="4400" b="1" dirty="0" err="1"/>
              <a:t>ফল</a:t>
            </a:r>
            <a:r>
              <a:rPr lang="en-US" sz="4400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5455" y="1177636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/>
          </a:p>
          <a:p>
            <a:r>
              <a:rPr lang="en-US" sz="4400" b="1" dirty="0" err="1"/>
              <a:t>এই</a:t>
            </a:r>
            <a:r>
              <a:rPr lang="en-US" sz="4400" b="1" dirty="0"/>
              <a:t> </a:t>
            </a:r>
            <a:r>
              <a:rPr lang="en-US" sz="4400" b="1" dirty="0" err="1"/>
              <a:t>পাঠ</a:t>
            </a:r>
            <a:r>
              <a:rPr lang="en-US" sz="4400" b="1" dirty="0"/>
              <a:t> </a:t>
            </a:r>
            <a:r>
              <a:rPr lang="en-US" sz="4400" b="1" dirty="0" err="1"/>
              <a:t>শেষে</a:t>
            </a:r>
            <a:r>
              <a:rPr lang="en-US" sz="4400" b="1" dirty="0"/>
              <a:t> </a:t>
            </a:r>
            <a:r>
              <a:rPr lang="en-US" sz="4400" b="1" dirty="0" err="1"/>
              <a:t>শিক্ষার্থীরা</a:t>
            </a:r>
            <a:r>
              <a:rPr lang="en-US" sz="4400" b="1" dirty="0"/>
              <a:t> ------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2327564"/>
            <a:ext cx="9853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/>
              <a:t>কবি</a:t>
            </a:r>
            <a:r>
              <a:rPr lang="en-US" sz="3200" dirty="0"/>
              <a:t> </a:t>
            </a:r>
            <a:r>
              <a:rPr lang="en-US" sz="3200" dirty="0" err="1"/>
              <a:t>সম্পর্কে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/>
              <a:t>নিরব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ও </a:t>
            </a:r>
            <a:r>
              <a:rPr lang="en-US" sz="3200" dirty="0" err="1"/>
              <a:t>সরব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সম্পর্কে</a:t>
            </a:r>
            <a:r>
              <a:rPr lang="en-US" sz="3200" dirty="0"/>
              <a:t> </a:t>
            </a:r>
            <a:r>
              <a:rPr lang="en-US" sz="3200" dirty="0" err="1"/>
              <a:t>ধারনা</a:t>
            </a:r>
            <a:r>
              <a:rPr lang="en-US" sz="3200" dirty="0"/>
              <a:t> </a:t>
            </a:r>
            <a:r>
              <a:rPr lang="en-US" sz="3200" dirty="0" err="1"/>
              <a:t>লাভ</a:t>
            </a:r>
            <a:r>
              <a:rPr lang="en-US" sz="3200" dirty="0"/>
              <a:t> </a:t>
            </a:r>
            <a:r>
              <a:rPr lang="en-US" sz="3200" dirty="0" err="1"/>
              <a:t>করবে</a:t>
            </a:r>
            <a:r>
              <a:rPr lang="en-US" sz="3200" dirty="0"/>
              <a:t>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/>
              <a:t>কবিতার</a:t>
            </a:r>
            <a:r>
              <a:rPr lang="en-US" sz="3200" dirty="0"/>
              <a:t> </a:t>
            </a:r>
            <a:r>
              <a:rPr lang="en-US" sz="3200" dirty="0" err="1"/>
              <a:t>সারমর্ম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শব্দার্থ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6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5" y="2134943"/>
            <a:ext cx="3064452" cy="2715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087090" y="146904"/>
            <a:ext cx="367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কবি</a:t>
            </a:r>
            <a:r>
              <a:rPr lang="en-US" sz="4400" b="1" dirty="0"/>
              <a:t> </a:t>
            </a:r>
            <a:r>
              <a:rPr lang="en-US" sz="4400" b="1" dirty="0" err="1"/>
              <a:t>পরিচিতি</a:t>
            </a:r>
            <a:r>
              <a:rPr lang="en-US" sz="44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209" y="5184922"/>
            <a:ext cx="324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নির্মলেন্দু</a:t>
            </a:r>
            <a:r>
              <a:rPr lang="en-US" sz="3200" b="1" dirty="0"/>
              <a:t> </a:t>
            </a:r>
            <a:r>
              <a:rPr lang="en-US" sz="3200" b="1" dirty="0" err="1"/>
              <a:t>গুণ</a:t>
            </a:r>
            <a:r>
              <a:rPr lang="en-US" sz="3200" b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083" y="1252025"/>
            <a:ext cx="352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কবি</a:t>
            </a:r>
            <a:r>
              <a:rPr lang="en-US" sz="3200" dirty="0"/>
              <a:t> ও </a:t>
            </a:r>
            <a:r>
              <a:rPr lang="en-US" sz="3200" dirty="0" err="1"/>
              <a:t>সাংবাদিক</a:t>
            </a:r>
            <a:r>
              <a:rPr lang="en-US" sz="3200" dirty="0"/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136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25685" y="146904"/>
                <a:ext cx="1750035" cy="110512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81"/>
              <a:stretch/>
            </p:blipFill>
            <p:spPr>
              <a:xfrm>
                <a:off x="1" y="6105377"/>
                <a:ext cx="12192000" cy="678767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4" r="12709"/>
            <a:stretch/>
          </p:blipFill>
          <p:spPr>
            <a:xfrm>
              <a:off x="5129498" y="1185855"/>
              <a:ext cx="1043710" cy="4751682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3810799" y="1045956"/>
            <a:ext cx="5902512" cy="3483345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নির্মলেন্দু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গুণ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 ১৯৪৫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সালে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নেত্রকোনা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জেলা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কাশবন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গ্রামে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জন্মগ্রহণ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করেন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। </a:t>
            </a:r>
          </a:p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পিতা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সুখেন্দু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প্রকাশ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গুণ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চৌধুরী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এবং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মাতা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বীনাপানি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গুণ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।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94519" y="1041400"/>
            <a:ext cx="5902512" cy="42759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শিক্ষগত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যোগ্যতা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১৯৬২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সালে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সিকেপি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ইনস্টিটিওশন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এস,এস,সি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১৯৬৪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সালে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নেত্রকোনা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কলেজ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থেকে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উচ্চ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মাধ্যমিক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১৯৬৯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সালে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ঢাকা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বিশ্ববিদ্যালয়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থেকে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স্নাতক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পাস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করেন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।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14254" y="1173474"/>
            <a:ext cx="5940473" cy="3549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কাব্য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সাহিত্যে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অবদানের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জন্য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তিনি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একুশে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পদক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বাংলা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একাডেমি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পুরস্কার,কবি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হাফিজুর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রহমান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স্মৃতি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স্বর্ণপদক,জাতীয়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কবিতা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পরিষদ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পুরস্কার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সহ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অসংখ্য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পুরস্কার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ও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সম্মানমায়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ভূষিত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হন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।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87090" y="1173474"/>
            <a:ext cx="5964683" cy="3079204"/>
          </a:xfrm>
          <a:prstGeom prst="roundRect">
            <a:avLst/>
          </a:prstGeom>
          <a:solidFill>
            <a:schemeClr val="bg2"/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উল্লেখযোগ্য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কাব্য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গ্রন্ত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প্রেমাংশুর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রক্ত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চাই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,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বাংলার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মাটি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বাংলার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জল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চাষাভূষার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কাব্য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পঞ্চাশ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সহস্র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বর্ষ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আপন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দলের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মানুষ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। 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68635" y="1324264"/>
            <a:ext cx="5430084" cy="2686669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ছোটদের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জন্য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লেখা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উপন্যাস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কালোমেঘের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ভেলা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বাবা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যখন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ছোট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</a:rPr>
              <a:t>ছিলেন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86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46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2295" y="132838"/>
              <a:ext cx="1609358" cy="11895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61"/>
            <a:stretch/>
          </p:blipFill>
          <p:spPr>
            <a:xfrm>
              <a:off x="1" y="6122230"/>
              <a:ext cx="12191999" cy="73577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20982" y="4225636"/>
            <a:ext cx="896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কবি</a:t>
            </a:r>
            <a:r>
              <a:rPr lang="en-US" sz="4000" b="1" dirty="0"/>
              <a:t> </a:t>
            </a:r>
            <a:r>
              <a:rPr lang="en-US" sz="4000" b="1" dirty="0" err="1"/>
              <a:t>পরিচিতি</a:t>
            </a:r>
            <a:r>
              <a:rPr lang="en-US" sz="4000" b="1" dirty="0"/>
              <a:t> </a:t>
            </a:r>
            <a:r>
              <a:rPr lang="en-US" sz="4000" b="1" dirty="0" err="1"/>
              <a:t>নিরবে</a:t>
            </a:r>
            <a:r>
              <a:rPr lang="en-US" sz="4000" b="1" dirty="0"/>
              <a:t> ৫ </a:t>
            </a:r>
            <a:r>
              <a:rPr lang="en-US" sz="4000" b="1" dirty="0" err="1"/>
              <a:t>মিনিট</a:t>
            </a:r>
            <a:r>
              <a:rPr lang="en-US" sz="4000" b="1" dirty="0"/>
              <a:t> </a:t>
            </a:r>
            <a:r>
              <a:rPr lang="en-US" sz="4000" b="1" dirty="0" err="1"/>
              <a:t>পড়</a:t>
            </a:r>
            <a:r>
              <a:rPr lang="en-US" sz="4000" b="1" dirty="0"/>
              <a:t> ।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CDD89B8-0A55-450C-929E-C89CA7072CED}"/>
              </a:ext>
            </a:extLst>
          </p:cNvPr>
          <p:cNvSpPr/>
          <p:nvPr/>
        </p:nvSpPr>
        <p:spPr>
          <a:xfrm>
            <a:off x="2886076" y="132838"/>
            <a:ext cx="5257800" cy="3110425"/>
          </a:xfrm>
          <a:prstGeom prst="wedgeEllipseCallout">
            <a:avLst>
              <a:gd name="adj1" fmla="val -28240"/>
              <a:gd name="adj2" fmla="val 73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একক</a:t>
            </a:r>
            <a:r>
              <a:rPr lang="en-US" sz="4800" b="1" dirty="0"/>
              <a:t> </a:t>
            </a:r>
            <a:r>
              <a:rPr lang="en-US" sz="4800" b="1" dirty="0" err="1"/>
              <a:t>কাজ</a:t>
            </a:r>
            <a:r>
              <a:rPr lang="en-US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828" y="113865"/>
            <a:ext cx="3906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কবিতা</a:t>
            </a:r>
            <a:r>
              <a:rPr lang="en-US" sz="4400" dirty="0"/>
              <a:t> </a:t>
            </a:r>
            <a:r>
              <a:rPr lang="en-US" sz="4400" dirty="0" err="1"/>
              <a:t>আবৃত্তি</a:t>
            </a:r>
            <a:r>
              <a:rPr lang="en-US" sz="4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2760" y="997171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স্বাধীনতা</a:t>
            </a:r>
            <a:r>
              <a:rPr lang="en-US" sz="3200" dirty="0"/>
              <a:t> ,এ </a:t>
            </a:r>
            <a:r>
              <a:rPr lang="en-US" sz="3200" dirty="0" err="1"/>
              <a:t>শব্দটি</a:t>
            </a:r>
            <a:r>
              <a:rPr lang="en-US" sz="3200" dirty="0"/>
              <a:t> </a:t>
            </a:r>
            <a:r>
              <a:rPr lang="en-US" sz="3200" dirty="0" err="1"/>
              <a:t>কীভাবে</a:t>
            </a:r>
            <a:r>
              <a:rPr lang="en-US" sz="3200" dirty="0"/>
              <a:t> </a:t>
            </a:r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হল</a:t>
            </a:r>
            <a:r>
              <a:rPr lang="en-US" sz="3200" dirty="0"/>
              <a:t> </a:t>
            </a:r>
          </a:p>
          <a:p>
            <a:r>
              <a:rPr lang="en-US" sz="3200" dirty="0"/>
              <a:t>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9035" y="1489614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নির্মলেন্দু</a:t>
            </a:r>
            <a:r>
              <a:rPr lang="en-US" sz="3200" dirty="0"/>
              <a:t> </a:t>
            </a:r>
            <a:r>
              <a:rPr lang="en-US" sz="3200" dirty="0" err="1"/>
              <a:t>গুণ</a:t>
            </a:r>
            <a:r>
              <a:rPr lang="en-US" sz="32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1428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3418" y="113867"/>
                <a:ext cx="1350385" cy="109147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719" b="8375"/>
              <a:stretch/>
            </p:blipFill>
            <p:spPr>
              <a:xfrm>
                <a:off x="110836" y="6262254"/>
                <a:ext cx="11962967" cy="595746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73" y="1704110"/>
              <a:ext cx="3713018" cy="440574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4231102" y="2202517"/>
            <a:ext cx="7356764" cy="3435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একটি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কবিতা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লেখা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হবে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তার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জন্য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অপেক্ষার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উত্তেজনা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নিয়ে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লক্ষ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লক্ষ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উন্মত্ত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অধীর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ব্যাকুল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বিদ্রোহী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শ্রোতা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বসে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আছে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ভোর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থেকে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জনসমুদ্রের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উদ্যান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সৈকতেঃ</a:t>
            </a:r>
            <a:r>
              <a:rPr lang="en-US" sz="2000" b="1" dirty="0">
                <a:solidFill>
                  <a:schemeClr val="tx1"/>
                </a:solidFill>
              </a:rPr>
              <a:t> ‘</a:t>
            </a:r>
            <a:r>
              <a:rPr lang="en-US" sz="2000" b="1" dirty="0" err="1">
                <a:solidFill>
                  <a:schemeClr val="tx1"/>
                </a:solidFill>
              </a:rPr>
              <a:t>কখন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আসবে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কবি</a:t>
            </a:r>
            <a:r>
              <a:rPr lang="en-US" sz="2000" b="1" dirty="0">
                <a:solidFill>
                  <a:schemeClr val="tx1"/>
                </a:solidFill>
              </a:rPr>
              <a:t> ?’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এই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শিশু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পার্ক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সেদিন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ছিলনা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এই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বৃক্ষ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ফুলে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শোভিত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উদ্যান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সেদিন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ছিলনা</a:t>
            </a:r>
            <a:r>
              <a:rPr lang="en-US" sz="2000" b="1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এই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তন্দ্রাচ্ছন্ন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বিবর্ণ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বিকেল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সেদিন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ছিলনা</a:t>
            </a:r>
            <a:r>
              <a:rPr lang="en-US" sz="2000" b="1" dirty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তাহলে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কেমন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সেদিনের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সেই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বিকেল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বেলাটি</a:t>
            </a:r>
            <a:r>
              <a:rPr lang="en-US" sz="2000" b="1" dirty="0">
                <a:solidFill>
                  <a:schemeClr val="tx1"/>
                </a:solidFill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8410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49782" y="975142"/>
            <a:ext cx="7453746" cy="5167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তা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হলে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কেমন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ছিল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শিশু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পার্কে,বেঞ্চে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বৃক্ষে,ফুলের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বাগানে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ঢেকে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দেয়া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সেই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ঢাকার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হৃদয়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মাঠখানি</a:t>
            </a:r>
            <a:r>
              <a:rPr lang="en-US" sz="2000" b="1" dirty="0">
                <a:solidFill>
                  <a:schemeClr val="tx1"/>
                </a:solidFill>
              </a:rPr>
              <a:t> ?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জানি,সেদিনের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সব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স্মৃতি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মুছে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দিতে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হয়েছে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উদ্যত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কালো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হাত</a:t>
            </a:r>
            <a:r>
              <a:rPr lang="en-US" sz="2000" b="1" dirty="0">
                <a:solidFill>
                  <a:schemeClr val="tx1"/>
                </a:solidFill>
              </a:rPr>
              <a:t> । </a:t>
            </a:r>
            <a:r>
              <a:rPr lang="en-US" sz="2000" b="1" dirty="0" err="1">
                <a:solidFill>
                  <a:schemeClr val="tx1"/>
                </a:solidFill>
              </a:rPr>
              <a:t>তাই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দেখি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কবিহীন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বিমুখ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প্রান্তরে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আজ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কবির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বিরুদ্ধে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কবি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মাঠের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বিরুদ্ধে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মাঠ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বিকেলের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বিরুদ্ধে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বিকেল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উদ্যানের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বিরুদ্ধে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উদ্যান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মার্চের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বিরুদ্ধে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মার্চ</a:t>
            </a:r>
            <a:r>
              <a:rPr lang="en-US" sz="2000" b="1" dirty="0">
                <a:solidFill>
                  <a:schemeClr val="tx1"/>
                </a:solidFill>
              </a:rPr>
              <a:t> __।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হে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অনাগত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শিশু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  <a:r>
              <a:rPr lang="en-US" sz="2000" b="1" dirty="0" err="1">
                <a:solidFill>
                  <a:schemeClr val="tx1"/>
                </a:solidFill>
              </a:rPr>
              <a:t>হে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আগামী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দিনের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কবি</a:t>
            </a:r>
            <a:r>
              <a:rPr lang="en-US" sz="2000" b="1" dirty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শিশু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পার্কের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রঙিন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দোলনায়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দোল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খেতে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খেতে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তুমি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একদিন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সব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জানতে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পারবে</a:t>
            </a:r>
            <a:r>
              <a:rPr lang="en-US" sz="2000" b="1" dirty="0">
                <a:solidFill>
                  <a:schemeClr val="tx1"/>
                </a:solidFill>
              </a:rPr>
              <a:t> ; </a:t>
            </a:r>
            <a:r>
              <a:rPr lang="en-US" sz="2000" b="1" dirty="0" err="1">
                <a:solidFill>
                  <a:schemeClr val="tx1"/>
                </a:solidFill>
              </a:rPr>
              <a:t>আমি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তোমাদের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কথা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ভেবে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লিখে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রেখে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যাচ্ছি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সেই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শ্রেষ্ট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বিকেলের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গল্প</a:t>
            </a:r>
            <a:r>
              <a:rPr lang="en-US" sz="2000" b="1" dirty="0">
                <a:solidFill>
                  <a:schemeClr val="tx1"/>
                </a:solidFill>
              </a:rPr>
              <a:t> ।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9146" y="114043"/>
            <a:ext cx="4059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কবিতা</a:t>
            </a:r>
            <a:r>
              <a:rPr lang="en-US" sz="4400" dirty="0"/>
              <a:t> </a:t>
            </a:r>
            <a:r>
              <a:rPr lang="en-US" sz="4400" dirty="0" err="1"/>
              <a:t>আবৃত্তি</a:t>
            </a:r>
            <a:r>
              <a:rPr lang="en-US" sz="4400" dirty="0"/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1301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4036" y="124691"/>
                <a:ext cx="1599767" cy="94210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515"/>
              <a:stretch/>
            </p:blipFill>
            <p:spPr>
              <a:xfrm>
                <a:off x="0" y="6234545"/>
                <a:ext cx="12191999" cy="623455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4" y="457200"/>
              <a:ext cx="2847975" cy="5583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9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772</Words>
  <Application>Microsoft Office PowerPoint</Application>
  <PresentationFormat>Widescreen</PresentationFormat>
  <Paragraphs>139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G.C School</dc:creator>
  <cp:lastModifiedBy>Hasina Momotaj</cp:lastModifiedBy>
  <cp:revision>63</cp:revision>
  <dcterms:created xsi:type="dcterms:W3CDTF">2021-03-07T09:04:22Z</dcterms:created>
  <dcterms:modified xsi:type="dcterms:W3CDTF">2021-10-03T07:25:57Z</dcterms:modified>
</cp:coreProperties>
</file>