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4" r:id="rId3"/>
    <p:sldId id="327" r:id="rId4"/>
    <p:sldId id="256" r:id="rId5"/>
    <p:sldId id="326" r:id="rId6"/>
    <p:sldId id="328" r:id="rId7"/>
    <p:sldId id="260" r:id="rId8"/>
    <p:sldId id="257" r:id="rId9"/>
    <p:sldId id="259" r:id="rId10"/>
    <p:sldId id="258" r:id="rId11"/>
    <p:sldId id="261" r:id="rId12"/>
    <p:sldId id="331" r:id="rId13"/>
    <p:sldId id="330" r:id="rId14"/>
    <p:sldId id="33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073D-F0D9-4B99-9ABF-719D655B5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F0C1A-1C83-4299-A65B-754CC3A1D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1377E-15DF-4BA4-B6AD-275D2BA8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0E66-4DC1-430E-963E-8529D7FC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21E78-F7B1-4C4F-A0FE-3B6BA78E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9B55-E343-4A0A-BBFC-DD696FC5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3E0D2-B683-4B42-948B-FB4205CB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E15CE-9BE3-419B-9796-43317728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6470-1B00-4437-A053-9FBE61CB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45D36-9A78-4496-BDB4-55291D21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71C5D-DAF1-49C9-A94C-8DD6D788F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50756-BF57-41AB-A247-10DB38412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AB486-D3C0-4325-B5DD-FBF9E9FE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F69FE-A1A3-4AC6-9EDA-49AC9433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4A4D8-891A-498E-8616-89666A94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1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1533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1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897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3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55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E611-F192-4DE5-B322-893DCD6F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A1A0-262F-46D2-9E54-62D0321A8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B5227-B263-4B95-9C50-9F5CDCFC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CC4ED-27E2-4931-9546-442B7F97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06236-09A2-447C-AE61-B403BE0B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4BB3-9C63-4D2F-8D2C-8C9999B1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6AFB8-175D-4CD1-94DC-A37805A88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1541-0948-4195-99AD-232BA9E3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EB1C1-AD1A-412F-9444-E93C466B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1EC28-2B32-4CDF-B7BD-6655F024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EF7F-E64E-4549-A6DE-03A9C4BA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41E59-3BDE-4F23-A774-ADD6495B9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690F3-38DF-48FD-B72D-5E778E189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A5E16-9226-441D-B1F8-0E27FFF8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48329-3377-4E23-B7C4-0F8F62EA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506DA-FB0E-4BA0-B4D6-9069916D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8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A095-81A0-423F-A658-8BC7653B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5F200-85C6-4679-A008-A9A2B80C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3273E-C3FF-48EC-838C-C37CC5C8B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ED237-74C8-4457-A0BB-5D7649A5B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9443E-C478-48ED-A296-86042415F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B584F-548B-4E85-B920-386DF494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C93E0-F40B-4CF6-B9E9-929F443B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F1CEC-CD93-4AC7-8BD8-B63FA002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7FA2-827F-4F3C-8D64-7237771E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2D196-7176-43F1-A056-CB87A09E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CB19-24C3-47A6-93B9-C40A1790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94A38-5079-4F6A-9311-671B56C7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1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961B8-DB4E-477F-AC91-FDF74F66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12CA8-DBB6-4487-B2DD-E64CD9A6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0DB2E-349E-4FD2-BF67-DF00BCB1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0165-C304-46FF-8E40-F8CCB705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FB884-3103-43F7-BE86-2C63E6E0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85B25-002F-4E9E-BF7E-6B0E3A7E6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C82A1-2858-41CA-9637-66588440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A8E9B-F43C-46F9-8712-43D81C31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49C57-801D-4098-8399-D9FA1D23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D1A1-89D7-45C7-A765-8456F2B7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F334A-DDF9-43EF-AC07-C5910E263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6DDC0-E06C-4CEE-B627-EDFD3CD9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43DD-F300-48E9-9068-A5719703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45CE1-A2E2-4D8D-9348-67AAEA81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6426A-3411-4DF9-84FF-C83140D4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CB547-BA84-45D7-A300-6732DB22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E1083-9AFC-4F25-A9AA-B2399AD23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2CCC0-3086-4F87-A820-4FB4B2105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0A45-A623-455B-A8AE-134E9F5C0CC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AB7C-D9F3-4F01-B7B9-D27E53308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A8E07-5575-4701-897F-5244426B6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3D55-0F31-417C-A338-0600AD8F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B32D65-A61E-4054-8AE6-F65C3BF5566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193C468-2D31-489B-A248-F07881031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E1B29DD-3BFE-413E-BDD8-8D0515D99EA5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021855-A74B-435A-BD95-FE744F6A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933EF0-6EDB-411F-9DEC-69FD26E6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69D053-2CBC-45FF-8E49-781C68ED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7C4284-2277-42D4-9D0D-07B182B8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86832B-B4A6-4682-9D43-FFF3E12E78C1}"/>
              </a:ext>
            </a:extLst>
          </p:cNvPr>
          <p:cNvSpPr txBox="1"/>
          <p:nvPr/>
        </p:nvSpPr>
        <p:spPr>
          <a:xfrm>
            <a:off x="3241964" y="1108363"/>
            <a:ext cx="5084618" cy="7342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>
                <a:ln/>
                <a:solidFill>
                  <a:schemeClr val="accent3"/>
                </a:solidFill>
              </a:rPr>
              <a:t>আজকের পাঠে সবাইকে স্বাগতম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EED36B-9296-439F-8F64-D2854C3F1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907" y="-57150"/>
            <a:ext cx="4097141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7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50391 0.3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ECAA94-ADBE-4B42-8B59-5910725BC93F}"/>
              </a:ext>
            </a:extLst>
          </p:cNvPr>
          <p:cNvSpPr txBox="1"/>
          <p:nvPr/>
        </p:nvSpPr>
        <p:spPr>
          <a:xfrm>
            <a:off x="3920837" y="692727"/>
            <a:ext cx="2673927" cy="3838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উত্তর যাচাই পদ্ধতি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ঃ 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31BAA-4967-4227-BF6C-EB24C1A582B5}"/>
              </a:ext>
            </a:extLst>
          </p:cNvPr>
          <p:cNvSpPr txBox="1"/>
          <p:nvPr/>
        </p:nvSpPr>
        <p:spPr>
          <a:xfrm>
            <a:off x="3699162" y="3065000"/>
            <a:ext cx="3546763" cy="38388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ভাজক</a:t>
            </a:r>
            <a:r>
              <a:rPr lang="en-US" sz="1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IN" sz="1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ভাগফল</a:t>
            </a:r>
            <a:r>
              <a:rPr lang="en-US" sz="1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+</a:t>
            </a:r>
            <a:r>
              <a:rPr lang="bn-IN" sz="1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ভাগশেষ  </a:t>
            </a:r>
            <a:r>
              <a:rPr lang="en-US" sz="1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IN" sz="18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ভাজ্য</a:t>
            </a:r>
            <a:endParaRPr lang="en-US" sz="1800" b="1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78F85-F702-4A5F-B26A-76C001E799C4}"/>
              </a:ext>
            </a:extLst>
          </p:cNvPr>
          <p:cNvSpPr txBox="1"/>
          <p:nvPr/>
        </p:nvSpPr>
        <p:spPr>
          <a:xfrm>
            <a:off x="3415145" y="4091279"/>
            <a:ext cx="4114799" cy="38388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114800" algn="l"/>
              </a:tabLs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245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284+158=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380ABD-C203-4907-814F-45840B9B65FA}"/>
              </a:ext>
            </a:extLst>
          </p:cNvPr>
          <p:cNvSpPr txBox="1"/>
          <p:nvPr/>
        </p:nvSpPr>
        <p:spPr>
          <a:xfrm>
            <a:off x="3138054" y="1763584"/>
            <a:ext cx="5237020" cy="383889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নিচের সূত্র অনুযায়ী উত্তর যাচাই করে দেখি</a:t>
            </a:r>
            <a:r>
              <a:rPr lang="bn-BD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0E822-A573-455C-9034-F91A225B2AB9}"/>
              </a:ext>
            </a:extLst>
          </p:cNvPr>
          <p:cNvSpPr txBox="1"/>
          <p:nvPr/>
        </p:nvSpPr>
        <p:spPr>
          <a:xfrm>
            <a:off x="3699164" y="4870120"/>
            <a:ext cx="4114800" cy="43843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6</a:t>
            </a:r>
            <a:r>
              <a:rPr lang="bn-BD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580 +</a:t>
            </a:r>
            <a:r>
              <a:rPr lang="bn-BD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58=</a:t>
            </a:r>
            <a:r>
              <a:rPr lang="bn-BD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69738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সঠিক </a:t>
            </a:r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C96AF8-DACE-4C6D-997D-3D22DF13F44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460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0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457201"/>
            <a:ext cx="54864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kumimoji="0" lang="en-US" sz="7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1B29DD-3BFE-413E-BDD8-8D0515D99EA5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021855-A74B-435A-BD95-FE744F6A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933EF0-6EDB-411F-9DEC-69FD26E6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69D053-2CBC-45FF-8E49-781C68ED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7C4284-2277-42D4-9D0D-07B182B8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7A3B55-AD4D-4AC6-B794-A787F71320B8}"/>
              </a:ext>
            </a:extLst>
          </p:cNvPr>
          <p:cNvSpPr txBox="1"/>
          <p:nvPr/>
        </p:nvSpPr>
        <p:spPr>
          <a:xfrm>
            <a:off x="5291578" y="1657530"/>
            <a:ext cx="1829658" cy="670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</a:t>
            </a:r>
            <a:r>
              <a:rPr kumimoji="0" lang="bn-BD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</a:t>
            </a:r>
            <a:r>
              <a:rPr kumimoji="0" lang="en-US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54ECF-9C10-44A3-8216-A225F4B6E7BA}"/>
              </a:ext>
            </a:extLst>
          </p:cNvPr>
          <p:cNvSpPr txBox="1"/>
          <p:nvPr/>
        </p:nvSpPr>
        <p:spPr>
          <a:xfrm>
            <a:off x="4703618" y="3249325"/>
            <a:ext cx="2784764" cy="359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৮৩৪২৬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2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457201"/>
            <a:ext cx="54864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7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kumimoji="0" lang="en-US" sz="7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1B29DD-3BFE-413E-BDD8-8D0515D99EA5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021855-A74B-435A-BD95-FE744F6A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933EF0-6EDB-411F-9DEC-69FD26E6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69D053-2CBC-45FF-8E49-781C68ED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7C4284-2277-42D4-9D0D-07B182B8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C923D0D-0DEE-4FDE-891B-794E2A2DB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0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34" y="1914171"/>
            <a:ext cx="3233531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1ABB5-1154-41A0-97A0-657328981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491" r="3037" b="2667"/>
          <a:stretch/>
        </p:blipFill>
        <p:spPr>
          <a:xfrm>
            <a:off x="4946073" y="1767217"/>
            <a:ext cx="3740727" cy="417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9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E1B29DD-3BFE-413E-BDD8-8D0515D99EA5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021855-A74B-435A-BD95-FE744F6A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933EF0-6EDB-411F-9DEC-69FD26E6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69D053-2CBC-45FF-8E49-781C68ED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7C4284-2277-42D4-9D0D-07B182B8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B154011-8CDF-4199-B502-B3B776334B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0" y="1314269"/>
            <a:ext cx="5763491" cy="407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1319219" y="347513"/>
            <a:ext cx="7385992" cy="27109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noProof="0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7200" b="1" i="0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3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133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E74C37-25D6-439B-9893-80F8D1E9D100}"/>
              </a:ext>
            </a:extLst>
          </p:cNvPr>
          <p:cNvGrpSpPr/>
          <p:nvPr/>
        </p:nvGrpSpPr>
        <p:grpSpPr>
          <a:xfrm>
            <a:off x="605418" y="304800"/>
            <a:ext cx="10981164" cy="6243381"/>
            <a:chOff x="605418" y="304800"/>
            <a:chExt cx="10981164" cy="62433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ECC3B2-5FD6-43A5-A1B9-C0B223E25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8"/>
            <a:stretch/>
          </p:blipFill>
          <p:spPr>
            <a:xfrm rot="5400000">
              <a:off x="9084258" y="307310"/>
              <a:ext cx="2504834" cy="249981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9A5FCC-7A8B-4E75-98B5-C8CD1EF19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8"/>
            <a:stretch/>
          </p:blipFill>
          <p:spPr>
            <a:xfrm>
              <a:off x="605418" y="304800"/>
              <a:ext cx="2504834" cy="24998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8D477B-C18F-4022-A92D-6E0CAF1A0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8"/>
            <a:stretch/>
          </p:blipFill>
          <p:spPr>
            <a:xfrm rot="10800000">
              <a:off x="9051329" y="4048367"/>
              <a:ext cx="2504834" cy="24998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63343F-5201-421F-BE9C-A28CED9AC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8"/>
            <a:stretch/>
          </p:blipFill>
          <p:spPr>
            <a:xfrm rot="16200000">
              <a:off x="607928" y="3965421"/>
              <a:ext cx="2504834" cy="249981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9C72A2-B0C3-409D-9DD4-5F5CA59BEE86}"/>
              </a:ext>
            </a:extLst>
          </p:cNvPr>
          <p:cNvSpPr txBox="1"/>
          <p:nvPr/>
        </p:nvSpPr>
        <p:spPr>
          <a:xfrm>
            <a:off x="2387393" y="1551078"/>
            <a:ext cx="48768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  <a:endParaRPr kumimoji="0" lang="en-US" sz="6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C9FF2-D6F9-4302-ACB9-C4CB659F4FB8}"/>
              </a:ext>
            </a:extLst>
          </p:cNvPr>
          <p:cNvSpPr txBox="1"/>
          <p:nvPr/>
        </p:nvSpPr>
        <p:spPr>
          <a:xfrm>
            <a:off x="2117979" y="2738988"/>
            <a:ext cx="4876800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মোহাম্মদ</a:t>
            </a:r>
            <a:r>
              <a:rPr kumimoji="0" lang="en-US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আবদুল</a:t>
            </a:r>
            <a:r>
              <a:rPr kumimoji="0" lang="en-US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হামিদ</a:t>
            </a:r>
            <a:endParaRPr kumimoji="0" lang="bn-IN" sz="32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প্রধান</a:t>
            </a:r>
            <a:r>
              <a:rPr kumimoji="0" lang="bn-IN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 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সেনগ্রাম পাড়া </a:t>
            </a:r>
            <a:r>
              <a:rPr kumimoji="0" lang="bn-IN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 প্রাথমিক বিদ্যালয় 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পাংশা</a:t>
            </a:r>
            <a:r>
              <a:rPr kumimoji="0" lang="bn-IN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</a:t>
            </a:r>
            <a:r>
              <a:rPr kumimoji="0" lang="bn-BD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রাজবাড়ী</a:t>
            </a:r>
            <a:r>
              <a:rPr kumimoji="0" lang="bn-IN" sz="32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28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420ABD-21A4-4438-A7AB-09518609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7" y="1990271"/>
            <a:ext cx="2877457" cy="28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D3EC6F-4C43-4303-8133-413BD585D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>
          <a:xfrm rot="16200000">
            <a:off x="38656" y="4270787"/>
            <a:ext cx="2571035" cy="2561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71E21C-7B02-42CD-90AD-39E806D645DA}"/>
              </a:ext>
            </a:extLst>
          </p:cNvPr>
          <p:cNvSpPr txBox="1"/>
          <p:nvPr/>
        </p:nvSpPr>
        <p:spPr>
          <a:xfrm>
            <a:off x="1584695" y="2026044"/>
            <a:ext cx="4511305" cy="2365084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পঞ্চম শ্রেণি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বিষয়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: </a:t>
            </a: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প্রাথমিক গণিত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অধ্যায়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: </a:t>
            </a: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sz="1800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২,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পাঠের শিরোনাম</a:t>
            </a:r>
            <a:r>
              <a:rPr lang="en-US" sz="1800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: </a:t>
            </a: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ভাগ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পাঠ্যাংশ</a:t>
            </a:r>
            <a:r>
              <a:rPr lang="en-US" sz="1800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: </a:t>
            </a: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ভাগ করার প্রক্রিয়া </a:t>
            </a:r>
            <a:r>
              <a:rPr lang="en-US" sz="1800" dirty="0"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।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B1B2F-3C59-4447-81F7-AB3664B86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30" y="1655942"/>
            <a:ext cx="3327486" cy="406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106CFB-A6CD-4FCE-A0B0-25B4E28C00B7}"/>
              </a:ext>
            </a:extLst>
          </p:cNvPr>
          <p:cNvSpPr txBox="1"/>
          <p:nvPr/>
        </p:nvSpPr>
        <p:spPr>
          <a:xfrm flipH="1">
            <a:off x="-609600" y="-21064"/>
            <a:ext cx="566059" cy="605900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8DAEB-D135-431D-8514-CE2BC5D70A37}"/>
              </a:ext>
            </a:extLst>
          </p:cNvPr>
          <p:cNvSpPr/>
          <p:nvPr/>
        </p:nvSpPr>
        <p:spPr>
          <a:xfrm>
            <a:off x="3182608" y="537885"/>
            <a:ext cx="4677135" cy="769441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85216-FBE3-4243-99B0-A0E60B36CDD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460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9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E1B29DD-3BFE-413E-BDD8-8D0515D99EA5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021855-A74B-435A-BD95-FE744F6A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933EF0-6EDB-411F-9DEC-69FD26E6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69D053-2CBC-45FF-8E49-781C68ED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7C4284-2277-42D4-9D0D-07B182B8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742C131-324C-4F1A-9D99-0D1621B25769}"/>
              </a:ext>
            </a:extLst>
          </p:cNvPr>
          <p:cNvSpPr txBox="1"/>
          <p:nvPr/>
        </p:nvSpPr>
        <p:spPr>
          <a:xfrm>
            <a:off x="3610531" y="994224"/>
            <a:ext cx="4633142" cy="5547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B8735-F60E-4DD3-8EFB-802291BCE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75" y="2409048"/>
            <a:ext cx="1122520" cy="1392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8C3DCA-60EF-4F80-AC45-8FB11DD9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90" y="3715352"/>
            <a:ext cx="1164827" cy="1444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4ECCFB-11DF-4C60-A7E6-3D6C4FA4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789" y="3744439"/>
            <a:ext cx="1164828" cy="1444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9B473A-81BB-488B-9073-7C346112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75" y="3784177"/>
            <a:ext cx="1125932" cy="13966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D2DC13-456E-48E4-A38E-B5859DEE4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66" y="2365078"/>
            <a:ext cx="1164827" cy="1444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D517D9-5D3C-4415-B0D8-1D6E05985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14" y="4489637"/>
            <a:ext cx="857370" cy="1057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B409FB-2486-4388-B323-4407A1FDA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650" y="2011033"/>
            <a:ext cx="942334" cy="1076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2085AE-9968-4974-AC70-33A08A6D7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36" y="2529709"/>
            <a:ext cx="781159" cy="10574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1CD4817-78BD-4452-BD3E-5FBD8E57A1C7}"/>
              </a:ext>
            </a:extLst>
          </p:cNvPr>
          <p:cNvSpPr txBox="1"/>
          <p:nvPr/>
        </p:nvSpPr>
        <p:spPr>
          <a:xfrm>
            <a:off x="1873824" y="1952787"/>
            <a:ext cx="622774" cy="3816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FF1079-3985-4DDF-8F09-CC53162CC858}"/>
              </a:ext>
            </a:extLst>
          </p:cNvPr>
          <p:cNvSpPr txBox="1"/>
          <p:nvPr/>
        </p:nvSpPr>
        <p:spPr>
          <a:xfrm>
            <a:off x="9377798" y="4013031"/>
            <a:ext cx="781159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927DEB-C45A-4523-948E-7D03D1F54B8E}"/>
              </a:ext>
            </a:extLst>
          </p:cNvPr>
          <p:cNvSpPr txBox="1"/>
          <p:nvPr/>
        </p:nvSpPr>
        <p:spPr>
          <a:xfrm>
            <a:off x="9300825" y="1583455"/>
            <a:ext cx="781159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75A7F2-8450-4FF5-BFC9-DB0E082B0264}"/>
              </a:ext>
            </a:extLst>
          </p:cNvPr>
          <p:cNvGrpSpPr/>
          <p:nvPr/>
        </p:nvGrpSpPr>
        <p:grpSpPr>
          <a:xfrm>
            <a:off x="5605379" y="1973088"/>
            <a:ext cx="5769203" cy="3946422"/>
            <a:chOff x="5605379" y="1973088"/>
            <a:chExt cx="5769203" cy="394642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DF99D3-4A0D-4329-A80F-D019756B8F5B}"/>
                </a:ext>
              </a:extLst>
            </p:cNvPr>
            <p:cNvCxnSpPr>
              <a:cxnSpLocks/>
            </p:cNvCxnSpPr>
            <p:nvPr/>
          </p:nvCxnSpPr>
          <p:spPr>
            <a:xfrm>
              <a:off x="5605379" y="1973088"/>
              <a:ext cx="0" cy="39464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E990F0C-9978-4280-A08E-2419482A3438}"/>
                </a:ext>
              </a:extLst>
            </p:cNvPr>
            <p:cNvCxnSpPr>
              <a:cxnSpLocks/>
            </p:cNvCxnSpPr>
            <p:nvPr/>
          </p:nvCxnSpPr>
          <p:spPr>
            <a:xfrm>
              <a:off x="5605379" y="3895743"/>
              <a:ext cx="5769203" cy="824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1D5E920-1F49-46E6-AE56-BF9DADD1DE6D}"/>
              </a:ext>
            </a:extLst>
          </p:cNvPr>
          <p:cNvSpPr txBox="1"/>
          <p:nvPr/>
        </p:nvSpPr>
        <p:spPr>
          <a:xfrm>
            <a:off x="5810411" y="5526567"/>
            <a:ext cx="1095676" cy="38388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5÷2=2</a:t>
            </a:r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85C282-1625-4C07-BE1D-6B60B42B2A30}"/>
              </a:ext>
            </a:extLst>
          </p:cNvPr>
          <p:cNvSpPr txBox="1"/>
          <p:nvPr/>
        </p:nvSpPr>
        <p:spPr>
          <a:xfrm>
            <a:off x="3487205" y="5317153"/>
            <a:ext cx="1324233" cy="38388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অবশিষ্ট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= ১</a:t>
            </a:r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8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457201"/>
            <a:ext cx="54864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72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kumimoji="0" lang="en-US" sz="7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1B29DD-3BFE-413E-BDD8-8D0515D99EA5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021855-A74B-435A-BD95-FE744F6A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933EF0-6EDB-411F-9DEC-69FD26E6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69D053-2CBC-45FF-8E49-781C68ED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7C4284-2277-42D4-9D0D-07B182B8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7A3B55-AD4D-4AC6-B794-A787F71320B8}"/>
              </a:ext>
            </a:extLst>
          </p:cNvPr>
          <p:cNvSpPr txBox="1"/>
          <p:nvPr/>
        </p:nvSpPr>
        <p:spPr>
          <a:xfrm>
            <a:off x="5166029" y="1702967"/>
            <a:ext cx="1275014" cy="4113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056DC2-AAD1-4593-9AEA-7AC18F5D2524}"/>
              </a:ext>
            </a:extLst>
          </p:cNvPr>
          <p:cNvSpPr txBox="1"/>
          <p:nvPr/>
        </p:nvSpPr>
        <p:spPr>
          <a:xfrm>
            <a:off x="4031672" y="2087564"/>
            <a:ext cx="3823855" cy="38388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ছবি দেখে নিচের প্রশ্নগুলোর উত্তর দাওঃ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3652C3-29C6-4FE9-A287-3C4827B6B3B7}"/>
              </a:ext>
            </a:extLst>
          </p:cNvPr>
          <p:cNvSpPr txBox="1"/>
          <p:nvPr/>
        </p:nvSpPr>
        <p:spPr>
          <a:xfrm>
            <a:off x="3523443" y="2666548"/>
            <a:ext cx="6068291" cy="276759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(১) মা ছেলে-মেয়েদের মাঝে কী করছে?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উত্তরঃ ফুল ভাগ করছে।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(২) প্রত্যেকে কয়টি করে ফুল পেল?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উত্তরঃ ২টি করে ফুল পেল। 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(৩) অবশিষ্ট রইলো কয়টি ফুল?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উত্তরঃ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1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 ফুল।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1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CC9D23-AE52-441D-ABD6-26AC63BAE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>
          <a:xfrm rot="5400000">
            <a:off x="9513111" y="101854"/>
            <a:ext cx="2571035" cy="2561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C9D23-AE52-441D-ABD6-26AC63BAE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>
          <a:xfrm rot="16200000">
            <a:off x="151398" y="4161222"/>
            <a:ext cx="2571035" cy="25612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9645CC-A9D2-4B13-BD57-2481AD7F1947}"/>
              </a:ext>
            </a:extLst>
          </p:cNvPr>
          <p:cNvSpPr txBox="1"/>
          <p:nvPr/>
        </p:nvSpPr>
        <p:spPr>
          <a:xfrm>
            <a:off x="2293256" y="2493830"/>
            <a:ext cx="8186058" cy="152199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13.1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   অনূর্ধ্ব পাঁচ অঙ্কবিশিষ্ট সংখ্যাকে দুই অংক বিশিষ্ট সংখ্যা দ্বারা ভাগ করতে পারবে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13.1.2 অনূর্ধ্ব পাঁচ অঙ্কবিশিষ্ট সংখ্যাকে তিন  অংক বিশিষ্ট সংখ্যা দ্বারা ভাগ করতে পারবে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36E09E-4D75-4C5C-8FE5-DA43AA6619AA}"/>
              </a:ext>
            </a:extLst>
          </p:cNvPr>
          <p:cNvSpPr txBox="1"/>
          <p:nvPr/>
        </p:nvSpPr>
        <p:spPr>
          <a:xfrm>
            <a:off x="4594279" y="693437"/>
            <a:ext cx="2743199" cy="801533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D01AE-A8A4-474C-BADF-FCB63F83E190}"/>
              </a:ext>
            </a:extLst>
          </p:cNvPr>
          <p:cNvSpPr txBox="1"/>
          <p:nvPr/>
        </p:nvSpPr>
        <p:spPr>
          <a:xfrm>
            <a:off x="37320" y="0"/>
            <a:ext cx="12154680" cy="685800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25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rc 59">
            <a:extLst>
              <a:ext uri="{FF2B5EF4-FFF2-40B4-BE49-F238E27FC236}">
                <a16:creationId xmlns:a16="http://schemas.microsoft.com/office/drawing/2014/main" id="{F791120E-45CA-4E40-A975-290E5E764836}"/>
              </a:ext>
            </a:extLst>
          </p:cNvPr>
          <p:cNvSpPr/>
          <p:nvPr/>
        </p:nvSpPr>
        <p:spPr>
          <a:xfrm rot="2406179">
            <a:off x="1193524" y="2550657"/>
            <a:ext cx="1410970" cy="152082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07F9F3E9-13A6-4C91-9328-23635919312F}"/>
              </a:ext>
            </a:extLst>
          </p:cNvPr>
          <p:cNvSpPr txBox="1"/>
          <p:nvPr/>
        </p:nvSpPr>
        <p:spPr>
          <a:xfrm>
            <a:off x="1558768" y="2957762"/>
            <a:ext cx="624755" cy="3576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২৪৫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2" name="Text Box 5">
            <a:extLst>
              <a:ext uri="{FF2B5EF4-FFF2-40B4-BE49-F238E27FC236}">
                <a16:creationId xmlns:a16="http://schemas.microsoft.com/office/drawing/2014/main" id="{79330C00-4B1F-47F8-BB8C-DF5735F2AD4F}"/>
              </a:ext>
            </a:extLst>
          </p:cNvPr>
          <p:cNvSpPr txBox="1"/>
          <p:nvPr/>
        </p:nvSpPr>
        <p:spPr>
          <a:xfrm>
            <a:off x="2755022" y="2957762"/>
            <a:ext cx="1271155" cy="38664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৬৯৭৩৮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A9F0AC-E4A0-4DA9-82D1-D6FD3BE31B1C}"/>
              </a:ext>
            </a:extLst>
          </p:cNvPr>
          <p:cNvCxnSpPr>
            <a:cxnSpLocks/>
          </p:cNvCxnSpPr>
          <p:nvPr/>
        </p:nvCxnSpPr>
        <p:spPr>
          <a:xfrm>
            <a:off x="2363631" y="2705784"/>
            <a:ext cx="24522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 Box 3">
            <a:extLst>
              <a:ext uri="{FF2B5EF4-FFF2-40B4-BE49-F238E27FC236}">
                <a16:creationId xmlns:a16="http://schemas.microsoft.com/office/drawing/2014/main" id="{795547CC-E702-4943-B97B-7A8655B23B9B}"/>
              </a:ext>
            </a:extLst>
          </p:cNvPr>
          <p:cNvSpPr txBox="1"/>
          <p:nvPr/>
        </p:nvSpPr>
        <p:spPr>
          <a:xfrm>
            <a:off x="2755023" y="3456526"/>
            <a:ext cx="730827" cy="38664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n>
                  <a:noFill/>
                </a:ln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৪৯০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A830CAAE-6F62-4308-ACD7-9C5045AA00AD}"/>
              </a:ext>
            </a:extLst>
          </p:cNvPr>
          <p:cNvSpPr txBox="1"/>
          <p:nvPr/>
        </p:nvSpPr>
        <p:spPr>
          <a:xfrm>
            <a:off x="2748288" y="4104796"/>
            <a:ext cx="737562" cy="38013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২০৭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AF91677-3872-4796-BDBA-BC5CB81C7765}"/>
              </a:ext>
            </a:extLst>
          </p:cNvPr>
          <p:cNvCxnSpPr>
            <a:cxnSpLocks/>
          </p:cNvCxnSpPr>
          <p:nvPr/>
        </p:nvCxnSpPr>
        <p:spPr>
          <a:xfrm>
            <a:off x="2545616" y="3940916"/>
            <a:ext cx="228234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 Box 9">
            <a:extLst>
              <a:ext uri="{FF2B5EF4-FFF2-40B4-BE49-F238E27FC236}">
                <a16:creationId xmlns:a16="http://schemas.microsoft.com/office/drawing/2014/main" id="{936D7808-AA7E-4851-B43D-15EC0FB460A8}"/>
              </a:ext>
            </a:extLst>
          </p:cNvPr>
          <p:cNvSpPr txBox="1"/>
          <p:nvPr/>
        </p:nvSpPr>
        <p:spPr>
          <a:xfrm>
            <a:off x="3228674" y="2373067"/>
            <a:ext cx="323850" cy="2571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F34DE9E5-C9DC-4A5C-A386-102651D8E36C}"/>
              </a:ext>
            </a:extLst>
          </p:cNvPr>
          <p:cNvSpPr/>
          <p:nvPr/>
        </p:nvSpPr>
        <p:spPr>
          <a:xfrm>
            <a:off x="5805055" y="1510145"/>
            <a:ext cx="5193420" cy="4211781"/>
          </a:xfrm>
          <a:custGeom>
            <a:avLst/>
            <a:gdLst>
              <a:gd name="connsiteX0" fmla="*/ 1091356 w 4918363"/>
              <a:gd name="connsiteY0" fmla="*/ 0 h 3290515"/>
              <a:gd name="connsiteX1" fmla="*/ 4369933 w 4918363"/>
              <a:gd name="connsiteY1" fmla="*/ 0 h 3290515"/>
              <a:gd name="connsiteX2" fmla="*/ 4918363 w 4918363"/>
              <a:gd name="connsiteY2" fmla="*/ 548430 h 3290515"/>
              <a:gd name="connsiteX3" fmla="*/ 4918363 w 4918363"/>
              <a:gd name="connsiteY3" fmla="*/ 2742085 h 3290515"/>
              <a:gd name="connsiteX4" fmla="*/ 4369933 w 4918363"/>
              <a:gd name="connsiteY4" fmla="*/ 3290515 h 3290515"/>
              <a:gd name="connsiteX5" fmla="*/ 1091356 w 4918363"/>
              <a:gd name="connsiteY5" fmla="*/ 3290515 h 3290515"/>
              <a:gd name="connsiteX6" fmla="*/ 542926 w 4918363"/>
              <a:gd name="connsiteY6" fmla="*/ 2742085 h 3290515"/>
              <a:gd name="connsiteX7" fmla="*/ 542926 w 4918363"/>
              <a:gd name="connsiteY7" fmla="*/ 1852977 h 3290515"/>
              <a:gd name="connsiteX8" fmla="*/ 391391 w 4918363"/>
              <a:gd name="connsiteY8" fmla="*/ 1852977 h 3290515"/>
              <a:gd name="connsiteX9" fmla="*/ 391391 w 4918363"/>
              <a:gd name="connsiteY9" fmla="*/ 2048672 h 3290515"/>
              <a:gd name="connsiteX10" fmla="*/ 0 w 4918363"/>
              <a:gd name="connsiteY10" fmla="*/ 1657281 h 3290515"/>
              <a:gd name="connsiteX11" fmla="*/ 391391 w 4918363"/>
              <a:gd name="connsiteY11" fmla="*/ 1265890 h 3290515"/>
              <a:gd name="connsiteX12" fmla="*/ 391391 w 4918363"/>
              <a:gd name="connsiteY12" fmla="*/ 1461586 h 3290515"/>
              <a:gd name="connsiteX13" fmla="*/ 542926 w 4918363"/>
              <a:gd name="connsiteY13" fmla="*/ 1461586 h 3290515"/>
              <a:gd name="connsiteX14" fmla="*/ 542926 w 4918363"/>
              <a:gd name="connsiteY14" fmla="*/ 548430 h 3290515"/>
              <a:gd name="connsiteX15" fmla="*/ 1091356 w 4918363"/>
              <a:gd name="connsiteY15" fmla="*/ 0 h 329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18363" h="3290515">
                <a:moveTo>
                  <a:pt x="1091356" y="0"/>
                </a:moveTo>
                <a:lnTo>
                  <a:pt x="4369933" y="0"/>
                </a:lnTo>
                <a:cubicBezTo>
                  <a:pt x="4672823" y="0"/>
                  <a:pt x="4918363" y="245540"/>
                  <a:pt x="4918363" y="548430"/>
                </a:cubicBezTo>
                <a:lnTo>
                  <a:pt x="4918363" y="2742085"/>
                </a:lnTo>
                <a:cubicBezTo>
                  <a:pt x="4918363" y="3044975"/>
                  <a:pt x="4672823" y="3290515"/>
                  <a:pt x="4369933" y="3290515"/>
                </a:cubicBezTo>
                <a:lnTo>
                  <a:pt x="1091356" y="3290515"/>
                </a:lnTo>
                <a:cubicBezTo>
                  <a:pt x="788466" y="3290515"/>
                  <a:pt x="542926" y="3044975"/>
                  <a:pt x="542926" y="2742085"/>
                </a:cubicBezTo>
                <a:lnTo>
                  <a:pt x="542926" y="1852977"/>
                </a:lnTo>
                <a:lnTo>
                  <a:pt x="391391" y="1852977"/>
                </a:lnTo>
                <a:lnTo>
                  <a:pt x="391391" y="2048672"/>
                </a:lnTo>
                <a:lnTo>
                  <a:pt x="0" y="1657281"/>
                </a:lnTo>
                <a:lnTo>
                  <a:pt x="391391" y="1265890"/>
                </a:lnTo>
                <a:lnTo>
                  <a:pt x="391391" y="1461586"/>
                </a:lnTo>
                <a:lnTo>
                  <a:pt x="542926" y="1461586"/>
                </a:lnTo>
                <a:lnTo>
                  <a:pt x="542926" y="548430"/>
                </a:lnTo>
                <a:cubicBezTo>
                  <a:pt x="542926" y="245540"/>
                  <a:pt x="788466" y="0"/>
                  <a:pt x="1091356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69 738 সংখ্যাটি 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বাম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 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 অংক বিবেচনা করি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</a:t>
            </a: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কারণ 245 একটি 3 অংক 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বিশিষ্ট সংখ্যা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245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490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2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৪৫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৭৩৫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তাই ভাগফলের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শতকের স্থানে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২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হবে এবং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697 এর নিচে স্থানীয় মান অনুযায়ী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490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বসিয়ে বিয়োগ করি। 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22BB4A-E262-4B92-B06D-AEDB54F686D5}"/>
              </a:ext>
            </a:extLst>
          </p:cNvPr>
          <p:cNvSpPr txBox="1"/>
          <p:nvPr/>
        </p:nvSpPr>
        <p:spPr>
          <a:xfrm>
            <a:off x="2545616" y="731704"/>
            <a:ext cx="245225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80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245</a:t>
            </a:r>
            <a:r>
              <a:rPr lang="en-US" sz="180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IN" sz="180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 </a:t>
            </a:r>
            <a:r>
              <a:rPr lang="en-US" sz="180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IN" sz="180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490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22EAB00-D70A-426B-8DAB-724C931F9154}"/>
              </a:ext>
            </a:extLst>
          </p:cNvPr>
          <p:cNvSpPr txBox="1"/>
          <p:nvPr/>
        </p:nvSpPr>
        <p:spPr>
          <a:xfrm>
            <a:off x="701433" y="1353245"/>
            <a:ext cx="4114453" cy="42832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(1)  </a:t>
            </a:r>
            <a:r>
              <a:rPr lang="bn-IN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ভাগ করি  69738 ÷ </a:t>
            </a:r>
            <a:r>
              <a:rPr lang="en-US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২৪৫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69CF176-E30E-4F84-9720-80F69F1B01BE}"/>
              </a:ext>
            </a:extLst>
          </p:cNvPr>
          <p:cNvSpPr txBox="1"/>
          <p:nvPr/>
        </p:nvSpPr>
        <p:spPr>
          <a:xfrm rot="5400000">
            <a:off x="2553679" y="3557197"/>
            <a:ext cx="207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.......................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DE6126B-7DDA-46C6-8772-E2C3FA61656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460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6EFDFD8C-BE27-473F-9A96-54E2F9D9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>
          <a:xfrm rot="16200000">
            <a:off x="68035" y="4209609"/>
            <a:ext cx="2571035" cy="2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78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4" grpId="0" animBg="1"/>
      <p:bldP spid="65" grpId="0" animBg="1"/>
      <p:bldP spid="67" grpId="0" animBg="1"/>
      <p:bldP spid="109" grpId="0" animBg="1"/>
      <p:bldP spid="110" grpId="0"/>
      <p:bldP spid="112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2F3005A-FA48-43FA-AF46-05198DC43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>
          <a:xfrm rot="5400000">
            <a:off x="9625851" y="89201"/>
            <a:ext cx="2571035" cy="2561263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203D6BAD-6F87-45CE-A15D-AE7CB537C853}"/>
              </a:ext>
            </a:extLst>
          </p:cNvPr>
          <p:cNvSpPr txBox="1"/>
          <p:nvPr/>
        </p:nvSpPr>
        <p:spPr>
          <a:xfrm>
            <a:off x="1946994" y="2418415"/>
            <a:ext cx="624755" cy="3576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২৪৫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39C317D-3D9E-4A3B-8C77-D8461091C796}"/>
              </a:ext>
            </a:extLst>
          </p:cNvPr>
          <p:cNvSpPr txBox="1"/>
          <p:nvPr/>
        </p:nvSpPr>
        <p:spPr>
          <a:xfrm>
            <a:off x="3143248" y="2418415"/>
            <a:ext cx="1271155" cy="38664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৬৯৭৩৮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F9231C-CE3A-4A78-B040-406A4B8B4BB8}"/>
              </a:ext>
            </a:extLst>
          </p:cNvPr>
          <p:cNvCxnSpPr>
            <a:cxnSpLocks/>
          </p:cNvCxnSpPr>
          <p:nvPr/>
        </p:nvCxnSpPr>
        <p:spPr>
          <a:xfrm>
            <a:off x="2751857" y="2166437"/>
            <a:ext cx="24522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3">
            <a:extLst>
              <a:ext uri="{FF2B5EF4-FFF2-40B4-BE49-F238E27FC236}">
                <a16:creationId xmlns:a16="http://schemas.microsoft.com/office/drawing/2014/main" id="{650924F1-A39E-46F2-A534-2D6ADD711326}"/>
              </a:ext>
            </a:extLst>
          </p:cNvPr>
          <p:cNvSpPr txBox="1"/>
          <p:nvPr/>
        </p:nvSpPr>
        <p:spPr>
          <a:xfrm>
            <a:off x="3143249" y="2917179"/>
            <a:ext cx="730827" cy="38664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n>
                  <a:noFill/>
                </a:ln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৪৯০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6BAA5110-AD0F-415B-9467-8D8CAD1B2B14}"/>
              </a:ext>
            </a:extLst>
          </p:cNvPr>
          <p:cNvSpPr txBox="1"/>
          <p:nvPr/>
        </p:nvSpPr>
        <p:spPr>
          <a:xfrm>
            <a:off x="3094949" y="3631550"/>
            <a:ext cx="737562" cy="38013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২০৭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87362F-A0B6-450E-A263-4050141F9F0C}"/>
              </a:ext>
            </a:extLst>
          </p:cNvPr>
          <p:cNvCxnSpPr>
            <a:cxnSpLocks/>
          </p:cNvCxnSpPr>
          <p:nvPr/>
        </p:nvCxnSpPr>
        <p:spPr>
          <a:xfrm>
            <a:off x="2751856" y="3503401"/>
            <a:ext cx="2230584" cy="554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id="{6526ECB9-D56B-4AEF-8710-07910516C690}"/>
              </a:ext>
            </a:extLst>
          </p:cNvPr>
          <p:cNvSpPr txBox="1"/>
          <p:nvPr/>
        </p:nvSpPr>
        <p:spPr>
          <a:xfrm>
            <a:off x="3616900" y="1833720"/>
            <a:ext cx="323850" cy="2571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BF2C2C6-2AB4-4A75-BD2B-D32FFEA5B59B}"/>
              </a:ext>
            </a:extLst>
          </p:cNvPr>
          <p:cNvSpPr/>
          <p:nvPr/>
        </p:nvSpPr>
        <p:spPr>
          <a:xfrm rot="2406179">
            <a:off x="1596218" y="2025128"/>
            <a:ext cx="1410970" cy="152082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AC23AC46-7433-441B-B177-5DFC75F8FAC3}"/>
              </a:ext>
            </a:extLst>
          </p:cNvPr>
          <p:cNvSpPr txBox="1"/>
          <p:nvPr/>
        </p:nvSpPr>
        <p:spPr>
          <a:xfrm>
            <a:off x="3898320" y="1756653"/>
            <a:ext cx="342900" cy="33424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00000000000000000" pitchFamily="2" charset="0"/>
              </a:rPr>
              <a:t>৮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00000000000000000" pitchFamily="2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33376A4-1B8E-4BF4-A5F7-77ECEA49C0DD}"/>
              </a:ext>
            </a:extLst>
          </p:cNvPr>
          <p:cNvSpPr txBox="1"/>
          <p:nvPr/>
        </p:nvSpPr>
        <p:spPr>
          <a:xfrm>
            <a:off x="3863966" y="3654497"/>
            <a:ext cx="307979" cy="2910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00000000000000000" pitchFamily="2" charset="0"/>
              </a:rPr>
              <a:t>৩</a:t>
            </a:r>
            <a:r>
              <a:rPr lang="bn-BD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00000000000000000" pitchFamily="2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00000000000000000" pitchFamily="2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A097CA1-2B01-444F-BA2B-74AA0FAAF2C1}"/>
              </a:ext>
            </a:extLst>
          </p:cNvPr>
          <p:cNvSpPr txBox="1"/>
          <p:nvPr/>
        </p:nvSpPr>
        <p:spPr>
          <a:xfrm>
            <a:off x="3095322" y="4071354"/>
            <a:ext cx="1048630" cy="2910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১৯৬০</a:t>
            </a: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E45B8F-6036-44E1-996D-EB702F7ACBD9}"/>
              </a:ext>
            </a:extLst>
          </p:cNvPr>
          <p:cNvCxnSpPr/>
          <p:nvPr/>
        </p:nvCxnSpPr>
        <p:spPr>
          <a:xfrm>
            <a:off x="2598211" y="4505329"/>
            <a:ext cx="2469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7">
            <a:extLst>
              <a:ext uri="{FF2B5EF4-FFF2-40B4-BE49-F238E27FC236}">
                <a16:creationId xmlns:a16="http://schemas.microsoft.com/office/drawing/2014/main" id="{CA48F06D-C88E-4607-9214-01A70E114896}"/>
              </a:ext>
            </a:extLst>
          </p:cNvPr>
          <p:cNvSpPr txBox="1"/>
          <p:nvPr/>
        </p:nvSpPr>
        <p:spPr>
          <a:xfrm>
            <a:off x="3356084" y="4540264"/>
            <a:ext cx="747173" cy="31582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১১৩</a:t>
            </a: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BE44E6-D95A-4473-8281-5320F70CCDA6}"/>
              </a:ext>
            </a:extLst>
          </p:cNvPr>
          <p:cNvCxnSpPr>
            <a:cxnSpLocks/>
          </p:cNvCxnSpPr>
          <p:nvPr/>
        </p:nvCxnSpPr>
        <p:spPr>
          <a:xfrm flipH="1">
            <a:off x="4041044" y="2852791"/>
            <a:ext cx="28726" cy="6540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433661-5E1F-45F7-A4F6-4D294A2135C9}"/>
              </a:ext>
            </a:extLst>
          </p:cNvPr>
          <p:cNvSpPr/>
          <p:nvPr/>
        </p:nvSpPr>
        <p:spPr>
          <a:xfrm>
            <a:off x="5435825" y="2453848"/>
            <a:ext cx="5168464" cy="2816182"/>
          </a:xfrm>
          <a:custGeom>
            <a:avLst/>
            <a:gdLst>
              <a:gd name="connsiteX0" fmla="*/ 1091356 w 4918363"/>
              <a:gd name="connsiteY0" fmla="*/ 0 h 3290515"/>
              <a:gd name="connsiteX1" fmla="*/ 4369933 w 4918363"/>
              <a:gd name="connsiteY1" fmla="*/ 0 h 3290515"/>
              <a:gd name="connsiteX2" fmla="*/ 4918363 w 4918363"/>
              <a:gd name="connsiteY2" fmla="*/ 548430 h 3290515"/>
              <a:gd name="connsiteX3" fmla="*/ 4918363 w 4918363"/>
              <a:gd name="connsiteY3" fmla="*/ 2742085 h 3290515"/>
              <a:gd name="connsiteX4" fmla="*/ 4369933 w 4918363"/>
              <a:gd name="connsiteY4" fmla="*/ 3290515 h 3290515"/>
              <a:gd name="connsiteX5" fmla="*/ 1091356 w 4918363"/>
              <a:gd name="connsiteY5" fmla="*/ 3290515 h 3290515"/>
              <a:gd name="connsiteX6" fmla="*/ 542926 w 4918363"/>
              <a:gd name="connsiteY6" fmla="*/ 2742085 h 3290515"/>
              <a:gd name="connsiteX7" fmla="*/ 542926 w 4918363"/>
              <a:gd name="connsiteY7" fmla="*/ 1852977 h 3290515"/>
              <a:gd name="connsiteX8" fmla="*/ 391391 w 4918363"/>
              <a:gd name="connsiteY8" fmla="*/ 1852977 h 3290515"/>
              <a:gd name="connsiteX9" fmla="*/ 391391 w 4918363"/>
              <a:gd name="connsiteY9" fmla="*/ 2048672 h 3290515"/>
              <a:gd name="connsiteX10" fmla="*/ 0 w 4918363"/>
              <a:gd name="connsiteY10" fmla="*/ 1657281 h 3290515"/>
              <a:gd name="connsiteX11" fmla="*/ 391391 w 4918363"/>
              <a:gd name="connsiteY11" fmla="*/ 1265890 h 3290515"/>
              <a:gd name="connsiteX12" fmla="*/ 391391 w 4918363"/>
              <a:gd name="connsiteY12" fmla="*/ 1461586 h 3290515"/>
              <a:gd name="connsiteX13" fmla="*/ 542926 w 4918363"/>
              <a:gd name="connsiteY13" fmla="*/ 1461586 h 3290515"/>
              <a:gd name="connsiteX14" fmla="*/ 542926 w 4918363"/>
              <a:gd name="connsiteY14" fmla="*/ 548430 h 3290515"/>
              <a:gd name="connsiteX15" fmla="*/ 1091356 w 4918363"/>
              <a:gd name="connsiteY15" fmla="*/ 0 h 329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18363" h="3290515">
                <a:moveTo>
                  <a:pt x="1091356" y="0"/>
                </a:moveTo>
                <a:lnTo>
                  <a:pt x="4369933" y="0"/>
                </a:lnTo>
                <a:cubicBezTo>
                  <a:pt x="4672823" y="0"/>
                  <a:pt x="4918363" y="245540"/>
                  <a:pt x="4918363" y="548430"/>
                </a:cubicBezTo>
                <a:lnTo>
                  <a:pt x="4918363" y="2742085"/>
                </a:lnTo>
                <a:cubicBezTo>
                  <a:pt x="4918363" y="3044975"/>
                  <a:pt x="4672823" y="3290515"/>
                  <a:pt x="4369933" y="3290515"/>
                </a:cubicBezTo>
                <a:lnTo>
                  <a:pt x="1091356" y="3290515"/>
                </a:lnTo>
                <a:cubicBezTo>
                  <a:pt x="788466" y="3290515"/>
                  <a:pt x="542926" y="3044975"/>
                  <a:pt x="542926" y="2742085"/>
                </a:cubicBezTo>
                <a:lnTo>
                  <a:pt x="542926" y="1852977"/>
                </a:lnTo>
                <a:lnTo>
                  <a:pt x="391391" y="1852977"/>
                </a:lnTo>
                <a:lnTo>
                  <a:pt x="391391" y="2048672"/>
                </a:lnTo>
                <a:lnTo>
                  <a:pt x="0" y="1657281"/>
                </a:lnTo>
                <a:lnTo>
                  <a:pt x="391391" y="1265890"/>
                </a:lnTo>
                <a:lnTo>
                  <a:pt x="391391" y="1461586"/>
                </a:lnTo>
                <a:lnTo>
                  <a:pt x="542926" y="1461586"/>
                </a:lnTo>
                <a:lnTo>
                  <a:pt x="542926" y="548430"/>
                </a:lnTo>
                <a:cubicBezTo>
                  <a:pt x="542926" y="245540"/>
                  <a:pt x="788466" y="0"/>
                  <a:pt x="1091356" y="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পাশের চিত্র অনুযায়ী বিয়োগফলের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ডানপাশে 3 নিয়ে আসি এবং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একই পদ্ধতিতে ভাগ টি সমাপ্ত করি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AEEB76-DCF5-4920-9212-AD0C0C43E137}"/>
              </a:ext>
            </a:extLst>
          </p:cNvPr>
          <p:cNvSpPr txBox="1"/>
          <p:nvPr/>
        </p:nvSpPr>
        <p:spPr>
          <a:xfrm>
            <a:off x="2867890" y="637530"/>
            <a:ext cx="2114549" cy="36118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114800" algn="l"/>
              </a:tabLst>
            </a:pPr>
            <a:r>
              <a:rPr lang="bn-BD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245× 8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BD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১৯৬০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2939E9-5737-4D35-904A-2B0F5CA3CAD9}"/>
              </a:ext>
            </a:extLst>
          </p:cNvPr>
          <p:cNvSpPr txBox="1"/>
          <p:nvPr/>
        </p:nvSpPr>
        <p:spPr>
          <a:xfrm rot="5400000">
            <a:off x="2738824" y="3416614"/>
            <a:ext cx="29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.................................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AF11B5-0EAC-4D65-B207-5D5AFC9C326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460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0DE48BE-B56A-4D8F-A035-184E5B0D4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>
          <a:xfrm rot="16200000">
            <a:off x="81294" y="4170269"/>
            <a:ext cx="2571035" cy="2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9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27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5629939B-8847-4F97-BDD1-0B35D5AE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>
          <a:xfrm rot="16200000">
            <a:off x="106445" y="4186290"/>
            <a:ext cx="2571035" cy="2561263"/>
          </a:xfrm>
          <a:prstGeom prst="rect">
            <a:avLst/>
          </a:prstGeom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3FDE51CC-ABA4-4435-837B-C2E903A80367}"/>
              </a:ext>
            </a:extLst>
          </p:cNvPr>
          <p:cNvSpPr/>
          <p:nvPr/>
        </p:nvSpPr>
        <p:spPr>
          <a:xfrm rot="2406179">
            <a:off x="1657462" y="1805117"/>
            <a:ext cx="1410970" cy="152082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0E07BFBA-B2FE-40C2-B69E-C7A43F24B5F7}"/>
              </a:ext>
            </a:extLst>
          </p:cNvPr>
          <p:cNvSpPr txBox="1"/>
          <p:nvPr/>
        </p:nvSpPr>
        <p:spPr>
          <a:xfrm>
            <a:off x="2035298" y="2237376"/>
            <a:ext cx="624755" cy="3576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২৪৫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67BD7272-C892-4956-8E8E-41AFC9E43D4F}"/>
              </a:ext>
            </a:extLst>
          </p:cNvPr>
          <p:cNvSpPr txBox="1"/>
          <p:nvPr/>
        </p:nvSpPr>
        <p:spPr>
          <a:xfrm>
            <a:off x="3231552" y="2237376"/>
            <a:ext cx="1271155" cy="38664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৬৯৭৩৮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20B726-152E-4C9D-823A-EB4B93E2E080}"/>
              </a:ext>
            </a:extLst>
          </p:cNvPr>
          <p:cNvCxnSpPr>
            <a:cxnSpLocks/>
          </p:cNvCxnSpPr>
          <p:nvPr/>
        </p:nvCxnSpPr>
        <p:spPr>
          <a:xfrm>
            <a:off x="2840161" y="1985398"/>
            <a:ext cx="24522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3">
            <a:extLst>
              <a:ext uri="{FF2B5EF4-FFF2-40B4-BE49-F238E27FC236}">
                <a16:creationId xmlns:a16="http://schemas.microsoft.com/office/drawing/2014/main" id="{B30E8F05-1FB1-4410-8189-86D8B1548118}"/>
              </a:ext>
            </a:extLst>
          </p:cNvPr>
          <p:cNvSpPr txBox="1"/>
          <p:nvPr/>
        </p:nvSpPr>
        <p:spPr>
          <a:xfrm>
            <a:off x="3231553" y="2736140"/>
            <a:ext cx="730827" cy="38664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n>
                  <a:noFill/>
                </a:ln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৪৯০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81876977-1C27-4CF9-9400-59CC4B37F3FB}"/>
              </a:ext>
            </a:extLst>
          </p:cNvPr>
          <p:cNvSpPr txBox="1"/>
          <p:nvPr/>
        </p:nvSpPr>
        <p:spPr>
          <a:xfrm>
            <a:off x="3183253" y="3450511"/>
            <a:ext cx="737562" cy="38013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২০৭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EFA8A1-62AD-4248-A8C0-E250B0288786}"/>
              </a:ext>
            </a:extLst>
          </p:cNvPr>
          <p:cNvCxnSpPr>
            <a:cxnSpLocks/>
          </p:cNvCxnSpPr>
          <p:nvPr/>
        </p:nvCxnSpPr>
        <p:spPr>
          <a:xfrm>
            <a:off x="2840160" y="3322362"/>
            <a:ext cx="2230584" cy="554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9">
            <a:extLst>
              <a:ext uri="{FF2B5EF4-FFF2-40B4-BE49-F238E27FC236}">
                <a16:creationId xmlns:a16="http://schemas.microsoft.com/office/drawing/2014/main" id="{C5F11D35-78F4-4B60-A230-78FA58E66ED0}"/>
              </a:ext>
            </a:extLst>
          </p:cNvPr>
          <p:cNvSpPr txBox="1"/>
          <p:nvPr/>
        </p:nvSpPr>
        <p:spPr>
          <a:xfrm>
            <a:off x="3705204" y="1652681"/>
            <a:ext cx="323850" cy="2571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E75585C6-6B02-4A35-B9B7-E28EBB07FF08}"/>
              </a:ext>
            </a:extLst>
          </p:cNvPr>
          <p:cNvSpPr txBox="1"/>
          <p:nvPr/>
        </p:nvSpPr>
        <p:spPr>
          <a:xfrm>
            <a:off x="3986624" y="1575614"/>
            <a:ext cx="342900" cy="33424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00000000000000000" pitchFamily="2" charset="0"/>
              </a:rPr>
              <a:t>৮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00000000000000000" pitchFamily="2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DDDED1BB-6D12-4539-B28E-33932B3A8949}"/>
              </a:ext>
            </a:extLst>
          </p:cNvPr>
          <p:cNvSpPr txBox="1"/>
          <p:nvPr/>
        </p:nvSpPr>
        <p:spPr>
          <a:xfrm>
            <a:off x="3952270" y="3473458"/>
            <a:ext cx="307979" cy="2910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00000000000000000" pitchFamily="2" charset="0"/>
              </a:rPr>
              <a:t>৩</a:t>
            </a:r>
            <a:r>
              <a:rPr lang="bn-BD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00000000000000000" pitchFamily="2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00000000000000000" pitchFamily="2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E79B966-E630-4429-A397-323726D970AF}"/>
              </a:ext>
            </a:extLst>
          </p:cNvPr>
          <p:cNvSpPr txBox="1"/>
          <p:nvPr/>
        </p:nvSpPr>
        <p:spPr>
          <a:xfrm>
            <a:off x="3183626" y="3890315"/>
            <a:ext cx="1048630" cy="29108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১৯৬০</a:t>
            </a: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B77FB4-42D6-4176-84F5-1072FA1DD478}"/>
              </a:ext>
            </a:extLst>
          </p:cNvPr>
          <p:cNvCxnSpPr/>
          <p:nvPr/>
        </p:nvCxnSpPr>
        <p:spPr>
          <a:xfrm>
            <a:off x="2686515" y="4324290"/>
            <a:ext cx="2469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7">
            <a:extLst>
              <a:ext uri="{FF2B5EF4-FFF2-40B4-BE49-F238E27FC236}">
                <a16:creationId xmlns:a16="http://schemas.microsoft.com/office/drawing/2014/main" id="{B567FE82-2094-46AF-AFA8-B678EC9C4920}"/>
              </a:ext>
            </a:extLst>
          </p:cNvPr>
          <p:cNvSpPr txBox="1"/>
          <p:nvPr/>
        </p:nvSpPr>
        <p:spPr>
          <a:xfrm>
            <a:off x="3444388" y="4359225"/>
            <a:ext cx="747173" cy="31582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১১৩</a:t>
            </a: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F80E0CB0-15A9-40A6-AA39-AD545CA28150}"/>
              </a:ext>
            </a:extLst>
          </p:cNvPr>
          <p:cNvSpPr txBox="1"/>
          <p:nvPr/>
        </p:nvSpPr>
        <p:spPr>
          <a:xfrm>
            <a:off x="4179751" y="4412620"/>
            <a:ext cx="294302" cy="27728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৮</a:t>
            </a: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7AE3729-D585-453A-B3EB-DA32CCAA26A1}"/>
              </a:ext>
            </a:extLst>
          </p:cNvPr>
          <p:cNvCxnSpPr/>
          <p:nvPr/>
        </p:nvCxnSpPr>
        <p:spPr>
          <a:xfrm flipH="1">
            <a:off x="4314454" y="2668395"/>
            <a:ext cx="10110" cy="15626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>
            <a:extLst>
              <a:ext uri="{FF2B5EF4-FFF2-40B4-BE49-F238E27FC236}">
                <a16:creationId xmlns:a16="http://schemas.microsoft.com/office/drawing/2014/main" id="{6D366171-6B01-4E7A-A211-8F02F8E21D97}"/>
              </a:ext>
            </a:extLst>
          </p:cNvPr>
          <p:cNvSpPr txBox="1"/>
          <p:nvPr/>
        </p:nvSpPr>
        <p:spPr>
          <a:xfrm>
            <a:off x="3641384" y="4793378"/>
            <a:ext cx="747173" cy="31582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৯৮০</a:t>
            </a: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A139A25C-1A81-4519-9EF7-655A69F5E488}"/>
              </a:ext>
            </a:extLst>
          </p:cNvPr>
          <p:cNvSpPr txBox="1"/>
          <p:nvPr/>
        </p:nvSpPr>
        <p:spPr>
          <a:xfrm>
            <a:off x="3638948" y="5227531"/>
            <a:ext cx="747173" cy="31582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১৫৮</a:t>
            </a: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396BBA-8B4E-4144-8400-2A91004FE1B9}"/>
              </a:ext>
            </a:extLst>
          </p:cNvPr>
          <p:cNvCxnSpPr>
            <a:cxnSpLocks/>
          </p:cNvCxnSpPr>
          <p:nvPr/>
        </p:nvCxnSpPr>
        <p:spPr>
          <a:xfrm>
            <a:off x="2660053" y="5233891"/>
            <a:ext cx="2271963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 Box 7">
            <a:extLst>
              <a:ext uri="{FF2B5EF4-FFF2-40B4-BE49-F238E27FC236}">
                <a16:creationId xmlns:a16="http://schemas.microsoft.com/office/drawing/2014/main" id="{EFCD61DB-3993-4590-B4C8-058789F38C36}"/>
              </a:ext>
            </a:extLst>
          </p:cNvPr>
          <p:cNvSpPr txBox="1"/>
          <p:nvPr/>
        </p:nvSpPr>
        <p:spPr>
          <a:xfrm>
            <a:off x="4299192" y="1632404"/>
            <a:ext cx="310270" cy="2610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4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 </a:t>
            </a:r>
            <a:endParaRPr lang="en-US" sz="11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ACA12C-7C96-40F9-9BAE-78EC0695BD68}"/>
              </a:ext>
            </a:extLst>
          </p:cNvPr>
          <p:cNvSpPr txBox="1"/>
          <p:nvPr/>
        </p:nvSpPr>
        <p:spPr>
          <a:xfrm>
            <a:off x="2545616" y="731704"/>
            <a:ext cx="245225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245</a:t>
            </a:r>
            <a:r>
              <a:rPr lang="en-US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BD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lang="bn-IN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IN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9</a:t>
            </a:r>
            <a:r>
              <a:rPr lang="bn-BD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৮</a:t>
            </a:r>
            <a:r>
              <a:rPr lang="bn-IN" sz="18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0</a:t>
            </a:r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653B49E-754C-44D0-B88B-DC0DE003B83D}"/>
              </a:ext>
            </a:extLst>
          </p:cNvPr>
          <p:cNvSpPr/>
          <p:nvPr/>
        </p:nvSpPr>
        <p:spPr>
          <a:xfrm>
            <a:off x="5854076" y="3122786"/>
            <a:ext cx="5168464" cy="2816182"/>
          </a:xfrm>
          <a:custGeom>
            <a:avLst/>
            <a:gdLst>
              <a:gd name="connsiteX0" fmla="*/ 1091356 w 4918363"/>
              <a:gd name="connsiteY0" fmla="*/ 0 h 3290515"/>
              <a:gd name="connsiteX1" fmla="*/ 4369933 w 4918363"/>
              <a:gd name="connsiteY1" fmla="*/ 0 h 3290515"/>
              <a:gd name="connsiteX2" fmla="*/ 4918363 w 4918363"/>
              <a:gd name="connsiteY2" fmla="*/ 548430 h 3290515"/>
              <a:gd name="connsiteX3" fmla="*/ 4918363 w 4918363"/>
              <a:gd name="connsiteY3" fmla="*/ 2742085 h 3290515"/>
              <a:gd name="connsiteX4" fmla="*/ 4369933 w 4918363"/>
              <a:gd name="connsiteY4" fmla="*/ 3290515 h 3290515"/>
              <a:gd name="connsiteX5" fmla="*/ 1091356 w 4918363"/>
              <a:gd name="connsiteY5" fmla="*/ 3290515 h 3290515"/>
              <a:gd name="connsiteX6" fmla="*/ 542926 w 4918363"/>
              <a:gd name="connsiteY6" fmla="*/ 2742085 h 3290515"/>
              <a:gd name="connsiteX7" fmla="*/ 542926 w 4918363"/>
              <a:gd name="connsiteY7" fmla="*/ 1852977 h 3290515"/>
              <a:gd name="connsiteX8" fmla="*/ 391391 w 4918363"/>
              <a:gd name="connsiteY8" fmla="*/ 1852977 h 3290515"/>
              <a:gd name="connsiteX9" fmla="*/ 391391 w 4918363"/>
              <a:gd name="connsiteY9" fmla="*/ 2048672 h 3290515"/>
              <a:gd name="connsiteX10" fmla="*/ 0 w 4918363"/>
              <a:gd name="connsiteY10" fmla="*/ 1657281 h 3290515"/>
              <a:gd name="connsiteX11" fmla="*/ 391391 w 4918363"/>
              <a:gd name="connsiteY11" fmla="*/ 1265890 h 3290515"/>
              <a:gd name="connsiteX12" fmla="*/ 391391 w 4918363"/>
              <a:gd name="connsiteY12" fmla="*/ 1461586 h 3290515"/>
              <a:gd name="connsiteX13" fmla="*/ 542926 w 4918363"/>
              <a:gd name="connsiteY13" fmla="*/ 1461586 h 3290515"/>
              <a:gd name="connsiteX14" fmla="*/ 542926 w 4918363"/>
              <a:gd name="connsiteY14" fmla="*/ 548430 h 3290515"/>
              <a:gd name="connsiteX15" fmla="*/ 1091356 w 4918363"/>
              <a:gd name="connsiteY15" fmla="*/ 0 h 329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18363" h="3290515">
                <a:moveTo>
                  <a:pt x="1091356" y="0"/>
                </a:moveTo>
                <a:lnTo>
                  <a:pt x="4369933" y="0"/>
                </a:lnTo>
                <a:cubicBezTo>
                  <a:pt x="4672823" y="0"/>
                  <a:pt x="4918363" y="245540"/>
                  <a:pt x="4918363" y="548430"/>
                </a:cubicBezTo>
                <a:lnTo>
                  <a:pt x="4918363" y="2742085"/>
                </a:lnTo>
                <a:cubicBezTo>
                  <a:pt x="4918363" y="3044975"/>
                  <a:pt x="4672823" y="3290515"/>
                  <a:pt x="4369933" y="3290515"/>
                </a:cubicBezTo>
                <a:lnTo>
                  <a:pt x="1091356" y="3290515"/>
                </a:lnTo>
                <a:cubicBezTo>
                  <a:pt x="788466" y="3290515"/>
                  <a:pt x="542926" y="3044975"/>
                  <a:pt x="542926" y="2742085"/>
                </a:cubicBezTo>
                <a:lnTo>
                  <a:pt x="542926" y="1852977"/>
                </a:lnTo>
                <a:lnTo>
                  <a:pt x="391391" y="1852977"/>
                </a:lnTo>
                <a:lnTo>
                  <a:pt x="391391" y="2048672"/>
                </a:lnTo>
                <a:lnTo>
                  <a:pt x="0" y="1657281"/>
                </a:lnTo>
                <a:lnTo>
                  <a:pt x="391391" y="1265890"/>
                </a:lnTo>
                <a:lnTo>
                  <a:pt x="391391" y="1461586"/>
                </a:lnTo>
                <a:lnTo>
                  <a:pt x="542926" y="1461586"/>
                </a:lnTo>
                <a:lnTo>
                  <a:pt x="542926" y="548430"/>
                </a:lnTo>
                <a:cubicBezTo>
                  <a:pt x="542926" y="245540"/>
                  <a:pt x="788466" y="0"/>
                  <a:pt x="1091356" y="0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পাশের চিত্র অনুযায়ী বিয়োগফলের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ডানপাশে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৮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নিয়ে আসি এবং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একই পদ্ধতিতে ভাগ টি সমাপ্ত করি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1375D68-E8BF-4BF6-86D0-25F3A19EA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/>
        </p:blipFill>
        <p:spPr>
          <a:xfrm rot="5400000">
            <a:off x="9559051" y="102246"/>
            <a:ext cx="2571035" cy="25612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66A1969-B3E1-4B73-B8A4-B47D3F4F5CD6}"/>
              </a:ext>
            </a:extLst>
          </p:cNvPr>
          <p:cNvSpPr txBox="1"/>
          <p:nvPr/>
        </p:nvSpPr>
        <p:spPr>
          <a:xfrm>
            <a:off x="2191677" y="5834134"/>
            <a:ext cx="3641714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NikoshBAN" panose="02000000000000000000" pitchFamily="2" charset="0"/>
              </a:rPr>
              <a:t>উত্তরঃ ভাগফল ২৮৪ ও ভাগশেষ ১৫৮।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353044-2A7D-456C-ABD7-B108355C04E4}"/>
              </a:ext>
            </a:extLst>
          </p:cNvPr>
          <p:cNvSpPr txBox="1"/>
          <p:nvPr/>
        </p:nvSpPr>
        <p:spPr>
          <a:xfrm>
            <a:off x="5762637" y="1985398"/>
            <a:ext cx="5168464" cy="7633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18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 করিঃ 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ভাগশেষ  </a:t>
            </a:r>
            <a:r>
              <a:rPr lang="bn-BD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&lt;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ভাজক</a:t>
            </a:r>
            <a:endParaRPr lang="bn-BD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অর্থাৎ</a:t>
            </a:r>
            <a:r>
              <a:rPr lang="bn-BD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ভাগশেষ সব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সময়</a:t>
            </a:r>
            <a:r>
              <a:rPr lang="bn-BD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ভাজকের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চেয়ে ছোট</a:t>
            </a:r>
            <a:r>
              <a:rPr lang="bn-BD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C7DED-8AD3-4D9B-B425-350462807E1D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46050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8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3" grpId="0" animBg="1"/>
      <p:bldP spid="48" grpId="0"/>
      <p:bldP spid="49" grpId="0" animBg="1"/>
      <p:bldP spid="39" grpId="0"/>
      <p:bldP spid="4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359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NikoshBAN</vt:lpstr>
      <vt:lpstr>Nirmala UI</vt:lpstr>
      <vt:lpstr>Wingdings 2</vt:lpstr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Hamid</dc:creator>
  <cp:lastModifiedBy>Abdul Hamid</cp:lastModifiedBy>
  <cp:revision>14</cp:revision>
  <dcterms:created xsi:type="dcterms:W3CDTF">2021-10-02T05:31:59Z</dcterms:created>
  <dcterms:modified xsi:type="dcterms:W3CDTF">2021-10-03T16:30:22Z</dcterms:modified>
</cp:coreProperties>
</file>