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CD2"/>
    <a:srgbClr val="D4F5F7"/>
    <a:srgbClr val="1CADE4"/>
    <a:srgbClr val="9DFA06"/>
    <a:srgbClr val="D55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6A3A42-3D2E-4A9E-A32B-C7DE739FDAF7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5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6A3A42-3D2E-4A9E-A32B-C7DE739FDAF7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2162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6A3A42-3D2E-4A9E-A32B-C7DE739FDAF7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81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6A3A42-3D2E-4A9E-A32B-C7DE739FDAF7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774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6A3A42-3D2E-4A9E-A32B-C7DE739FDAF7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230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6A3A42-3D2E-4A9E-A32B-C7DE739FDAF7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615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6A3A42-3D2E-4A9E-A32B-C7DE739FDAF7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450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6A3A42-3D2E-4A9E-A32B-C7DE739FDAF7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963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6A3A42-3D2E-4A9E-A32B-C7DE739FDAF7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471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6A3A42-3D2E-4A9E-A32B-C7DE739FDAF7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379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6A3A42-3D2E-4A9E-A32B-C7DE739FDAF7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599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19977197">
            <a:off x="835033" y="1980608"/>
            <a:ext cx="11547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6000" b="1" i="1" dirty="0" smtClean="0">
                <a:solidFill>
                  <a:schemeClr val="tx1">
                    <a:alpha val="10000"/>
                  </a:schemeClr>
                </a:solidFill>
              </a:rPr>
              <a:t>NILUFA YESMIN</a:t>
            </a:r>
          </a:p>
          <a:p>
            <a:r>
              <a:rPr lang="en-US" sz="6000" b="1" i="1" dirty="0" smtClean="0">
                <a:solidFill>
                  <a:schemeClr val="tx1">
                    <a:alpha val="10000"/>
                  </a:schemeClr>
                </a:solidFill>
              </a:rPr>
              <a:t>RAMPUR ANWARA HIGH SCHOOL</a:t>
            </a:r>
            <a:endParaRPr lang="en-SG" sz="6000" b="1" i="1" dirty="0">
              <a:solidFill>
                <a:schemeClr val="tx1">
                  <a:alpha val="10000"/>
                </a:scheme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30740" y="359923"/>
            <a:ext cx="1157591" cy="1079770"/>
          </a:xfrm>
          <a:prstGeom prst="ellipse">
            <a:avLst/>
          </a:prstGeom>
          <a:blipFill>
            <a:blip r:embed="rId13">
              <a:alphaModFix amt="54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352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" y="175492"/>
            <a:ext cx="11905672" cy="63730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32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CD2">
            <a:alpha val="3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Left-Right Arrow Callout 2"/>
          <p:cNvSpPr/>
          <p:nvPr/>
        </p:nvSpPr>
        <p:spPr>
          <a:xfrm>
            <a:off x="3297381" y="748145"/>
            <a:ext cx="4913745" cy="1182255"/>
          </a:xfrm>
          <a:prstGeom prst="leftRightArrowCallout">
            <a:avLst>
              <a:gd name="adj1" fmla="val 63714"/>
              <a:gd name="adj2" fmla="val 50000"/>
              <a:gd name="adj3" fmla="val 34715"/>
              <a:gd name="adj4" fmla="val 69551"/>
            </a:avLst>
          </a:prstGeom>
          <a:solidFill>
            <a:srgbClr val="D4F5F7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 পর্দা</a:t>
            </a:r>
            <a:endParaRPr lang="en-SG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7672" y="2761672"/>
            <a:ext cx="10233892" cy="1921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দ্বিস্তরবিশিষ্ট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রন্দ্র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সাইটোপ্লাজমের সাথে নিউক্লিয়াসের বিভিন্ন বস্তুর যোগাযোগ রক্ষা এবং রক্ষানবেক্ষণ করাই এর কাজ।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420796" y="772907"/>
            <a:ext cx="5009745" cy="13791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Right Arrow Callout 3"/>
          <p:cNvSpPr/>
          <p:nvPr/>
        </p:nvSpPr>
        <p:spPr>
          <a:xfrm>
            <a:off x="-129311" y="3214254"/>
            <a:ext cx="7841673" cy="1828801"/>
          </a:xfrm>
          <a:prstGeom prst="leftRightArrowCallout">
            <a:avLst>
              <a:gd name="adj1" fmla="val 63714"/>
              <a:gd name="adj2" fmla="val 50000"/>
              <a:gd name="adj3" fmla="val 34715"/>
              <a:gd name="adj4" fmla="val 69551"/>
            </a:avLst>
          </a:prstGeom>
          <a:solidFill>
            <a:srgbClr val="FFFF00">
              <a:alpha val="41961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 শ্রেনীবিভাগ উল্লেখ কর </a:t>
            </a:r>
            <a:endParaRPr lang="en-SG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91490" y="2955636"/>
            <a:ext cx="10233892" cy="1921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 ভিতরে নিউক্লিয়ার মেমব্রেন দিয়ে আবৃত স্বচ্ছ, দানাদার জেলির মতো অর্ধতরল পদার্থ। এটি নিউক্লিওলাস ও ক্রোমোজোমের মাতৃকা হিসাবে কাজ করে এবং জৈবনিক কার্যাবলী নিয়ন্ত্রণ করে ।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Right Arrow Callout 3"/>
          <p:cNvSpPr/>
          <p:nvPr/>
        </p:nvSpPr>
        <p:spPr>
          <a:xfrm>
            <a:off x="3297381" y="748145"/>
            <a:ext cx="4913745" cy="1182255"/>
          </a:xfrm>
          <a:prstGeom prst="leftRightArrowCallout">
            <a:avLst>
              <a:gd name="adj1" fmla="val 63714"/>
              <a:gd name="adj2" fmla="val 50000"/>
              <a:gd name="adj3" fmla="val 34715"/>
              <a:gd name="adj4" fmla="val 69551"/>
            </a:avLst>
          </a:prstGeom>
          <a:solidFill>
            <a:srgbClr val="D4F5F7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নিউক্লিউপ্লাজম</a:t>
            </a:r>
            <a:endParaRPr lang="en-SG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Left-Right Arrow Callout 2"/>
          <p:cNvSpPr/>
          <p:nvPr/>
        </p:nvSpPr>
        <p:spPr>
          <a:xfrm>
            <a:off x="3297381" y="748145"/>
            <a:ext cx="4913745" cy="1182255"/>
          </a:xfrm>
          <a:prstGeom prst="leftRightArrowCallout">
            <a:avLst>
              <a:gd name="adj1" fmla="val 63714"/>
              <a:gd name="adj2" fmla="val 50000"/>
              <a:gd name="adj3" fmla="val 34715"/>
              <a:gd name="adj4" fmla="val 69551"/>
            </a:avLst>
          </a:prstGeom>
          <a:solidFill>
            <a:srgbClr val="D4F5F7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endParaRPr lang="en-SG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30398" y="3777673"/>
            <a:ext cx="8100291" cy="1921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 ভিতরে ক্ষুদ্র, গোলাকার, উজ্জল ও অপেক্ষাকৃত ঘন বস্তু। প্রতিটা নিউক্লিয়াসে একটিমাত্র নিউক্লিওলাস থাকে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81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5670" y="4364183"/>
            <a:ext cx="8017165" cy="1921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নিউক্লিওপ্লাজমে ভাসমান অবস্থায় সুতার মত অংশ। কোষ বিভাজনের সময় কতগুলো টুকরায় পৃথক হয়ে যায় এগুলোকে ক্রোমোজোম বলে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Right Arrow Callout 3"/>
          <p:cNvSpPr/>
          <p:nvPr/>
        </p:nvSpPr>
        <p:spPr>
          <a:xfrm>
            <a:off x="3297381" y="748145"/>
            <a:ext cx="4913745" cy="1182255"/>
          </a:xfrm>
          <a:prstGeom prst="leftRightArrowCallout">
            <a:avLst>
              <a:gd name="adj1" fmla="val 63714"/>
              <a:gd name="adj2" fmla="val 50000"/>
              <a:gd name="adj3" fmla="val 34715"/>
              <a:gd name="adj4" fmla="val 69551"/>
            </a:avLst>
          </a:prstGeom>
          <a:solidFill>
            <a:srgbClr val="D4F5F7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 জালিকা</a:t>
            </a:r>
            <a:endParaRPr lang="en-SG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246">
            <a:off x="2904378" y="2223368"/>
            <a:ext cx="4032106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0" y="211001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>
            <a:off x="4226618" y="571476"/>
            <a:ext cx="4036979" cy="1155724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Right Arrow Callout 3"/>
          <p:cNvSpPr/>
          <p:nvPr/>
        </p:nvSpPr>
        <p:spPr>
          <a:xfrm>
            <a:off x="1828797" y="4378036"/>
            <a:ext cx="6539347" cy="1782619"/>
          </a:xfrm>
          <a:prstGeom prst="leftRightArrowCallout">
            <a:avLst>
              <a:gd name="adj1" fmla="val 63714"/>
              <a:gd name="adj2" fmla="val 50000"/>
              <a:gd name="adj3" fmla="val 34715"/>
              <a:gd name="adj4" fmla="val 69551"/>
            </a:avLst>
          </a:prstGeom>
          <a:solidFill>
            <a:srgbClr val="FFFF00">
              <a:alpha val="41961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 অংশগুলোর কাজের তালিকা তৈরি কর ।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36"/>
          <a:stretch/>
        </p:blipFill>
        <p:spPr>
          <a:xfrm>
            <a:off x="3635834" y="1981200"/>
            <a:ext cx="5218546" cy="20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6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525196" y="710119"/>
            <a:ext cx="5243208" cy="661481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SG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9599" y="2353531"/>
            <a:ext cx="5994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১।কয়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অংশ নিয়ে নিউক্লিয়াস গঠিত?</a:t>
            </a:r>
          </a:p>
          <a:p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নিউক্লিয়াসের পর্দা দেখতে কেমন?</a:t>
            </a:r>
          </a:p>
          <a:p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নিউক্লিয়াসের জৈবনিক কার্যাবলী নিয়ন্ত্রন করে কে?</a:t>
            </a:r>
          </a:p>
          <a:p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নিউক্লিয়াসের আকৃতি কেমন?</a:t>
            </a:r>
          </a:p>
          <a:p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প্যাচানো সুতার মতো অংশকে কি বলে?</a:t>
            </a:r>
            <a:endParaRPr lang="en-SG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54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9381" y="3521656"/>
            <a:ext cx="3833091" cy="2610576"/>
            <a:chOff x="1043708" y="2041235"/>
            <a:chExt cx="3833091" cy="2610576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grpSp>
          <p:nvGrpSpPr>
            <p:cNvPr id="9" name="Group 8"/>
            <p:cNvGrpSpPr/>
            <p:nvPr/>
          </p:nvGrpSpPr>
          <p:grpSpPr>
            <a:xfrm>
              <a:off x="1043708" y="2041235"/>
              <a:ext cx="3833091" cy="2170547"/>
              <a:chOff x="3959155" y="1371600"/>
              <a:chExt cx="4795737" cy="521402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085617" y="3589506"/>
                <a:ext cx="4542817" cy="299611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3959155" y="1371600"/>
                <a:ext cx="4795737" cy="2217905"/>
              </a:xfrm>
              <a:prstGeom prst="triangle">
                <a:avLst/>
              </a:prstGeom>
              <a:solidFill>
                <a:srgbClr val="D55DBE"/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671224" y="4338536"/>
                <a:ext cx="1371600" cy="224708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242241" y="4571999"/>
                <a:ext cx="1186776" cy="10311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285031" y="4571999"/>
                <a:ext cx="1186776" cy="10311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3" name="Round Single Corner Rectangle 2"/>
            <p:cNvSpPr/>
            <p:nvPr/>
          </p:nvSpPr>
          <p:spPr>
            <a:xfrm>
              <a:off x="1144785" y="4180757"/>
              <a:ext cx="3667360" cy="471054"/>
            </a:xfrm>
            <a:prstGeom prst="round1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1" name="Cloud 10"/>
          <p:cNvSpPr/>
          <p:nvPr/>
        </p:nvSpPr>
        <p:spPr>
          <a:xfrm>
            <a:off x="4082472" y="2905199"/>
            <a:ext cx="7953934" cy="2378001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 বৃদ্ধির জন্য ক্রোমোজমের ভূমিকা আলোচনা কর</a:t>
            </a:r>
            <a:endParaRPr lang="en-SG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71311" y="636426"/>
            <a:ext cx="3121891" cy="1822839"/>
          </a:xfrm>
          <a:prstGeom prst="cube">
            <a:avLst>
              <a:gd name="adj" fmla="val 24476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SG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8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" y="175098"/>
            <a:ext cx="11974749" cy="637161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1302425" y="690664"/>
            <a:ext cx="6322978" cy="250973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23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0" y="729574"/>
            <a:ext cx="11020899" cy="5967305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58728" y="1293778"/>
            <a:ext cx="1517515" cy="131323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46800" y="3478031"/>
            <a:ext cx="1517515" cy="13132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65328" y="4295153"/>
            <a:ext cx="1517515" cy="131323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4805" y="2466355"/>
            <a:ext cx="1517515" cy="131323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4409" y="496111"/>
            <a:ext cx="4173165" cy="10505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3438" y="1546698"/>
            <a:ext cx="11838562" cy="4896619"/>
            <a:chOff x="233465" y="1546698"/>
            <a:chExt cx="11838562" cy="4896619"/>
          </a:xfrm>
        </p:grpSpPr>
        <p:grpSp>
          <p:nvGrpSpPr>
            <p:cNvPr id="10" name="Group 9"/>
            <p:cNvGrpSpPr/>
            <p:nvPr/>
          </p:nvGrpSpPr>
          <p:grpSpPr>
            <a:xfrm>
              <a:off x="233465" y="1546698"/>
              <a:ext cx="11838562" cy="4896619"/>
              <a:chOff x="233465" y="1546698"/>
              <a:chExt cx="11838562" cy="48966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33465" y="1546698"/>
                <a:ext cx="11838562" cy="48054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865896" y="4216076"/>
                <a:ext cx="3696511" cy="22272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নিলুফা ইয়াছমীন</a:t>
                </a:r>
              </a:p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(কৃষি)</a:t>
                </a:r>
              </a:p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রামপুর আনোয়ারা উচ্চ বিদ্যালয়</a:t>
                </a:r>
              </a:p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কেন্দুয়া,নেত্রকোণা।</a:t>
                </a:r>
                <a:endParaRPr lang="en-SG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599484" y="2299144"/>
                <a:ext cx="3696511" cy="30350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</a:t>
                </a:r>
                <a:endPara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 ৭ম</a:t>
                </a:r>
              </a:p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অধ্যায়-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পাঠ-৩</a:t>
                </a:r>
              </a:p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তারিখ-</a:t>
                </a:r>
              </a:p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সময়-৪০ মিনিট</a:t>
                </a:r>
                <a:endParaRPr lang="en-SG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545" y="1546698"/>
                <a:ext cx="2857500" cy="28575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 descr="3f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8656" y="2161495"/>
                <a:ext cx="2366253" cy="3492231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5995" y="2487180"/>
              <a:ext cx="1895475" cy="2419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6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6700" y="496111"/>
            <a:ext cx="4173165" cy="10505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 খেয়াল কর</a:t>
            </a:r>
            <a:endParaRPr lang="en-SG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63" y="2042809"/>
            <a:ext cx="5781964" cy="34435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883138" y="2447636"/>
            <a:ext cx="3782390" cy="803564"/>
            <a:chOff x="7587574" y="2466109"/>
            <a:chExt cx="3782390" cy="803564"/>
          </a:xfrm>
        </p:grpSpPr>
        <p:sp>
          <p:nvSpPr>
            <p:cNvPr id="5" name="Left Arrow 4"/>
            <p:cNvSpPr/>
            <p:nvPr/>
          </p:nvSpPr>
          <p:spPr>
            <a:xfrm>
              <a:off x="7587574" y="2807855"/>
              <a:ext cx="1759626" cy="1570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347200" y="2466109"/>
              <a:ext cx="2022764" cy="8035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এটা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SG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016363" y="4961106"/>
            <a:ext cx="2353601" cy="1050587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SG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33473" y="846306"/>
            <a:ext cx="6089515" cy="82685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আলোচ্য বিষয়</a:t>
            </a:r>
            <a:endParaRPr lang="en-SG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8398" y="2322945"/>
            <a:ext cx="4173165" cy="3546371"/>
            <a:chOff x="3598398" y="2322945"/>
            <a:chExt cx="4173165" cy="3546371"/>
          </a:xfrm>
        </p:grpSpPr>
        <p:sp>
          <p:nvSpPr>
            <p:cNvPr id="4" name="Rectangle 3"/>
            <p:cNvSpPr/>
            <p:nvPr/>
          </p:nvSpPr>
          <p:spPr>
            <a:xfrm>
              <a:off x="3598398" y="4818729"/>
              <a:ext cx="4173165" cy="10505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</a:t>
              </a:r>
              <a:endParaRPr lang="en-SG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79" b="80526" l="0" r="57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7" t="-916" r="42040" b="17093"/>
            <a:stretch/>
          </p:blipFill>
          <p:spPr>
            <a:xfrm>
              <a:off x="4599708" y="2322945"/>
              <a:ext cx="2170544" cy="2105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1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3317132" y="817122"/>
            <a:ext cx="5107021" cy="1079771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1369" y="2548644"/>
            <a:ext cx="718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শিক্ষার্থীরা.............................................</a:t>
            </a:r>
            <a:endParaRPr lang="en-SG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2227" y="3920243"/>
            <a:ext cx="7549155" cy="176935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নিউক্লিয়াসের সংগা বলতে পারবে;</a:t>
            </a:r>
          </a:p>
          <a:p>
            <a:pPr lvl="2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নিউক্লিয়াসের অংশ গুলোর নাম বলতে পারবে;</a:t>
            </a:r>
          </a:p>
          <a:p>
            <a:pPr lvl="2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অংশগুলোর কাজ ব্যাখ্যা করতে পারবে।</a:t>
            </a:r>
            <a:endParaRPr lang="en-SG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4409" y="738909"/>
            <a:ext cx="4173165" cy="12838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51208" y="2661661"/>
            <a:ext cx="8034899" cy="3157110"/>
            <a:chOff x="2051208" y="2661661"/>
            <a:chExt cx="8034899" cy="3157110"/>
          </a:xfrm>
        </p:grpSpPr>
        <p:sp>
          <p:nvSpPr>
            <p:cNvPr id="5" name="TextBox 4"/>
            <p:cNvSpPr txBox="1"/>
            <p:nvPr/>
          </p:nvSpPr>
          <p:spPr>
            <a:xfrm>
              <a:off x="2051208" y="5110885"/>
              <a:ext cx="803489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প্রোটোপ্লাজমে পর্দা দিয়ে বেষ্টিত ঘন বস্তুকে </a:t>
              </a:r>
              <a:r>
                <a:rPr lang="bn-IN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বলে।</a:t>
              </a:r>
              <a:endParaRPr lang="en-SG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79" b="80526" l="0" r="57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7" t="-916" r="42040" b="17093"/>
            <a:stretch/>
          </p:blipFill>
          <p:spPr>
            <a:xfrm>
              <a:off x="4294912" y="2661661"/>
              <a:ext cx="2170544" cy="2105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3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616037" y="498764"/>
            <a:ext cx="4475018" cy="1561534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একক কাজ</a:t>
            </a:r>
            <a:endParaRPr lang="en-SG" sz="4800" b="1" dirty="0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1727201" y="4519185"/>
            <a:ext cx="8682182" cy="12700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82" y="2304328"/>
            <a:ext cx="2143125" cy="21431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81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02690" y="785091"/>
            <a:ext cx="8488219" cy="3574473"/>
            <a:chOff x="1360054" y="748146"/>
            <a:chExt cx="8488219" cy="3574473"/>
          </a:xfrm>
        </p:grpSpPr>
        <p:sp>
          <p:nvSpPr>
            <p:cNvPr id="4" name="Flowchart: Preparation 3"/>
            <p:cNvSpPr/>
            <p:nvPr/>
          </p:nvSpPr>
          <p:spPr>
            <a:xfrm>
              <a:off x="3606800" y="748146"/>
              <a:ext cx="4184072" cy="1256146"/>
            </a:xfrm>
            <a:prstGeom prst="flowChartPreparation">
              <a:avLst/>
            </a:prstGeom>
            <a:solidFill>
              <a:srgbClr val="9DFA0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</a:t>
              </a:r>
              <a:endParaRPr lang="en-SG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5551054" y="2004292"/>
              <a:ext cx="295564" cy="109912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36254" y="3103419"/>
              <a:ext cx="8335819" cy="120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4226790" y="3223492"/>
              <a:ext cx="295564" cy="109912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1360054" y="3223492"/>
              <a:ext cx="295564" cy="109912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6889749" y="3223492"/>
              <a:ext cx="295564" cy="109912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9552709" y="3223492"/>
              <a:ext cx="295564" cy="109912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Quad Arrow Callout 12"/>
          <p:cNvSpPr/>
          <p:nvPr/>
        </p:nvSpPr>
        <p:spPr>
          <a:xfrm>
            <a:off x="942686" y="4359564"/>
            <a:ext cx="2072408" cy="886690"/>
          </a:xfrm>
          <a:prstGeom prst="quadArrowCallout">
            <a:avLst>
              <a:gd name="adj1" fmla="val 81148"/>
              <a:gd name="adj2" fmla="val 50000"/>
              <a:gd name="adj3" fmla="val 0"/>
              <a:gd name="adj4" fmla="val 657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 পর্দা</a:t>
            </a:r>
            <a:endParaRPr lang="en-SG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Quad Arrow Callout 13"/>
          <p:cNvSpPr/>
          <p:nvPr/>
        </p:nvSpPr>
        <p:spPr>
          <a:xfrm>
            <a:off x="9247331" y="4359564"/>
            <a:ext cx="2012951" cy="886690"/>
          </a:xfrm>
          <a:prstGeom prst="quadArrowCallout">
            <a:avLst>
              <a:gd name="adj1" fmla="val 81148"/>
              <a:gd name="adj2" fmla="val 50000"/>
              <a:gd name="adj3" fmla="val 0"/>
              <a:gd name="adj4" fmla="val 657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নিউক্লিউপ্লাজম</a:t>
            </a:r>
            <a:endParaRPr lang="en-SG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Quad Arrow Callout 14"/>
          <p:cNvSpPr/>
          <p:nvPr/>
        </p:nvSpPr>
        <p:spPr>
          <a:xfrm>
            <a:off x="6618140" y="4359564"/>
            <a:ext cx="1814946" cy="886690"/>
          </a:xfrm>
          <a:prstGeom prst="quadArrowCallout">
            <a:avLst>
              <a:gd name="adj1" fmla="val 81148"/>
              <a:gd name="adj2" fmla="val 50000"/>
              <a:gd name="adj3" fmla="val 0"/>
              <a:gd name="adj4" fmla="val 657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নিউক্লিউ জালিকা</a:t>
            </a:r>
            <a:endParaRPr lang="en-SG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Quad Arrow Callout 15"/>
          <p:cNvSpPr/>
          <p:nvPr/>
        </p:nvSpPr>
        <p:spPr>
          <a:xfrm>
            <a:off x="4080163" y="4359564"/>
            <a:ext cx="1814946" cy="886690"/>
          </a:xfrm>
          <a:prstGeom prst="quadArrowCallout">
            <a:avLst>
              <a:gd name="adj1" fmla="val 81148"/>
              <a:gd name="adj2" fmla="val 50000"/>
              <a:gd name="adj3" fmla="val 0"/>
              <a:gd name="adj4" fmla="val 657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নিউক্লিউলাস</a:t>
            </a:r>
            <a:endParaRPr lang="en-SG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257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28</cp:revision>
  <dcterms:created xsi:type="dcterms:W3CDTF">2021-09-05T09:35:10Z</dcterms:created>
  <dcterms:modified xsi:type="dcterms:W3CDTF">2021-10-03T10:12:31Z</dcterms:modified>
</cp:coreProperties>
</file>