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7" r:id="rId11"/>
    <p:sldId id="268" r:id="rId12"/>
    <p:sldId id="269" r:id="rId13"/>
    <p:sldId id="266" r:id="rId14"/>
    <p:sldId id="270" r:id="rId15"/>
    <p:sldId id="27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5D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A42-3D2E-4A9E-A32B-C7DE739FDAF7}" type="datetimeFigureOut">
              <a:rPr lang="en-SG" smtClean="0"/>
              <a:t>3/10/2021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45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A42-3D2E-4A9E-A32B-C7DE739FDAF7}" type="datetimeFigureOut">
              <a:rPr lang="en-SG" smtClean="0"/>
              <a:t>3/10/2021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162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A42-3D2E-4A9E-A32B-C7DE739FDAF7}" type="datetimeFigureOut">
              <a:rPr lang="en-SG" smtClean="0"/>
              <a:t>3/10/2021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814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A42-3D2E-4A9E-A32B-C7DE739FDAF7}" type="datetimeFigureOut">
              <a:rPr lang="en-SG" smtClean="0"/>
              <a:t>3/10/2021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3774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A42-3D2E-4A9E-A32B-C7DE739FDAF7}" type="datetimeFigureOut">
              <a:rPr lang="en-SG" smtClean="0"/>
              <a:t>3/10/2021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23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A42-3D2E-4A9E-A32B-C7DE739FDAF7}" type="datetimeFigureOut">
              <a:rPr lang="en-SG" smtClean="0"/>
              <a:t>3/10/2021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7615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A42-3D2E-4A9E-A32B-C7DE739FDAF7}" type="datetimeFigureOut">
              <a:rPr lang="en-SG" smtClean="0"/>
              <a:t>3/10/2021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450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A42-3D2E-4A9E-A32B-C7DE739FDAF7}" type="datetimeFigureOut">
              <a:rPr lang="en-SG" smtClean="0"/>
              <a:t>3/10/2021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963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A42-3D2E-4A9E-A32B-C7DE739FDAF7}" type="datetimeFigureOut">
              <a:rPr lang="en-SG" smtClean="0"/>
              <a:t>3/10/2021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3471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A42-3D2E-4A9E-A32B-C7DE739FDAF7}" type="datetimeFigureOut">
              <a:rPr lang="en-SG" smtClean="0"/>
              <a:t>3/10/2021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379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3A42-3D2E-4A9E-A32B-C7DE739FDAF7}" type="datetimeFigureOut">
              <a:rPr lang="en-SG" smtClean="0"/>
              <a:t>3/10/2021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599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A3A42-3D2E-4A9E-A32B-C7DE739FDAF7}" type="datetimeFigureOut">
              <a:rPr lang="en-SG" smtClean="0"/>
              <a:t>3/10/2021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A06F-970B-49FE-8E3F-3D3C8C567F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6352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fif"/><Relationship Id="rId5" Type="http://schemas.openxmlformats.org/officeDocument/2006/relationships/image" Target="../media/image4.gif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3" r="11487"/>
          <a:stretch/>
        </p:blipFill>
        <p:spPr>
          <a:xfrm>
            <a:off x="138545" y="27709"/>
            <a:ext cx="11841019" cy="642851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585153" y="3220201"/>
            <a:ext cx="1517515" cy="131323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SG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57224" y="3220201"/>
            <a:ext cx="1517515" cy="131323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SG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02668" y="3241964"/>
            <a:ext cx="1517515" cy="13132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SG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351423" y="3220201"/>
            <a:ext cx="1517515" cy="13132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SG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4543" y="812279"/>
            <a:ext cx="3183201" cy="106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 টিস্যু কাজ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7564" y="3491345"/>
            <a:ext cx="72874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বিভাজনের ফলে নতুন নতুন কোষ ও টিস্যু তৈরি হয়।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 দৈর্ঘ্য ও প্রস্থে বৃদ্ধি করে।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টিস্যুর উৎপত্তি ঘটায়।</a:t>
            </a:r>
            <a:endParaRPr lang="en-SG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9705" y="1377732"/>
            <a:ext cx="1930400" cy="10621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২।স্থায়ী টিস্যু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70137" y="3539190"/>
            <a:ext cx="8478986" cy="2403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 টিস্যু থেকে উৎপাদিত বিভাজন ক্ষমতাহীন টিস্যুকে স্থায়ী টিস্যু বলে। উদ্ভিদের সর্বত্রই এই টিস্যু দেখা যায়।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671608" y="1761040"/>
            <a:ext cx="1676404" cy="29556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5" name="Group 14"/>
          <p:cNvGrpSpPr/>
          <p:nvPr/>
        </p:nvGrpSpPr>
        <p:grpSpPr>
          <a:xfrm>
            <a:off x="4676392" y="1269279"/>
            <a:ext cx="1699493" cy="1528618"/>
            <a:chOff x="5114642" y="1507833"/>
            <a:chExt cx="5803892" cy="4098638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16" name="Group 15"/>
            <p:cNvGrpSpPr/>
            <p:nvPr/>
          </p:nvGrpSpPr>
          <p:grpSpPr>
            <a:xfrm>
              <a:off x="5114642" y="2796312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53" name="Hexagon 85"/>
              <p:cNvSpPr/>
              <p:nvPr/>
            </p:nvSpPr>
            <p:spPr>
              <a:xfrm>
                <a:off x="4368799" y="1597890"/>
                <a:ext cx="1403927" cy="13577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445334" y="2824020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50" name="Hexagon 82"/>
              <p:cNvSpPr/>
              <p:nvPr/>
            </p:nvSpPr>
            <p:spPr>
              <a:xfrm>
                <a:off x="4368799" y="1597890"/>
                <a:ext cx="1403927" cy="13577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381010" y="1507833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47" name="Hexagon 79"/>
              <p:cNvSpPr/>
              <p:nvPr/>
            </p:nvSpPr>
            <p:spPr>
              <a:xfrm>
                <a:off x="4368799" y="1597890"/>
                <a:ext cx="1403927" cy="13577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259946" y="2161309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44" name="Hexagon 76"/>
              <p:cNvSpPr/>
              <p:nvPr/>
            </p:nvSpPr>
            <p:spPr>
              <a:xfrm>
                <a:off x="4368799" y="1597890"/>
                <a:ext cx="1403927" cy="13577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190673" y="3539835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41" name="Hexagon 73"/>
              <p:cNvSpPr/>
              <p:nvPr/>
            </p:nvSpPr>
            <p:spPr>
              <a:xfrm>
                <a:off x="4368799" y="1597890"/>
                <a:ext cx="1403927" cy="13577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8385465" y="3560615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38" name="Hexagon 70"/>
              <p:cNvSpPr/>
              <p:nvPr/>
            </p:nvSpPr>
            <p:spPr>
              <a:xfrm>
                <a:off x="4368799" y="1597890"/>
                <a:ext cx="1403927" cy="13577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8397008" y="2152072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35" name="Hexagon 67"/>
              <p:cNvSpPr/>
              <p:nvPr/>
            </p:nvSpPr>
            <p:spPr>
              <a:xfrm>
                <a:off x="4368799" y="1597890"/>
                <a:ext cx="1403927" cy="13577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308272" y="2860962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32" name="Hexagon 64"/>
              <p:cNvSpPr/>
              <p:nvPr/>
            </p:nvSpPr>
            <p:spPr>
              <a:xfrm>
                <a:off x="4368799" y="1597890"/>
                <a:ext cx="1403927" cy="13577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7296728" y="4248725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29" name="Hexagon 61"/>
              <p:cNvSpPr/>
              <p:nvPr/>
            </p:nvSpPr>
            <p:spPr>
              <a:xfrm>
                <a:off x="4368799" y="1597890"/>
                <a:ext cx="1403927" cy="13577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514607" y="4197929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26" name="Hexagon 58"/>
              <p:cNvSpPr/>
              <p:nvPr/>
            </p:nvSpPr>
            <p:spPr>
              <a:xfrm>
                <a:off x="4368799" y="1597890"/>
                <a:ext cx="1403927" cy="13577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75817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1156" y="878969"/>
            <a:ext cx="2526151" cy="10621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২।স্থায়ী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টিস্যুর কাজ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57957" y="4215641"/>
            <a:ext cx="5980550" cy="23414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প্রস্তুত এবং পরিবহন করা।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 গঠন এবং দৃঢ়তা প্রদান করা।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650" y="812801"/>
            <a:ext cx="2973822" cy="333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460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540868" y="819089"/>
            <a:ext cx="5009745" cy="992221"/>
          </a:xfrm>
          <a:prstGeom prst="flowChartAlternateProcess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SG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3641927" y="4349802"/>
            <a:ext cx="5009745" cy="992221"/>
          </a:xfrm>
          <a:prstGeom prst="flowChartAlternateProcess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 টিস্যুর চিহ্নিত চিত্র আঁক</a:t>
            </a:r>
            <a:endParaRPr lang="en-SG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065" y="2137581"/>
            <a:ext cx="24193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668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3525196" y="691646"/>
            <a:ext cx="5243208" cy="1100208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SG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6835" y="3145304"/>
            <a:ext cx="57634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।উদ্ভিদ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SG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354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8690" y="2272146"/>
            <a:ext cx="4886037" cy="4192596"/>
            <a:chOff x="1043708" y="2041235"/>
            <a:chExt cx="3833091" cy="2610576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9" name="Group 8"/>
            <p:cNvGrpSpPr/>
            <p:nvPr/>
          </p:nvGrpSpPr>
          <p:grpSpPr>
            <a:xfrm>
              <a:off x="1043708" y="2041235"/>
              <a:ext cx="3833091" cy="2170547"/>
              <a:chOff x="3959155" y="1371600"/>
              <a:chExt cx="4795737" cy="52140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085617" y="3589506"/>
                <a:ext cx="4542817" cy="2996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>
                <a:off x="3959155" y="1371600"/>
                <a:ext cx="4795737" cy="2217905"/>
              </a:xfrm>
              <a:prstGeom prst="triangle">
                <a:avLst/>
              </a:prstGeom>
              <a:solidFill>
                <a:srgbClr val="D55DBE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671224" y="4338536"/>
                <a:ext cx="1371600" cy="224708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242241" y="4571999"/>
                <a:ext cx="1186776" cy="103113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285031" y="4571999"/>
                <a:ext cx="1186776" cy="103113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3" name="Round Single Corner Rectangle 2"/>
            <p:cNvSpPr/>
            <p:nvPr/>
          </p:nvSpPr>
          <p:spPr>
            <a:xfrm>
              <a:off x="1144785" y="4180757"/>
              <a:ext cx="3667360" cy="471054"/>
            </a:xfrm>
            <a:prstGeom prst="round1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4525819" y="907960"/>
            <a:ext cx="6105236" cy="12469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SG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12948" y="4451859"/>
            <a:ext cx="6105236" cy="1246909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 টিস্যুর বৈশিষ্ঠ্য ব্যাখ্যা কর 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827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138546"/>
            <a:ext cx="11933381" cy="647468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98765" y="1819564"/>
            <a:ext cx="5366326" cy="293716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</a:p>
          <a:p>
            <a:pPr lvl="4" algn="ctr"/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SG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2345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8463" y="496111"/>
            <a:ext cx="4173165" cy="1703128"/>
          </a:xfrm>
          <a:prstGeom prst="rect">
            <a:avLst/>
          </a:prstGeom>
          <a:pattFill prst="ltHorz">
            <a:fgClr>
              <a:srgbClr val="FFFF00"/>
            </a:fgClr>
            <a:bgClr>
              <a:schemeClr val="bg1"/>
            </a:bgClr>
          </a:patt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SG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7519" y="1646603"/>
            <a:ext cx="11838562" cy="5005274"/>
            <a:chOff x="222047" y="1546698"/>
            <a:chExt cx="11838562" cy="5005274"/>
          </a:xfrm>
          <a:solidFill>
            <a:schemeClr val="accent5">
              <a:lumMod val="20000"/>
              <a:lumOff val="80000"/>
            </a:schemeClr>
          </a:solidFill>
        </p:grpSpPr>
        <p:grpSp>
          <p:nvGrpSpPr>
            <p:cNvPr id="10" name="Group 9"/>
            <p:cNvGrpSpPr/>
            <p:nvPr/>
          </p:nvGrpSpPr>
          <p:grpSpPr>
            <a:xfrm>
              <a:off x="222047" y="1546698"/>
              <a:ext cx="11838562" cy="5005274"/>
              <a:chOff x="233465" y="1546698"/>
              <a:chExt cx="11838562" cy="5005274"/>
            </a:xfrm>
            <a:grpFill/>
          </p:grpSpPr>
          <p:sp>
            <p:nvSpPr>
              <p:cNvPr id="4" name="Rectangle 3"/>
              <p:cNvSpPr/>
              <p:nvPr/>
            </p:nvSpPr>
            <p:spPr>
              <a:xfrm>
                <a:off x="233465" y="1546698"/>
                <a:ext cx="11838562" cy="480546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18290" y="4324731"/>
                <a:ext cx="3696511" cy="22272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নিলুফা ইয়াছমীন</a:t>
                </a: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সহকারি শিক্ষক (কৃষি)</a:t>
                </a: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রামপুর আনোয়ারা উচ্চ বিদ্যালয়</a:t>
                </a: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কেন্দুয়া,নেত্রকোণা।</a:t>
                </a:r>
                <a:endParaRPr lang="en-SG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599484" y="2299144"/>
                <a:ext cx="3696511" cy="303502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বিষয়ঃ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বিজ্ঞান</a:t>
                </a:r>
                <a:endParaRPr lang="en-US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শ্রেণিঃ ৭ম</a:t>
                </a: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অধ্যায়-</a:t>
                </a:r>
                <a:r>
                  <a:rPr lang="en-US" sz="2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endParaRPr lang="bn-IN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পাঠ-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৬-৭</a:t>
                </a:r>
                <a:endParaRPr lang="bn-IN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তারিখ-</a:t>
                </a:r>
              </a:p>
              <a:p>
                <a:pPr algn="ctr"/>
                <a:r>
                  <a:rPr lang="bn-IN" sz="28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সময়-৪০ মিনিট</a:t>
                </a:r>
                <a:endParaRPr lang="en-SG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6909" y="1664646"/>
                <a:ext cx="2857500" cy="285750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9" name="Picture 8" descr="3f.gif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33623" y="2070542"/>
                <a:ext cx="2366253" cy="3492231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09995" y="2606982"/>
              <a:ext cx="1895475" cy="2419350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253667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564" y="2325541"/>
            <a:ext cx="4950690" cy="2858077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205018" y="665018"/>
            <a:ext cx="5172364" cy="120072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 কিসের চিত্র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389091" y="3491345"/>
            <a:ext cx="988291" cy="221673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ounded Rectangle 5"/>
          <p:cNvSpPr/>
          <p:nvPr/>
        </p:nvSpPr>
        <p:spPr>
          <a:xfrm>
            <a:off x="8540173" y="3105726"/>
            <a:ext cx="1795318" cy="9929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endParaRPr lang="en-SG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0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33473" y="846306"/>
            <a:ext cx="6089515" cy="826851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আলোচ্য বিষয়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80328" y="4046215"/>
            <a:ext cx="5190836" cy="11453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55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Hexagon 2"/>
          <p:cNvSpPr/>
          <p:nvPr/>
        </p:nvSpPr>
        <p:spPr>
          <a:xfrm>
            <a:off x="3317132" y="817122"/>
            <a:ext cx="5107021" cy="1079771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1369" y="2548644"/>
            <a:ext cx="7188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শিক্ষার্থীরা.............................................</a:t>
            </a:r>
            <a:endParaRPr lang="en-SG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6902" y="3845372"/>
            <a:ext cx="6317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 কি তা বলতে পারবে;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টিস্যুর শ্রেণীবিভাগ উল্লেখ করতে পারবে;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 টিস্যুর কাজ ব্যাখ্যা করতে পারবে।</a:t>
            </a:r>
            <a:endParaRPr lang="en-SG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1886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833090" y="886691"/>
            <a:ext cx="3565237" cy="14685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 কি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60582" y="3375891"/>
            <a:ext cx="10372436" cy="28263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রকম কতগুলো কোষ আয়তনে আকৃতিতে অভিন্ন বা ভিন্ন হওয়া সত্ত্বেও যদি দলগত ভাবে অবস্থান করে একই ধরনের কাজ করে তখন ঐ দলবদ্ধ কোষগুলোকে টিস্যু বলা হয় ।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9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2596" y="2844800"/>
            <a:ext cx="1604824" cy="10621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endParaRPr lang="en-SG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20061740">
            <a:off x="2004289" y="2152073"/>
            <a:ext cx="1625600" cy="701963"/>
          </a:xfrm>
          <a:prstGeom prst="rightArrow">
            <a:avLst>
              <a:gd name="adj1" fmla="val 15936"/>
              <a:gd name="adj2" fmla="val 31966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ight Arrow 4"/>
          <p:cNvSpPr/>
          <p:nvPr/>
        </p:nvSpPr>
        <p:spPr>
          <a:xfrm rot="751983">
            <a:off x="2081775" y="3723585"/>
            <a:ext cx="1625600" cy="701963"/>
          </a:xfrm>
          <a:prstGeom prst="rightArrow">
            <a:avLst>
              <a:gd name="adj1" fmla="val 15936"/>
              <a:gd name="adj2" fmla="val 31966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ectangle 5"/>
          <p:cNvSpPr/>
          <p:nvPr/>
        </p:nvSpPr>
        <p:spPr>
          <a:xfrm>
            <a:off x="3546758" y="1584022"/>
            <a:ext cx="1930400" cy="10621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 টিস্যু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64786" y="3782308"/>
            <a:ext cx="1930400" cy="10621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 টিস্যু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07276" y="1540972"/>
            <a:ext cx="1930400" cy="106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১।ভাজক টিস্যু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97632" y="1543986"/>
            <a:ext cx="1930400" cy="10621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২।স্থায়ী টিস্যু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595186" y="1721082"/>
            <a:ext cx="794062" cy="701963"/>
          </a:xfrm>
          <a:prstGeom prst="rightArrow">
            <a:avLst>
              <a:gd name="adj1" fmla="val 15936"/>
              <a:gd name="adj2" fmla="val 31966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Right Arrow 10"/>
          <p:cNvSpPr/>
          <p:nvPr/>
        </p:nvSpPr>
        <p:spPr>
          <a:xfrm>
            <a:off x="5648289" y="3962416"/>
            <a:ext cx="844875" cy="701963"/>
          </a:xfrm>
          <a:prstGeom prst="rightArrow">
            <a:avLst>
              <a:gd name="adj1" fmla="val 15936"/>
              <a:gd name="adj2" fmla="val 31966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Rectangle 11"/>
          <p:cNvSpPr/>
          <p:nvPr/>
        </p:nvSpPr>
        <p:spPr>
          <a:xfrm>
            <a:off x="8959525" y="5256254"/>
            <a:ext cx="1930400" cy="106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৪।স্নায়ু টিস্যু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07276" y="5256255"/>
            <a:ext cx="1930400" cy="106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৩।পেশি টিস্যু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13348" y="3879288"/>
            <a:ext cx="1930400" cy="106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।যোজক টিস্যু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65004" y="3940866"/>
            <a:ext cx="1930400" cy="106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১।আবরনী টিস্যু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618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Diamond 2"/>
          <p:cNvSpPr/>
          <p:nvPr/>
        </p:nvSpPr>
        <p:spPr>
          <a:xfrm>
            <a:off x="3667328" y="836578"/>
            <a:ext cx="4795736" cy="1157591"/>
          </a:xfrm>
          <a:prstGeom prst="diamond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</a:rPr>
              <a:t>একক কাজ</a:t>
            </a:r>
            <a:endParaRPr lang="en-SG" sz="40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74836" y="4331854"/>
            <a:ext cx="3943927" cy="110836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 কাকে বলে</a:t>
            </a:r>
            <a:endParaRPr lang="en-SG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236" y="199416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1281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293600" cy="6751782"/>
          </a:xfrm>
          <a:prstGeom prst="frame">
            <a:avLst>
              <a:gd name="adj1" fmla="val 2377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0435" y="884586"/>
            <a:ext cx="2451997" cy="106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918919" y="801728"/>
            <a:ext cx="1699493" cy="1528618"/>
            <a:chOff x="5114642" y="1507833"/>
            <a:chExt cx="5803892" cy="4098638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grpSp>
          <p:nvGrpSpPr>
            <p:cNvPr id="7" name="Group 6"/>
            <p:cNvGrpSpPr/>
            <p:nvPr/>
          </p:nvGrpSpPr>
          <p:grpSpPr>
            <a:xfrm>
              <a:off x="5114642" y="2796312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4" name="Hexagon 3"/>
              <p:cNvSpPr/>
              <p:nvPr/>
            </p:nvSpPr>
            <p:spPr>
              <a:xfrm>
                <a:off x="4368799" y="1597890"/>
                <a:ext cx="1403927" cy="1357746"/>
              </a:xfrm>
              <a:prstGeom prst="hexagon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9445334" y="2824020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9" name="Hexagon 8"/>
              <p:cNvSpPr/>
              <p:nvPr/>
            </p:nvSpPr>
            <p:spPr>
              <a:xfrm>
                <a:off x="4368799" y="1597890"/>
                <a:ext cx="1403927" cy="1357746"/>
              </a:xfrm>
              <a:prstGeom prst="hexagon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381010" y="1507833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13" name="Hexagon 12"/>
              <p:cNvSpPr/>
              <p:nvPr/>
            </p:nvSpPr>
            <p:spPr>
              <a:xfrm>
                <a:off x="4368799" y="1597890"/>
                <a:ext cx="1403927" cy="1357746"/>
              </a:xfrm>
              <a:prstGeom prst="hexagon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259946" y="2161309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17" name="Hexagon 16"/>
              <p:cNvSpPr/>
              <p:nvPr/>
            </p:nvSpPr>
            <p:spPr>
              <a:xfrm>
                <a:off x="4368799" y="1597890"/>
                <a:ext cx="1403927" cy="1357746"/>
              </a:xfrm>
              <a:prstGeom prst="hexagon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190673" y="3539835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21" name="Hexagon 20"/>
              <p:cNvSpPr/>
              <p:nvPr/>
            </p:nvSpPr>
            <p:spPr>
              <a:xfrm>
                <a:off x="4368799" y="1597890"/>
                <a:ext cx="1403927" cy="1357746"/>
              </a:xfrm>
              <a:prstGeom prst="hexagon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385465" y="3560615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25" name="Hexagon 24"/>
              <p:cNvSpPr/>
              <p:nvPr/>
            </p:nvSpPr>
            <p:spPr>
              <a:xfrm>
                <a:off x="4368799" y="1597890"/>
                <a:ext cx="1403927" cy="1357746"/>
              </a:xfrm>
              <a:prstGeom prst="hexagon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8397008" y="2152072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29" name="Hexagon 28"/>
              <p:cNvSpPr/>
              <p:nvPr/>
            </p:nvSpPr>
            <p:spPr>
              <a:xfrm>
                <a:off x="4368799" y="1597890"/>
                <a:ext cx="1403927" cy="1357746"/>
              </a:xfrm>
              <a:prstGeom prst="hexagon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7308272" y="2860962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33" name="Hexagon 32"/>
              <p:cNvSpPr/>
              <p:nvPr/>
            </p:nvSpPr>
            <p:spPr>
              <a:xfrm>
                <a:off x="4368799" y="1597890"/>
                <a:ext cx="1403927" cy="1357746"/>
              </a:xfrm>
              <a:prstGeom prst="hexagon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7296728" y="4248725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37" name="Hexagon 36"/>
              <p:cNvSpPr/>
              <p:nvPr/>
            </p:nvSpPr>
            <p:spPr>
              <a:xfrm>
                <a:off x="4368799" y="1597890"/>
                <a:ext cx="1403927" cy="1357746"/>
              </a:xfrm>
              <a:prstGeom prst="hexagon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9514607" y="4197929"/>
              <a:ext cx="1403927" cy="1357746"/>
              <a:chOff x="4368799" y="1597890"/>
              <a:chExt cx="1403927" cy="1357746"/>
            </a:xfrm>
            <a:grpFill/>
          </p:grpSpPr>
          <p:sp>
            <p:nvSpPr>
              <p:cNvPr id="41" name="Hexagon 40"/>
              <p:cNvSpPr/>
              <p:nvPr/>
            </p:nvSpPr>
            <p:spPr>
              <a:xfrm>
                <a:off x="4368799" y="1597890"/>
                <a:ext cx="1403927" cy="1357746"/>
              </a:xfrm>
              <a:prstGeom prst="hexagon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941455" y="2068945"/>
                <a:ext cx="397163" cy="415637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5070763" y="2276763"/>
                <a:ext cx="184728" cy="138546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</p:grpSp>
      <p:sp>
        <p:nvSpPr>
          <p:cNvPr id="46" name="Rectangle 45"/>
          <p:cNvSpPr/>
          <p:nvPr/>
        </p:nvSpPr>
        <p:spPr>
          <a:xfrm>
            <a:off x="1914679" y="3151885"/>
            <a:ext cx="9153236" cy="2690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বিভাজন ক্ষমতা সম্পন্ন টিস্যুকে ভাজক টিস্যু বলে। উদ্ভিদের বর্ধনশীল অংগে বিশেষ করে কান্ড এবং মূলের অগ্রভাগে অবস্থান করে।  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2732432" y="1246909"/>
            <a:ext cx="1855852" cy="378691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21429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268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23</cp:revision>
  <dcterms:created xsi:type="dcterms:W3CDTF">2021-09-05T09:35:10Z</dcterms:created>
  <dcterms:modified xsi:type="dcterms:W3CDTF">2021-10-03T17:06:20Z</dcterms:modified>
</cp:coreProperties>
</file>