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59" r:id="rId3"/>
    <p:sldId id="295" r:id="rId4"/>
    <p:sldId id="266" r:id="rId5"/>
    <p:sldId id="299" r:id="rId6"/>
    <p:sldId id="279" r:id="rId7"/>
    <p:sldId id="290" r:id="rId8"/>
    <p:sldId id="303" r:id="rId9"/>
    <p:sldId id="289" r:id="rId10"/>
    <p:sldId id="291" r:id="rId11"/>
    <p:sldId id="271" r:id="rId12"/>
    <p:sldId id="298" r:id="rId13"/>
    <p:sldId id="297" r:id="rId14"/>
    <p:sldId id="302" r:id="rId15"/>
    <p:sldId id="272" r:id="rId16"/>
    <p:sldId id="293" r:id="rId17"/>
    <p:sldId id="296" r:id="rId18"/>
    <p:sldId id="301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2678C-EAA8-43D0-8B77-23C02AC4771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8932C-76D8-4B51-9CEA-9C803C9B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6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932C-76D8-4B51-9CEA-9C803C9BE8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6B759-59A2-46AA-BB6F-63B09104E1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8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932C-76D8-4B51-9CEA-9C803C9BE8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2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DD46AC-2F23-4CD1-9705-811832ED8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3E8287-57E4-4FDE-BA81-52815E7F9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4474C1-0EBF-4BEA-80F8-E33DCDB5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CEBD-A738-4C53-9A37-CA43C2674E15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9CC52F-7926-4EC5-B697-9E2024FC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18E6D2-A791-454D-9253-FA2952F0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5768-4097-4F3C-8E90-447E584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3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0B1CA2-DD4B-446F-857D-8BF9481B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D022741-93EB-4589-9885-40198DA0F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B44381-5DF3-4986-AA6E-BA90E892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CEBD-A738-4C53-9A37-CA43C2674E15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3FA5CA-A957-4285-8606-E72596E7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DB32E9-C0C9-45F7-A380-F3AAB020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5768-4097-4F3C-8E90-447E584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9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14AA3BE-7936-4715-925A-8CF5C7273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82C4ECB-C93A-4143-BDE8-649C075CD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2489AB-9622-4A82-9100-D20A8C0F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CEBD-A738-4C53-9A37-CA43C2674E15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33DEEF-B92D-400C-931C-4955D9AE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DA4F1D-FA13-4944-9455-E2B34A98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5768-4097-4F3C-8E90-447E584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30582E-84A9-4B91-B4BE-53449002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B19541-7244-4FBC-AD7B-DF4C9A328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4D53CE-2B33-4D55-88C6-E8D465A6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CEBD-A738-4C53-9A37-CA43C2674E15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8D023D-8839-4327-A7C3-B7C7A37D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8D501A-4E94-4407-8297-874E01AE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5768-4097-4F3C-8E90-447E584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0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F71049-B6AB-482C-B339-6F2A0EF5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641C96-22ED-49B8-829F-5DA6A31BF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772417-2FB0-4ADF-8740-3CBCA09D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CEBD-A738-4C53-9A37-CA43C2674E15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1859F5-186C-4ADA-AFFC-291A12C2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8B5B75-7B08-4862-81C1-59D3E889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5768-4097-4F3C-8E90-447E584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23F267-19CE-4815-8801-48679602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EFE901-F642-400F-BDCE-698A0325B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74C23AA-1243-43E8-8A7B-234F198A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7191E7-D9CD-4B66-AC20-39D21DD4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CEBD-A738-4C53-9A37-CA43C2674E15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8E9127-A1E1-4038-92A7-2E572EF6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CD280E-D505-4D06-B345-F0C02DF0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5768-4097-4F3C-8E90-447E584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4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BED09C-B80B-471E-8664-90B530AD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E56289-7840-4B57-92C3-C55BA9EEA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200AE7-E9CF-45FE-8F33-E7F64FC39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5574225-D3F2-43EB-AFDC-4BFD4F5E7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C211661-F8EF-4D00-9700-51CB77B97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DF62454-76C3-49FC-8BE4-B85BC223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CEBD-A738-4C53-9A37-CA43C2674E15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4CAC2C3-B166-4283-B9A2-464352DB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83D1B4E-8EEC-41BF-A34F-377BF221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5768-4097-4F3C-8E90-447E584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5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F02667-4DB1-487A-A931-2005CBB6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BA86BB-A386-4C16-B4F4-0CBCD88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CEBD-A738-4C53-9A37-CA43C2674E15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5B46DB9-C010-4792-8410-35C03CDC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4CC63E-78E4-4373-95FD-3F3A899D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5768-4097-4F3C-8E90-447E584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2EF9154-1242-4A07-AC7F-398DBD38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CEBD-A738-4C53-9A37-CA43C2674E15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E0B62B9-FB8F-47DE-B307-09C7C2E4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BD8BB60-EDA6-4E4D-9125-77C55507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5768-4097-4F3C-8E90-447E584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FA95D0-D0AC-4F72-A6FD-A753B6B69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CDA269-0CC7-4C6F-A44C-C0892F6E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C282231-309A-477E-98F4-3C492173F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859368-F655-4967-859B-D18F1C33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CEBD-A738-4C53-9A37-CA43C2674E15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A33B82-1944-4BCB-952D-D6843A9F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87A077-FB7F-4AF2-816D-3E4171E5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5768-4097-4F3C-8E90-447E584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EA2051-BCF9-43D4-986B-B2DB8C82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E265704-03F3-44BC-BA42-4969D3B8B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5D1019-1745-408B-9E6C-C77607CC3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CD67D9-3194-42D2-A596-F48D7EA8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CEBD-A738-4C53-9A37-CA43C2674E15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1E4164-7685-46B5-BBA7-9D8D30E5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77D9DAD-B4CF-4F53-906E-347941EC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5768-4097-4F3C-8E90-447E584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8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26D5664-EAF2-447E-90BE-F0E0D226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FC8667-0FF6-404B-AD21-50D0E75F0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F5E35D-77D0-4982-A081-4E6659C0B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FCEBD-A738-4C53-9A37-CA43C2674E15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0ABEC6-4784-439E-8B68-E51327ACD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5BB366-1D7C-4CD1-A509-C24CD5E13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5768-4097-4F3C-8E90-447E584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3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51289" y="1385763"/>
            <a:ext cx="4283432" cy="400110"/>
          </a:xfrm>
          <a:prstGeom prst="rect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bn-IN" sz="2000" dirty="0"/>
              <a:t> </a:t>
            </a:r>
            <a:r>
              <a:rPr lang="bn-IN" sz="2000" dirty="0" smtClean="0"/>
              <a:t>   </a:t>
            </a:r>
            <a:r>
              <a:rPr lang="en-US" sz="2000" dirty="0"/>
              <a:t>আজকের পাঠে সবাইকে </a:t>
            </a:r>
            <a:r>
              <a:rPr lang="en-US" sz="2000" dirty="0" smtClean="0"/>
              <a:t>স্বাগত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08" y="1880902"/>
            <a:ext cx="5501643" cy="36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56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18" y="2235976"/>
            <a:ext cx="6618384" cy="373406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90141" y="1033988"/>
            <a:ext cx="2274339" cy="40011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        নিরব পাঠ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534633-CC37-494D-ACD3-8034A362E39B}"/>
              </a:ext>
            </a:extLst>
          </p:cNvPr>
          <p:cNvSpPr txBox="1"/>
          <p:nvPr/>
        </p:nvSpPr>
        <p:spPr>
          <a:xfrm>
            <a:off x="3325521" y="1650371"/>
            <a:ext cx="452194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 সবাই নিরবে পড়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3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260" y="657925"/>
            <a:ext cx="8104319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প্রিয় শিক্ষা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র্থীরা </a:t>
            </a:r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যুক্তবর্ণ ভেঙ্গে 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 ও বাক্য লিখ </a:t>
            </a:r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32504" y="2347683"/>
            <a:ext cx="881284" cy="4001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ক্লাস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751583" y="2531192"/>
            <a:ext cx="319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16284" y="2344804"/>
            <a:ext cx="685800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ক্ল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5591" y="2300359"/>
            <a:ext cx="645327" cy="46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5902" y="2278211"/>
            <a:ext cx="762000" cy="46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ল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19554" y="2952017"/>
            <a:ext cx="682530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ন্দ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1476" y="3216625"/>
            <a:ext cx="365671" cy="37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91090" y="3015608"/>
            <a:ext cx="685800" cy="4001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3302" y="2949612"/>
            <a:ext cx="986288" cy="4001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আনন্দ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3597" y="2324377"/>
            <a:ext cx="1052404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ক্লান্ত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6854" y="3005132"/>
            <a:ext cx="1439042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 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আন্দাজ</a:t>
            </a:r>
            <a:r>
              <a:rPr lang="bn-IN" sz="2000" dirty="0"/>
              <a:t>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8606" y="2344239"/>
            <a:ext cx="3320461" cy="3693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আমি এখন খুব ক্লান্ত ।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3759" y="2976217"/>
            <a:ext cx="3893132" cy="3693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আন্দাজ করে কথা বলা ঠিক নয়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0869" y="3011578"/>
            <a:ext cx="750258" cy="40011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  ন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ED98991-0DCD-438D-A2DA-2B90A78867C6}"/>
              </a:ext>
            </a:extLst>
          </p:cNvPr>
          <p:cNvSpPr txBox="1"/>
          <p:nvPr/>
        </p:nvSpPr>
        <p:spPr>
          <a:xfrm>
            <a:off x="689324" y="3508279"/>
            <a:ext cx="954217" cy="461665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কিন্তু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D527B43-32A6-4459-818A-45E9F7D1B4C5}"/>
              </a:ext>
            </a:extLst>
          </p:cNvPr>
          <p:cNvSpPr txBox="1"/>
          <p:nvPr/>
        </p:nvSpPr>
        <p:spPr>
          <a:xfrm>
            <a:off x="1828884" y="3518458"/>
            <a:ext cx="595322" cy="523220"/>
          </a:xfrm>
          <a:prstGeom prst="rect">
            <a:avLst/>
          </a:prstGeom>
          <a:solidFill>
            <a:srgbClr val="00B0F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ন্ত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CDA7294-7C6D-4CE4-912A-C2875EA334F0}"/>
              </a:ext>
            </a:extLst>
          </p:cNvPr>
          <p:cNvCxnSpPr>
            <a:cxnSpLocks/>
          </p:cNvCxnSpPr>
          <p:nvPr/>
        </p:nvCxnSpPr>
        <p:spPr>
          <a:xfrm>
            <a:off x="2677593" y="3789922"/>
            <a:ext cx="273773" cy="7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D42743C-86AE-46E6-97CE-D6C4E09DEB9D}"/>
              </a:ext>
            </a:extLst>
          </p:cNvPr>
          <p:cNvSpPr txBox="1"/>
          <p:nvPr/>
        </p:nvSpPr>
        <p:spPr>
          <a:xfrm>
            <a:off x="3222116" y="3642022"/>
            <a:ext cx="555274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/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400" dirty="0"/>
              <a:t> 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A88D30D-92AD-4CF8-BB85-5785E9AE8525}"/>
              </a:ext>
            </a:extLst>
          </p:cNvPr>
          <p:cNvSpPr txBox="1"/>
          <p:nvPr/>
        </p:nvSpPr>
        <p:spPr>
          <a:xfrm>
            <a:off x="4045117" y="3637364"/>
            <a:ext cx="7620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/>
              <a:t> ত 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2E79873-8DBA-48A6-9AE1-030664D8163E}"/>
              </a:ext>
            </a:extLst>
          </p:cNvPr>
          <p:cNvSpPr txBox="1"/>
          <p:nvPr/>
        </p:nvSpPr>
        <p:spPr>
          <a:xfrm>
            <a:off x="4992459" y="3637363"/>
            <a:ext cx="910225" cy="40011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/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শান্ত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C31AB5B-9904-4839-8A72-D512C602D187}"/>
              </a:ext>
            </a:extLst>
          </p:cNvPr>
          <p:cNvSpPr txBox="1"/>
          <p:nvPr/>
        </p:nvSpPr>
        <p:spPr>
          <a:xfrm>
            <a:off x="6533759" y="3613599"/>
            <a:ext cx="2589733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ফিহা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শান্ত মেয়ে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3D661A4-B867-4816-B104-4CB00D77AA7A}"/>
              </a:ext>
            </a:extLst>
          </p:cNvPr>
          <p:cNvSpPr txBox="1"/>
          <p:nvPr/>
        </p:nvSpPr>
        <p:spPr>
          <a:xfrm>
            <a:off x="683301" y="4172211"/>
            <a:ext cx="1026755" cy="461665"/>
          </a:xfrm>
          <a:prstGeom prst="rect">
            <a:avLst/>
          </a:prstGeom>
          <a:solidFill>
            <a:srgbClr val="0070C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ইচ্ছে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19FC35B-2F04-4174-A0DC-37C24CDC2AAD}"/>
              </a:ext>
            </a:extLst>
          </p:cNvPr>
          <p:cNvSpPr txBox="1"/>
          <p:nvPr/>
        </p:nvSpPr>
        <p:spPr>
          <a:xfrm>
            <a:off x="1791955" y="4187600"/>
            <a:ext cx="756450" cy="461665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bn-IN" dirty="0"/>
              <a:t> 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97DE283A-02B9-48C3-83D5-5E4B0D8106B0}"/>
              </a:ext>
            </a:extLst>
          </p:cNvPr>
          <p:cNvCxnSpPr/>
          <p:nvPr/>
        </p:nvCxnSpPr>
        <p:spPr>
          <a:xfrm>
            <a:off x="2640405" y="4449210"/>
            <a:ext cx="365671" cy="37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C62A230-86F4-4AB1-8BF4-48D5C029630B}"/>
              </a:ext>
            </a:extLst>
          </p:cNvPr>
          <p:cNvSpPr txBox="1"/>
          <p:nvPr/>
        </p:nvSpPr>
        <p:spPr>
          <a:xfrm>
            <a:off x="3280765" y="4224625"/>
            <a:ext cx="517808" cy="523220"/>
          </a:xfrm>
          <a:prstGeom prst="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2000" dirty="0"/>
              <a:t> 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F5681DE-5232-4092-BD50-18307C4C7BBC}"/>
              </a:ext>
            </a:extLst>
          </p:cNvPr>
          <p:cNvSpPr txBox="1"/>
          <p:nvPr/>
        </p:nvSpPr>
        <p:spPr>
          <a:xfrm>
            <a:off x="4091090" y="4271406"/>
            <a:ext cx="551275" cy="461665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ছ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4CF8C0D-4553-40C8-90A5-4476CF086126}"/>
              </a:ext>
            </a:extLst>
          </p:cNvPr>
          <p:cNvSpPr txBox="1"/>
          <p:nvPr/>
        </p:nvSpPr>
        <p:spPr>
          <a:xfrm>
            <a:off x="5054971" y="4304083"/>
            <a:ext cx="1041029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স্বচ্ছ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FE29A08-FBBE-4B43-9CCE-2C9ECF3F2E42}"/>
              </a:ext>
            </a:extLst>
          </p:cNvPr>
          <p:cNvSpPr txBox="1"/>
          <p:nvPr/>
        </p:nvSpPr>
        <p:spPr>
          <a:xfrm>
            <a:off x="6435602" y="4297256"/>
            <a:ext cx="3083551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/>
              </a:rPr>
              <a:t> </a:t>
            </a:r>
            <a:r>
              <a:rPr lang="bn-IN" dirty="0" smtClean="0">
                <a:latin typeface="NikoshBAN" panose="02000000000000000000"/>
              </a:rPr>
              <a:t>     পুকুরের </a:t>
            </a:r>
            <a:r>
              <a:rPr lang="bn-IN" dirty="0">
                <a:latin typeface="NikoshBAN" panose="02000000000000000000"/>
              </a:rPr>
              <a:t>পানি স্বচ্ছ নয় 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262" y="4951149"/>
            <a:ext cx="10963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latin typeface="NikoshBAN" panose="02000000000000000000"/>
              </a:rPr>
              <a:t>জঙ্গলে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47040" y="4951149"/>
            <a:ext cx="759010" cy="369332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  ঙ্গ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608139" y="5160396"/>
            <a:ext cx="4302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65591" y="5001130"/>
            <a:ext cx="517808" cy="369332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 ঙ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042914" y="4996517"/>
            <a:ext cx="670988" cy="369332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  গ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27743" y="4975730"/>
            <a:ext cx="847713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latin typeface="NikoshBAN" panose="02000000000000000000"/>
              </a:rPr>
              <a:t>মঙ্গল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363840" y="4934638"/>
            <a:ext cx="3155313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    </a:t>
            </a:r>
            <a:r>
              <a:rPr lang="bn-IN" dirty="0" smtClean="0">
                <a:latin typeface="NikoshBAN" panose="02000000000000000000"/>
              </a:rPr>
              <a:t>আল্লাহ সবার মঙ্গল করুন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14" grpId="0" animBg="1"/>
      <p:bldP spid="16" grpId="0" animBg="1"/>
      <p:bldP spid="4" grpId="0" animBg="1"/>
      <p:bldP spid="9" grpId="0" animBg="1"/>
      <p:bldP spid="18" grpId="0" animBg="1"/>
      <p:bldP spid="19" grpId="0" animBg="1"/>
      <p:bldP spid="13" grpId="0" animBg="1"/>
      <p:bldP spid="12" grpId="0" animBg="1"/>
      <p:bldP spid="15" grpId="0" animBg="1"/>
      <p:bldP spid="17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22" grpId="0" animBg="1"/>
      <p:bldP spid="27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EA6777C-11B7-48D3-9A5B-46568FAB6050}"/>
              </a:ext>
            </a:extLst>
          </p:cNvPr>
          <p:cNvSpPr txBox="1"/>
          <p:nvPr/>
        </p:nvSpPr>
        <p:spPr>
          <a:xfrm>
            <a:off x="3275556" y="1352811"/>
            <a:ext cx="226721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বিপরীত শব্দ লিখ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454D72C-130A-46C1-A1DF-95339DAEC8C5}"/>
              </a:ext>
            </a:extLst>
          </p:cNvPr>
          <p:cNvSpPr txBox="1"/>
          <p:nvPr/>
        </p:nvSpPr>
        <p:spPr>
          <a:xfrm>
            <a:off x="2079320" y="2114768"/>
            <a:ext cx="1340285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রাত 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নতুন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সাদা  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আনন্দ 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উঁচু 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4EC6D8E-DA3A-4E90-A2A6-57662AEB554A}"/>
              </a:ext>
            </a:extLst>
          </p:cNvPr>
          <p:cNvSpPr txBox="1"/>
          <p:nvPr/>
        </p:nvSpPr>
        <p:spPr>
          <a:xfrm>
            <a:off x="4446740" y="2253631"/>
            <a:ext cx="1340285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endParaRPr lang="en-US" dirty="0"/>
          </a:p>
          <a:p>
            <a:r>
              <a:rPr lang="bn-IN" dirty="0"/>
              <a:t> </a:t>
            </a:r>
            <a:r>
              <a:rPr lang="bn-IN" dirty="0" smtClean="0"/>
              <a:t>   দিন  </a:t>
            </a:r>
            <a:endParaRPr lang="bn-IN" dirty="0"/>
          </a:p>
          <a:p>
            <a:r>
              <a:rPr lang="bn-IN" dirty="0"/>
              <a:t> </a:t>
            </a:r>
            <a:r>
              <a:rPr lang="bn-IN" dirty="0" smtClean="0"/>
              <a:t> পুরাতুন </a:t>
            </a:r>
            <a:endParaRPr lang="bn-IN" dirty="0"/>
          </a:p>
          <a:p>
            <a:r>
              <a:rPr lang="bn-IN" dirty="0"/>
              <a:t>  </a:t>
            </a:r>
            <a:r>
              <a:rPr lang="bn-IN" dirty="0" smtClean="0"/>
              <a:t> কালো </a:t>
            </a:r>
            <a:endParaRPr lang="bn-IN" dirty="0"/>
          </a:p>
          <a:p>
            <a:r>
              <a:rPr lang="bn-IN" dirty="0"/>
              <a:t> </a:t>
            </a:r>
            <a:r>
              <a:rPr lang="bn-IN" dirty="0" smtClean="0"/>
              <a:t> বেদনা </a:t>
            </a:r>
            <a:endParaRPr lang="bn-IN" dirty="0"/>
          </a:p>
          <a:p>
            <a:r>
              <a:rPr lang="bn-IN" dirty="0" smtClean="0"/>
              <a:t>    নিচু</a:t>
            </a:r>
          </a:p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8CC76E3-9559-4EA7-A624-7CE2713CA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18" y="1817397"/>
            <a:ext cx="2847975" cy="26289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DC3AEC79-4469-4AFE-ADD5-C1EDFB085D4B}"/>
              </a:ext>
            </a:extLst>
          </p:cNvPr>
          <p:cNvSpPr/>
          <p:nvPr/>
        </p:nvSpPr>
        <p:spPr>
          <a:xfrm>
            <a:off x="3544866" y="2517732"/>
            <a:ext cx="663879" cy="87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384833DA-A0CF-40B6-9B3A-5F3D3EACC213}"/>
              </a:ext>
            </a:extLst>
          </p:cNvPr>
          <p:cNvSpPr/>
          <p:nvPr/>
        </p:nvSpPr>
        <p:spPr>
          <a:xfrm>
            <a:off x="3557392" y="2849671"/>
            <a:ext cx="613775" cy="87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2B4416A6-61C8-4492-A4D8-0CFE3E3E301E}"/>
              </a:ext>
            </a:extLst>
          </p:cNvPr>
          <p:cNvSpPr/>
          <p:nvPr/>
        </p:nvSpPr>
        <p:spPr>
          <a:xfrm>
            <a:off x="3607496" y="3181611"/>
            <a:ext cx="563671" cy="87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492179D1-8F04-4371-AC42-72E49B8BCC48}"/>
              </a:ext>
            </a:extLst>
          </p:cNvPr>
          <p:cNvSpPr/>
          <p:nvPr/>
        </p:nvSpPr>
        <p:spPr>
          <a:xfrm>
            <a:off x="3607496" y="3429000"/>
            <a:ext cx="563671" cy="8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2CDD346-7540-413D-96EF-26902AF12BB6}"/>
              </a:ext>
            </a:extLst>
          </p:cNvPr>
          <p:cNvSpPr txBox="1"/>
          <p:nvPr/>
        </p:nvSpPr>
        <p:spPr>
          <a:xfrm>
            <a:off x="3064867" y="994720"/>
            <a:ext cx="3644420" cy="461665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জোড়ায় পাঠ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2867182-68F0-4687-85EA-C718E8077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78" y="1456385"/>
            <a:ext cx="2095256" cy="16573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378E28A-58D7-43EC-B3BE-1ABB26197723}"/>
              </a:ext>
            </a:extLst>
          </p:cNvPr>
          <p:cNvSpPr txBox="1"/>
          <p:nvPr/>
        </p:nvSpPr>
        <p:spPr>
          <a:xfrm>
            <a:off x="1531540" y="3223414"/>
            <a:ext cx="7373911" cy="923330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প্রিয় শিক্ষার্থীরা তোমরা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জন করে বস, একজন পড়বে 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অন্য জন শুনবে ও আঙুল রেখে মেলাবে,ভুল বুঝতে পারলে     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ঠিক করে দেবে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423" y="2934269"/>
            <a:ext cx="8789159" cy="646331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/>
              </a:rPr>
              <a:t>            প্রিয় শিক্ষার্থীরা তোমরা নির্ধারিত পাঠ থেকে যুক্তবর্ণযুক্ত শব্দ খুঁজে বের</a:t>
            </a:r>
          </a:p>
          <a:p>
            <a:r>
              <a:rPr lang="bn-IN" dirty="0">
                <a:latin typeface="NikoshBAN"/>
              </a:rPr>
              <a:t> </a:t>
            </a:r>
            <a:r>
              <a:rPr lang="bn-IN" dirty="0" smtClean="0">
                <a:latin typeface="NikoshBAN"/>
              </a:rPr>
              <a:t>          করে খাতায় লিখ  এবং পাঠ্যাংশ থেকে তিনটি প্রশ্ন তৈরি কর ও উত্তর বের কর । </a:t>
            </a:r>
            <a:endParaRPr lang="en-US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8040" y="1959792"/>
            <a:ext cx="2483893" cy="40011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/>
              </a:rPr>
              <a:t>       জোড়ায় কাজ </a:t>
            </a:r>
            <a:endParaRPr lang="en-US" sz="20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4" y="1217666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0" y="2819401"/>
            <a:ext cx="1295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5004275-BF02-402D-B091-CE4127F114DD}"/>
              </a:ext>
            </a:extLst>
          </p:cNvPr>
          <p:cNvSpPr txBox="1"/>
          <p:nvPr/>
        </p:nvSpPr>
        <p:spPr>
          <a:xfrm>
            <a:off x="1481058" y="1191651"/>
            <a:ext cx="7129420" cy="400110"/>
          </a:xfrm>
          <a:prstGeom prst="rect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কিছু নতুন শব্দ ,শব্দের অর্থ ও বাক্য জেনে নিই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53FD26-77E4-4D8A-8A09-080D1F7A9315}"/>
              </a:ext>
            </a:extLst>
          </p:cNvPr>
          <p:cNvSpPr txBox="1"/>
          <p:nvPr/>
        </p:nvSpPr>
        <p:spPr>
          <a:xfrm>
            <a:off x="1567190" y="1958788"/>
            <a:ext cx="1176010" cy="3693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প্রজাতি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06B9C3-39C7-43F0-BB9E-F81C55CD07D5}"/>
              </a:ext>
            </a:extLst>
          </p:cNvPr>
          <p:cNvSpPr txBox="1"/>
          <p:nvPr/>
        </p:nvSpPr>
        <p:spPr>
          <a:xfrm>
            <a:off x="3215806" y="1943485"/>
            <a:ext cx="1807505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64960F3-35E8-4190-AC4A-9EC81E1966C2}"/>
              </a:ext>
            </a:extLst>
          </p:cNvPr>
          <p:cNvSpPr txBox="1"/>
          <p:nvPr/>
        </p:nvSpPr>
        <p:spPr>
          <a:xfrm>
            <a:off x="5499665" y="1956736"/>
            <a:ext cx="4573658" cy="3693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বাংলাদেশে বিভিন্ন প্রজাতির পাখি আছে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D674025-275D-4D3C-BDC3-84B527CE292B}"/>
              </a:ext>
            </a:extLst>
          </p:cNvPr>
          <p:cNvSpPr txBox="1"/>
          <p:nvPr/>
        </p:nvSpPr>
        <p:spPr>
          <a:xfrm>
            <a:off x="1567190" y="2723958"/>
            <a:ext cx="1091821" cy="3693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বিচরণ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2E58214-041B-4DD3-A376-386E242010C2}"/>
              </a:ext>
            </a:extLst>
          </p:cNvPr>
          <p:cNvSpPr txBox="1"/>
          <p:nvPr/>
        </p:nvSpPr>
        <p:spPr>
          <a:xfrm>
            <a:off x="3215806" y="2720669"/>
            <a:ext cx="1779821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ঘুরে বেড়ানো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332D4B4-0555-4197-A447-9316DFE88687}"/>
              </a:ext>
            </a:extLst>
          </p:cNvPr>
          <p:cNvSpPr txBox="1"/>
          <p:nvPr/>
        </p:nvSpPr>
        <p:spPr>
          <a:xfrm>
            <a:off x="5491705" y="2648495"/>
            <a:ext cx="5342399" cy="3693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খাবারের খোঁজে পাখি বিভিন্ন জায়গায় বিচরণ করে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D51BFE1-B86B-4C8D-82CA-FB1A8A699DAC}"/>
              </a:ext>
            </a:extLst>
          </p:cNvPr>
          <p:cNvSpPr txBox="1"/>
          <p:nvPr/>
        </p:nvSpPr>
        <p:spPr>
          <a:xfrm>
            <a:off x="1646630" y="4119287"/>
            <a:ext cx="764275" cy="3693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দূত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0470495-17CC-41B8-802D-87762FA3EA79}"/>
              </a:ext>
            </a:extLst>
          </p:cNvPr>
          <p:cNvSpPr txBox="1"/>
          <p:nvPr/>
        </p:nvSpPr>
        <p:spPr>
          <a:xfrm>
            <a:off x="3266979" y="4119287"/>
            <a:ext cx="1454502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en-US" dirty="0" smtClean="0"/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বার্তাবাহক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A73D2B4-90EC-41F7-9DAD-0D4C42B85850}"/>
              </a:ext>
            </a:extLst>
          </p:cNvPr>
          <p:cNvSpPr txBox="1"/>
          <p:nvPr/>
        </p:nvSpPr>
        <p:spPr>
          <a:xfrm>
            <a:off x="5577555" y="4119287"/>
            <a:ext cx="2845109" cy="3693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পাখিরা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ভোরের দূত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852" y="3403205"/>
            <a:ext cx="1165348" cy="382137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/>
              </a:rPr>
              <a:t>   শোভা 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9262" y="3403206"/>
            <a:ext cx="1249937" cy="38213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/>
              </a:rPr>
              <a:t>    সৌন্দর্য 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9665" y="3374066"/>
            <a:ext cx="4844954" cy="3693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/>
              </a:rPr>
              <a:t>        গোলাপ ফুল বাগানের শোভা বৃদ্ধি করেছে </a:t>
            </a:r>
            <a:endParaRPr lang="en-US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7605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3" grpId="0" animBg="1"/>
      <p:bldP spid="15" grpId="0" animBg="1"/>
      <p:bldP spid="24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4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9313" y="1453185"/>
            <a:ext cx="2746456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      </a:t>
            </a:r>
            <a:r>
              <a:rPr lang="bn-IN" sz="2400" dirty="0" smtClean="0"/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5" y="2795277"/>
            <a:ext cx="6160031" cy="316379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59D43D-F39C-45EF-9F29-26C0F7E1E8F6}"/>
              </a:ext>
            </a:extLst>
          </p:cNvPr>
          <p:cNvSpPr txBox="1"/>
          <p:nvPr/>
        </p:nvSpPr>
        <p:spPr>
          <a:xfrm>
            <a:off x="2013431" y="2031898"/>
            <a:ext cx="7694721" cy="6463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স্পষ্ট ও প্রমিত উচ্চারণে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পাঠটি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পড় ।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পড়ার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সময় বিরাম চিহ্ন বজায় রেখে পড়বে ।</a:t>
            </a:r>
          </a:p>
        </p:txBody>
      </p:sp>
    </p:spTree>
    <p:extLst>
      <p:ext uri="{BB962C8B-B14F-4D97-AF65-F5344CB8AC3E}">
        <p14:creationId xmlns:p14="http://schemas.microsoft.com/office/powerpoint/2010/main" val="37184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8298" y="1650970"/>
            <a:ext cx="8748216" cy="5078313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প্রশ্নগুলোর উত্তর লিখঃ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১। আজ আমরা যে গল্পটি পড়লাম তার নাম কি ?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 গল্পটি কী নিয়ে লিখা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৩। পাখিরা কিসের দূত ?  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৪। সাম্য কার কাছে পাখির কথা জিঙ্গেস করবে ?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৫। জাতীয় পাখির নাম কি? পাখিদের প্রধান খাদ্য কী ?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৬। বাংলাদেশ কিসের দেশ ? </a:t>
            </a: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9379" y="970940"/>
            <a:ext cx="2006054" cy="46166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smtClean="0"/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2400" dirty="0"/>
              <a:t> 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B2C0C7-97E6-4B75-8481-55BAB1791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53" y="1650970"/>
            <a:ext cx="1760561" cy="155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4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0770" y="1760561"/>
            <a:ext cx="281143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</a:t>
            </a:r>
            <a:r>
              <a:rPr lang="bn-IN" dirty="0" smtClean="0">
                <a:latin typeface="NikoshBAN"/>
              </a:rPr>
              <a:t>বাড়ির কাজ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8360" y="3049424"/>
            <a:ext cx="7929349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NikoshBAN"/>
              </a:rPr>
              <a:t>            আগামিকাল নির্ধারিত পাঠটি ভাল করে পড়ে আসবে এবং পাঠের</a:t>
            </a:r>
          </a:p>
          <a:p>
            <a:r>
              <a:rPr lang="en-US" dirty="0" smtClean="0">
                <a:latin typeface="NikoshBAN"/>
              </a:rPr>
              <a:t>                    নতুন নতুন শব্দ দিয়ে বাক্য গঠন করে আনবে ।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09" y="1301218"/>
            <a:ext cx="2677451" cy="1612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60" y="1269582"/>
            <a:ext cx="2302410" cy="16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393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0347" y="1363629"/>
            <a:ext cx="605844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,ভালো থেকো,সুস্থ থেকো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19" y="1873610"/>
            <a:ext cx="5643702" cy="33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5627" y="2323537"/>
            <a:ext cx="5215373" cy="1880163"/>
          </a:xfrm>
          <a:solidFill>
            <a:srgbClr val="FFC000"/>
          </a:solidFill>
          <a:ln>
            <a:solidFill>
              <a:schemeClr val="tx1"/>
            </a:solidFill>
            <a:prstDash val="lgDashDotDot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  <a:p>
            <a:pPr marL="0" indent="0">
              <a:buNone/>
            </a:pPr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bn-IN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bn-IN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(২)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জগত</a:t>
            </a:r>
          </a:p>
          <a:p>
            <a:pPr marL="0" indent="0">
              <a:buNone/>
            </a:pPr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াং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আচ্ছা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…..প্রধান খাদ্য</a:t>
            </a:r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094553" y="1285077"/>
            <a:ext cx="3252147" cy="534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90C1862-7AB1-4463-ABCE-BEDC49422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30" y="1886255"/>
            <a:ext cx="1090412" cy="2317445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40160" y="2462474"/>
            <a:ext cx="5538570" cy="165232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prstDash val="lgDashDotDot"/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আমেনা খাতুন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সহকারী শিক্ষক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করজগ্রাম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 বিদ্যালয় ।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রাণীনগর,নওগাঁ 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9869" y="1270803"/>
            <a:ext cx="211023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206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শিখনফল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210" y="2100669"/>
            <a:ext cx="11028783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শোনাঃ১.১.১ যুক্তব্যঞ্জন সহযোগ গঠিত শব্দ শুনে বু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ঝতে পারবে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১.২.১  উচ্চারিত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পঠি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ত বাক্য শুনে বলতে পারবে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১.১.২যুক্তব্যঞ্জন সহযোগে তৈরি শব্দ যুক্ত বাক্য স্পষ্ট ও শুদ্ধভাবে বলতে পারবে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১.৩.২ শুদ্ধ উচ্চারণে প্রশ্ন করতে ও উত্তর দিতে পারবে । 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পড়াঃ ১.৩.১যুক্তব্যঞ্জন  সংবলিত শব্দ পড়তে পারবে ।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১.৩.২যুক্তব্যঞ্জন দিয়ে গঠিত বাক্য পড়তে পারবে ।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লেখাঃ ১.৫.১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পাঠে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দিয়ে নতুন নতুন বাক্য লিখতে পারবে  ।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59037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0924" y="2206746"/>
            <a:ext cx="1261333" cy="9233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 descr="420131225101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9078" y="2170179"/>
            <a:ext cx="1401310" cy="902637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 descr="কোকি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1477" y="1082543"/>
            <a:ext cx="1279863" cy="92333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7" name="Picture 6" descr="kingfisher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0001" y="2170179"/>
            <a:ext cx="1401310" cy="934691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Picture 7" descr="টুনটুনি_TAILOR-BIR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5791" y="3305743"/>
            <a:ext cx="1168420" cy="95989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9" name="Picture 8" descr="1925819_f5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0892" y="3305743"/>
            <a:ext cx="1168420" cy="98961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Picture 10" descr="House_Crow_RWD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3666565" y="1066010"/>
            <a:ext cx="1279863" cy="95989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2" name="Picture 11" descr="bd_chkredjung02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03331" y="1064259"/>
            <a:ext cx="1043992" cy="923331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178097" y="493140"/>
            <a:ext cx="4545590" cy="46166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    এসো কিছু ছবি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C0AA12-3158-45C5-A2BE-C3F38790E41E}"/>
              </a:ext>
            </a:extLst>
          </p:cNvPr>
          <p:cNvSpPr txBox="1"/>
          <p:nvPr/>
        </p:nvSpPr>
        <p:spPr>
          <a:xfrm>
            <a:off x="6499371" y="1064259"/>
            <a:ext cx="1919516" cy="95989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কোকিল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79DDAFD-F6FE-44F7-BF07-3B9ABDDE858A}"/>
              </a:ext>
            </a:extLst>
          </p:cNvPr>
          <p:cNvSpPr txBox="1"/>
          <p:nvPr/>
        </p:nvSpPr>
        <p:spPr>
          <a:xfrm>
            <a:off x="6571870" y="2206748"/>
            <a:ext cx="1774519" cy="923330"/>
          </a:xfrm>
          <a:prstGeom prst="rect">
            <a:avLst/>
          </a:prstGeom>
          <a:solidFill>
            <a:srgbClr val="FFC00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টিয়া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মাছরাঙ্গা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শালিক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8E8A959-213C-44EB-96F6-16715C79984C}"/>
              </a:ext>
            </a:extLst>
          </p:cNvPr>
          <p:cNvSpPr txBox="1"/>
          <p:nvPr/>
        </p:nvSpPr>
        <p:spPr>
          <a:xfrm>
            <a:off x="6653757" y="3330953"/>
            <a:ext cx="1351440" cy="6463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টুনটুনি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দোয়েল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9733" y="4705780"/>
            <a:ext cx="320040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/>
              </a:rPr>
              <a:t> </a:t>
            </a:r>
            <a:r>
              <a:rPr lang="bn-IN" dirty="0" smtClean="0">
                <a:latin typeface="NikoshBAN" panose="02000000000000000000"/>
              </a:rPr>
              <a:t>      পাখিরা কিসের দূত ? 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9396" y="5434098"/>
            <a:ext cx="426637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     </a:t>
            </a:r>
            <a:r>
              <a:rPr lang="bn-IN" dirty="0" smtClean="0">
                <a:latin typeface="NikoshBAN" panose="02000000000000000000"/>
              </a:rPr>
              <a:t>তোমার চেনা তিনটি পাখির নাম বল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0" grpId="0" animBg="1"/>
      <p:bldP spid="14" grpId="0" animBg="1"/>
      <p:bldP spid="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F25FE9-6A74-43E3-976A-489C2D0F85D0}"/>
              </a:ext>
            </a:extLst>
          </p:cNvPr>
          <p:cNvSpPr txBox="1"/>
          <p:nvPr/>
        </p:nvSpPr>
        <p:spPr>
          <a:xfrm>
            <a:off x="2431173" y="1412871"/>
            <a:ext cx="5654804" cy="400110"/>
          </a:xfrm>
          <a:prstGeom prst="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/>
              </a:rPr>
              <a:t>  </a:t>
            </a:r>
            <a:r>
              <a:rPr lang="bn-IN" sz="2000" dirty="0" smtClean="0">
                <a:latin typeface="NikoshBAN" panose="02000000000000000000"/>
              </a:rPr>
              <a:t>       </a:t>
            </a:r>
            <a:r>
              <a:rPr lang="bn-IN" sz="2000" dirty="0" smtClean="0">
                <a:latin typeface="NikoshBAN" panose="02000000000000000000"/>
                <a:cs typeface="NikoshBAN" panose="02000000000000000000" pitchFamily="2" charset="0"/>
              </a:rPr>
              <a:t>আজ </a:t>
            </a:r>
            <a:r>
              <a:rPr lang="bn-IN" sz="2000" dirty="0">
                <a:latin typeface="NikoshBAN" panose="02000000000000000000"/>
                <a:cs typeface="NikoshBAN" panose="02000000000000000000" pitchFamily="2" charset="0"/>
              </a:rPr>
              <a:t>আমরা পড়ব </a:t>
            </a:r>
            <a:r>
              <a:rPr lang="bn-IN" sz="2000" dirty="0" smtClean="0">
                <a:latin typeface="NikoshBAN" panose="02000000000000000000"/>
                <a:cs typeface="NikoshBAN" panose="02000000000000000000" pitchFamily="2" charset="0"/>
              </a:rPr>
              <a:t>পাখির জগত</a:t>
            </a:r>
            <a:r>
              <a:rPr lang="en-US" sz="2000" dirty="0" smtClean="0">
                <a:latin typeface="NikoshBAN" panose="02000000000000000000"/>
                <a:cs typeface="NikoshBAN" panose="02000000000000000000" pitchFamily="2" charset="0"/>
              </a:rPr>
              <a:t>ঃপাঠ ২ </a:t>
            </a:r>
            <a:endParaRPr lang="en-US" sz="20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50" y="2009061"/>
            <a:ext cx="5701127" cy="257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0" y="2260600"/>
            <a:ext cx="2607240" cy="2997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24077" y="1323263"/>
            <a:ext cx="2470245" cy="40011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/>
              </a:rPr>
              <a:t>         বই সংযোগ </a:t>
            </a:r>
            <a:endParaRPr lang="en-US" sz="2000" dirty="0">
              <a:latin typeface="NikoshBAN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13" y="2098591"/>
            <a:ext cx="3734188" cy="332121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5480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9944" y="713327"/>
            <a:ext cx="2595698" cy="461665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   </a:t>
            </a:r>
            <a:r>
              <a:rPr lang="bn-IN" sz="2400" dirty="0" smtClean="0"/>
              <a:t>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D64F58F-A4DA-4395-B45C-9D75740DF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29" y="2372702"/>
            <a:ext cx="5212080" cy="3128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6511A3-26A8-437C-BD6B-E46EF78AF49C}"/>
              </a:ext>
            </a:extLst>
          </p:cNvPr>
          <p:cNvSpPr txBox="1"/>
          <p:nvPr/>
        </p:nvSpPr>
        <p:spPr>
          <a:xfrm>
            <a:off x="1804698" y="1492155"/>
            <a:ext cx="7339302" cy="707886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প্রিয়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আমি পড়ব তোমরা আঙ্গুল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রেখে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    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ও মনোযোগ দিয়ে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1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8866" y="952308"/>
            <a:ext cx="3029803" cy="40011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/>
              </a:rPr>
              <a:t>            সমস্বরে পাঠ </a:t>
            </a:r>
            <a:endParaRPr lang="en-US" sz="20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7" y="2231834"/>
            <a:ext cx="5480003" cy="2422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4310" y="1491146"/>
            <a:ext cx="697400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   </a:t>
            </a:r>
            <a:r>
              <a:rPr lang="bn-IN" dirty="0" smtClean="0">
                <a:latin typeface="NikoshBAN"/>
              </a:rPr>
              <a:t>      </a:t>
            </a:r>
            <a:r>
              <a:rPr lang="en-US" dirty="0" smtClean="0">
                <a:latin typeface="NikoshBAN"/>
              </a:rPr>
              <a:t>প্রিয় শিক্ষার্থীরা আমি পড়ছি তোমরা সবাই আঙুল রেখে </a:t>
            </a:r>
            <a:endParaRPr lang="bn-IN" dirty="0">
              <a:latin typeface="NikoshBAN"/>
            </a:endParaRPr>
          </a:p>
          <a:p>
            <a:r>
              <a:rPr lang="bn-IN" dirty="0">
                <a:latin typeface="NikoshBAN"/>
              </a:rPr>
              <a:t> </a:t>
            </a:r>
            <a:r>
              <a:rPr lang="bn-IN" dirty="0" smtClean="0">
                <a:latin typeface="NikoshBAN"/>
              </a:rPr>
              <a:t>       </a:t>
            </a:r>
            <a:r>
              <a:rPr lang="en-US" dirty="0" smtClean="0">
                <a:latin typeface="NikoshBAN"/>
              </a:rPr>
              <a:t> </a:t>
            </a:r>
            <a:r>
              <a:rPr lang="bn-IN" dirty="0" smtClean="0">
                <a:latin typeface="NikoshBAN"/>
              </a:rPr>
              <a:t>মেলাবে </a:t>
            </a:r>
            <a:r>
              <a:rPr lang="en-US" dirty="0" smtClean="0">
                <a:latin typeface="NikoshBAN"/>
              </a:rPr>
              <a:t>ও আমার সাথে প</a:t>
            </a:r>
            <a:r>
              <a:rPr lang="bn-IN" dirty="0" smtClean="0">
                <a:latin typeface="NikoshBAN"/>
              </a:rPr>
              <a:t>রবে </a:t>
            </a:r>
            <a:r>
              <a:rPr lang="en-US" dirty="0" smtClean="0">
                <a:latin typeface="NikoshBAN"/>
              </a:rPr>
              <a:t> ।  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67390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80" y="2275900"/>
            <a:ext cx="5877417" cy="359323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65537" y="906148"/>
            <a:ext cx="2585387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591C4BC-033E-44AA-B532-3C4EAC166DE7}"/>
              </a:ext>
            </a:extLst>
          </p:cNvPr>
          <p:cNvSpPr txBox="1"/>
          <p:nvPr/>
        </p:nvSpPr>
        <p:spPr>
          <a:xfrm>
            <a:off x="2203493" y="1475584"/>
            <a:ext cx="6421892" cy="584775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মনোযোগ সহকারে পড় কোথাও পড়তে সমস্যা মনে</a:t>
            </a: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করলে আমাকে বলবে  ।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585</Words>
  <Application>Microsoft Office PowerPoint</Application>
  <PresentationFormat>Widescreen</PresentationFormat>
  <Paragraphs>142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RAYHAN</cp:lastModifiedBy>
  <cp:revision>77</cp:revision>
  <dcterms:created xsi:type="dcterms:W3CDTF">2021-10-06T05:29:09Z</dcterms:created>
  <dcterms:modified xsi:type="dcterms:W3CDTF">2021-10-29T04:17:23Z</dcterms:modified>
</cp:coreProperties>
</file>