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305" r:id="rId3"/>
    <p:sldId id="334" r:id="rId4"/>
    <p:sldId id="329" r:id="rId5"/>
    <p:sldId id="335" r:id="rId6"/>
    <p:sldId id="328" r:id="rId7"/>
    <p:sldId id="350" r:id="rId8"/>
    <p:sldId id="337" r:id="rId9"/>
    <p:sldId id="341" r:id="rId10"/>
    <p:sldId id="339" r:id="rId11"/>
    <p:sldId id="351" r:id="rId12"/>
    <p:sldId id="331" r:id="rId13"/>
    <p:sldId id="342" r:id="rId14"/>
    <p:sldId id="352" r:id="rId15"/>
    <p:sldId id="345" r:id="rId16"/>
    <p:sldId id="349" r:id="rId17"/>
    <p:sldId id="3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0033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14800"/>
            <a:ext cx="6400800" cy="1752600"/>
          </a:xfrm>
          <a:solidFill>
            <a:schemeClr val="bg1">
              <a:alpha val="1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Lecturer, </a:t>
            </a:r>
            <a:r>
              <a:rPr lang="en-US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Adarsha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Degree(</a:t>
            </a:r>
            <a:r>
              <a:rPr lang="en-US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Hons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College,Sreenagar,Munshigonj</a:t>
            </a:r>
            <a:endParaRPr lang="en-US" dirty="0">
              <a:solidFill>
                <a:srgbClr val="043A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6172200" cy="3581400"/>
          </a:xfrm>
          <a:gradFill flip="none" rotWithShape="1">
            <a:gsLst>
              <a:gs pos="51000">
                <a:srgbClr val="FF3399">
                  <a:alpha val="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endParaRPr lang="en-US" sz="4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Welcome by </a:t>
            </a:r>
            <a:r>
              <a:rPr lang="en-US" sz="4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Krishibid</a:t>
            </a:r>
            <a:r>
              <a:rPr lang="en-US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solidFill>
                  <a:srgbClr val="043A05"/>
                </a:solidFill>
              </a:rPr>
              <a:t>Rabiul</a:t>
            </a:r>
            <a:r>
              <a:rPr lang="en-US" sz="4000" dirty="0" smtClean="0">
                <a:solidFill>
                  <a:srgbClr val="043A05"/>
                </a:solidFill>
              </a:rPr>
              <a:t> </a:t>
            </a:r>
            <a:r>
              <a:rPr lang="en-US" sz="4000" dirty="0" err="1" smtClean="0">
                <a:solidFill>
                  <a:srgbClr val="043A05"/>
                </a:solidFill>
              </a:rPr>
              <a:t>Awal</a:t>
            </a:r>
            <a:r>
              <a:rPr lang="en-US" sz="4000" dirty="0" smtClean="0">
                <a:solidFill>
                  <a:srgbClr val="043A05"/>
                </a:solidFill>
              </a:rPr>
              <a:t> </a:t>
            </a:r>
            <a:r>
              <a:rPr lang="en-US" sz="4000" dirty="0" err="1" smtClean="0">
                <a:solidFill>
                  <a:srgbClr val="043A05"/>
                </a:solidFill>
              </a:rPr>
              <a:t>Dewan</a:t>
            </a:r>
            <a:endParaRPr lang="en-US" sz="4000" b="1" dirty="0"/>
          </a:p>
        </p:txBody>
      </p:sp>
      <p:pic>
        <p:nvPicPr>
          <p:cNvPr id="6" name="Picture 2" descr="H:\Panj book 11 PP 15jun6\11 Agri pic 5jul6\Liv poult fish  pic 18mr6\doba monet b.jpg"/>
          <p:cNvPicPr>
            <a:picLocks noChangeAspect="1" noChangeArrowheads="1"/>
          </p:cNvPicPr>
          <p:nvPr/>
        </p:nvPicPr>
        <p:blipFill>
          <a:blip r:embed="rId2" cstate="print"/>
          <a:srcRect t="20645" r="21231"/>
          <a:stretch>
            <a:fillRect/>
          </a:stretch>
        </p:blipFill>
        <p:spPr bwMode="auto">
          <a:xfrm>
            <a:off x="6705600" y="4572001"/>
            <a:ext cx="2438400" cy="1371599"/>
          </a:xfrm>
          <a:prstGeom prst="rect">
            <a:avLst/>
          </a:prstGeom>
          <a:noFill/>
        </p:spPr>
      </p:pic>
      <p:pic>
        <p:nvPicPr>
          <p:cNvPr id="7" name="Picture 3" descr="H:\Panj book 11 PP 15jun6\11 Agri pic 5jul6\Liv poult fish  pic 18mr6\dwarf_gourami (Kholisha).jpg"/>
          <p:cNvPicPr>
            <a:picLocks noChangeAspect="1" noChangeArrowheads="1"/>
          </p:cNvPicPr>
          <p:nvPr/>
        </p:nvPicPr>
        <p:blipFill>
          <a:blip r:embed="rId3" cstate="print"/>
          <a:srcRect l="6494" t="5556" r="5667" b="11111"/>
          <a:stretch>
            <a:fillRect/>
          </a:stretch>
        </p:blipFill>
        <p:spPr bwMode="auto">
          <a:xfrm>
            <a:off x="6705600" y="3384754"/>
            <a:ext cx="2438400" cy="1143000"/>
          </a:xfrm>
          <a:prstGeom prst="rect">
            <a:avLst/>
          </a:prstGeom>
          <a:noFill/>
        </p:spPr>
      </p:pic>
      <p:pic>
        <p:nvPicPr>
          <p:cNvPr id="8" name="Picture 10" descr="H:\Panj book 11 PP 15jun6\11 Agri pic 5jul6\Liv poult fish  pic 18mr6\oxbo l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2205163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"/>
            <a:ext cx="8610600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2800" dirty="0" smtClean="0">
                <a:solidFill>
                  <a:srgbClr val="FF0000"/>
                </a:solidFill>
              </a:rPr>
              <a:t>Agriculture of Bangladesh)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cvV-4 I 5: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gvrm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grm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SutonnyMJ" pitchFamily="2" charset="0"/>
              </a:rPr>
              <a:t>Fisheries</a:t>
            </a:r>
            <a:r>
              <a:rPr lang="en-US" sz="2800" dirty="0" smtClean="0">
                <a:latin typeface="Arial Narrow" pitchFamily="34" charset="0"/>
                <a:cs typeface="SutonnyMJ" pitchFamily="2" charset="0"/>
              </a:rPr>
              <a:t>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1000" y="6029980"/>
            <a:ext cx="8763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  <p:pic>
        <p:nvPicPr>
          <p:cNvPr id="11" name="Picture 10" descr="http://dev2.florist.nl/media/catalog/product/cache/4/thumbnail/1000x1000/9df78eab33525d08d6e5fb8d27136e95/r/o/rode_rozen_groot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2475945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04800"/>
            <a:ext cx="8305800" cy="19020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marR="0" indent="-27432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N. cÖRvwZ</a:t>
            </a:r>
            <a:endParaRPr lang="en-US" sz="3200" kern="1000" dirty="0" smtClean="0">
              <a:solidFill>
                <a:srgbClr val="7A0000"/>
              </a:solidFill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1. 	</a:t>
            </a:r>
            <a:r>
              <a:rPr lang="it-IT" sz="28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Kvc© (iæB, KvZjv),‡</a:t>
            </a:r>
            <a:r>
              <a:rPr lang="it-IT" sz="24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Kuwdk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(wks-gv¸i), wPswoI mvgyw`ªK gvQ,KuvKov |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marL="514350" marR="0" indent="-51435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it-IT" sz="28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PvlK…Z 260wU wgVv cvwbi, 475wU mvgyw`ªK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Ges 12wU we‡`wk cÖRvwZ| wPswo 24wU wgVv cvwbi Ges 36wU mvgyw`ªK cÖRvwZ|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382000" cy="19020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800" b="1" kern="1000" dirty="0" err="1" smtClean="0">
                <a:latin typeface="SutonnyMJ"/>
                <a:ea typeface="Times New Roman"/>
                <a:cs typeface="Times New Roman"/>
              </a:rPr>
              <a:t>grm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kern="1000" dirty="0" err="1" smtClean="0">
                <a:latin typeface="SutonnyMJ"/>
                <a:ea typeface="Times New Roman"/>
                <a:cs typeface="Times New Roman"/>
              </a:rPr>
              <a:t>m¤ú‡`i</a:t>
            </a:r>
            <a:r>
              <a:rPr lang="en-US" sz="2800" b="1" kern="1000" dirty="0" smtClean="0">
                <a:latin typeface="SutonnyMJ"/>
                <a:ea typeface="Times New Roman"/>
                <a:cs typeface="Times New Roman"/>
              </a:rPr>
              <a:t> ¸</a:t>
            </a:r>
            <a:r>
              <a:rPr lang="en-US" sz="2800" b="1" kern="1000" dirty="0" err="1" smtClean="0">
                <a:latin typeface="SutonnyMJ"/>
                <a:ea typeface="Times New Roman"/>
                <a:cs typeface="Times New Roman"/>
              </a:rPr>
              <a:t>iæZ</a:t>
            </a:r>
            <a:r>
              <a:rPr lang="en-US" sz="2800" b="1" kern="1000" dirty="0" smtClean="0">
                <a:latin typeface="SutonnyMJ"/>
                <a:ea typeface="Times New Roman"/>
                <a:cs typeface="Times New Roman"/>
              </a:rPr>
              <a:t>¡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05000"/>
              </a:lnSpc>
            </a:pP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evsjv‡`‡ki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AvenvIqv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Rjevqy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gvwU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cvwb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gvQ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Pv‡li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Dchy³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eZ©gv‡b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cvbv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Drcv`b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cvjb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Pvl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msiÿY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evRviRvZKiY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ißvwb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Lv‡Z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Dbœqb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n‡q‡Q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| ‡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hgbÑ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343400"/>
            <a:ext cx="8458200" cy="18374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3210" marR="0" indent="-28321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Lv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`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cywó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mieivn</a:t>
            </a:r>
            <a:endParaRPr lang="en-US" sz="2400" kern="1000" dirty="0" smtClean="0">
              <a:solidFill>
                <a:srgbClr val="C00000"/>
              </a:solidFill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1.	</a:t>
            </a:r>
            <a:r>
              <a:rPr lang="en-US" sz="28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Avwgl</a:t>
            </a:r>
            <a:r>
              <a:rPr lang="en-US" sz="28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mieivn</a:t>
            </a:r>
            <a:r>
              <a:rPr lang="en-US" sz="28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gvQ</a:t>
            </a:r>
            <a:r>
              <a:rPr lang="en-US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cÖvq</a:t>
            </a:r>
            <a:r>
              <a:rPr lang="en-US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60% </a:t>
            </a:r>
            <a:r>
              <a:rPr lang="en-US" sz="2800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Avwg‡li</a:t>
            </a:r>
            <a:r>
              <a:rPr lang="en-US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hvMvb</a:t>
            </a:r>
            <a:r>
              <a:rPr lang="en-US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†`q|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cÖwZw`b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45.3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MÖvg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cÖvwUb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`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iKvi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hvi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GK-Z…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Zxqvsk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cÖvwYR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|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cÖvwYR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Avwg‡li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¸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YMZgvb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ewk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| G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cÖvwYR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Avwg‡li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cÖavb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Drm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gvQ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2460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533400"/>
            <a:ext cx="8305800" cy="50044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3210" marR="0" indent="-28321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2.	</a:t>
            </a:r>
            <a:r>
              <a:rPr lang="en-US" sz="3600" b="1" kern="1000" dirty="0" err="1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Pwe</a:t>
            </a:r>
            <a:r>
              <a:rPr lang="en-US" sz="36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© </a:t>
            </a:r>
            <a:r>
              <a:rPr lang="en-US" sz="3600" b="1" kern="1000" dirty="0" err="1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mieivn</a:t>
            </a:r>
            <a:r>
              <a:rPr lang="en-US" sz="36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3600" b="1" kern="1000" dirty="0" err="1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gv‡Q</a:t>
            </a:r>
            <a:r>
              <a:rPr lang="en-US" sz="36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600" b="1" kern="1000" dirty="0" err="1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Pwe</a:t>
            </a:r>
            <a:r>
              <a:rPr lang="en-US" sz="36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© ˆ`</a:t>
            </a:r>
            <a:r>
              <a:rPr lang="en-US" sz="3600" b="1" kern="1000" dirty="0" err="1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wnK</a:t>
            </a:r>
            <a:r>
              <a:rPr lang="en-US" sz="36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 kw³i †</a:t>
            </a:r>
            <a:r>
              <a:rPr lang="en-US" sz="3600" b="1" kern="1000" dirty="0" err="1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hvMvq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DcKvwi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dwUGwmW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Kv‡j‡óij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i³Pvc I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n„`‡ivM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Kgvq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3200" kern="1000" dirty="0" smtClean="0"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0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3.	</a:t>
            </a:r>
            <a:r>
              <a:rPr lang="en-US" sz="3600" b="1" kern="1000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wfUvwgb</a:t>
            </a:r>
            <a:r>
              <a:rPr lang="en-US" sz="3600" b="1" kern="1000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600" b="1" kern="1000" dirty="0" err="1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mieivn</a:t>
            </a:r>
            <a:r>
              <a:rPr lang="en-US" sz="3600" b="1" kern="1000" dirty="0" smtClean="0">
                <a:solidFill>
                  <a:srgbClr val="FF000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†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QvU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gvQ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gjv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†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Xjv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`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viwKbv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KvPwK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gv‡Q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wfUvwgb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ÔGÕ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i‡q‡Q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hv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ivZKvbv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ivM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`~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GQvov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gv‡Q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wfUvwgb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ÔBÕ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i‡q‡Q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wi‡ev‡d¬vwfb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_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vqvwgb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c~i‡YI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gvQ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`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iKvix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3200" kern="1000" dirty="0" smtClean="0"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4.	</a:t>
            </a:r>
            <a:r>
              <a:rPr lang="en-US" sz="40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LwbR</a:t>
            </a:r>
            <a:r>
              <a:rPr lang="en-US" sz="40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40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mieivn</a:t>
            </a:r>
            <a:r>
              <a:rPr lang="en-US" sz="40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mvgyw`ªK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gv‡Q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cÖPzi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Av‡qvwWb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i‡q‡Q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hv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MjMbW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ivM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iva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gv‡Q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Kjwmqvg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†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jŠn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wRsK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dmdivm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LwbR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i‡q‡Q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hv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nv‡oi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MV‡b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 `</a:t>
            </a:r>
            <a:r>
              <a:rPr lang="en-US" sz="3200" kern="1000" dirty="0" err="1" smtClean="0">
                <a:latin typeface="SutonnyMJ"/>
                <a:ea typeface="Times New Roman"/>
                <a:cs typeface="Times New Roman"/>
              </a:rPr>
              <a:t>iKvix</a:t>
            </a:r>
            <a:r>
              <a:rPr lang="en-US" sz="32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3200" kern="1000" dirty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01980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305799" cy="47613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3210" marR="0" indent="-28321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36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RvZxq</a:t>
            </a:r>
            <a:r>
              <a:rPr lang="en-US" sz="36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6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A_©bxwZ</a:t>
            </a:r>
            <a:r>
              <a:rPr lang="en-US" sz="36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I </a:t>
            </a:r>
            <a:r>
              <a:rPr lang="en-US" sz="36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Kg©ms¯’vb</a:t>
            </a:r>
            <a:endParaRPr lang="en-US" sz="3600" kern="1000" dirty="0" smtClean="0">
              <a:solidFill>
                <a:srgbClr val="002060"/>
              </a:solidFill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1.	ˆ</a:t>
            </a:r>
            <a:r>
              <a:rPr lang="en-US" sz="28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e‡`wkK</a:t>
            </a:r>
            <a:r>
              <a:rPr lang="en-US" sz="28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gy`ªv</a:t>
            </a:r>
            <a:r>
              <a:rPr lang="en-US" sz="28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AR©b</a:t>
            </a:r>
            <a:r>
              <a:rPr lang="en-US" sz="28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2015-16eQ‡i 83.5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nvRvi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Ub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ißvwb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4,660 †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KvwU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UvKvi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ˆ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e‡`wkK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gy`ªv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AR©b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n‡q‡Q</a:t>
            </a:r>
            <a:r>
              <a:rPr lang="en-US" sz="28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(evAm2016)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ißvwbi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1.92%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GLvZ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†_‡K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Av‡m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ißvwb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-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wPswo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ïuUwK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KuvKov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K”Qc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|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spcBef>
                <a:spcPts val="0"/>
              </a:spcBef>
              <a:spcAft>
                <a:spcPts val="0"/>
              </a:spcAft>
            </a:pPr>
            <a:r>
              <a:rPr lang="en-US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2.	</a:t>
            </a:r>
            <a:r>
              <a:rPr lang="en-US" sz="32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RvZxq</a:t>
            </a:r>
            <a:r>
              <a:rPr lang="en-US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A_©bxwZ‡Z</a:t>
            </a:r>
            <a:r>
              <a:rPr lang="en-US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32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wRwWwcÕi</a:t>
            </a:r>
            <a:r>
              <a:rPr lang="en-US" sz="32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3.65% 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gvU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K…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wl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Av‡qi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cÖvq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GK-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PZy_©vsk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(23.8%) G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LvZ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†_‡K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Av‡m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spcBef>
                <a:spcPts val="0"/>
              </a:spcBef>
              <a:spcAft>
                <a:spcPts val="0"/>
              </a:spcAft>
            </a:pPr>
            <a:r>
              <a:rPr lang="en-US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3. </a:t>
            </a:r>
            <a:r>
              <a:rPr lang="en-US" sz="32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Kg©ms¯’vb</a:t>
            </a:r>
            <a:r>
              <a:rPr lang="en-US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m„wó</a:t>
            </a:r>
            <a:r>
              <a:rPr lang="en-US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32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cÖvq</a:t>
            </a:r>
            <a:r>
              <a:rPr lang="en-US" sz="32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1.47 †</a:t>
            </a:r>
            <a:r>
              <a:rPr lang="en-US" sz="32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KvwU</a:t>
            </a:r>
            <a:r>
              <a:rPr lang="en-US" sz="32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32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jvK</a:t>
            </a:r>
            <a:r>
              <a:rPr lang="en-US" sz="32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kern="1000" dirty="0" err="1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grm¨Pvwl</a:t>
            </a:r>
            <a:r>
              <a:rPr lang="en-US" sz="3200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Rxeb-RxweKvi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Rb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¨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cÖZ¨ÿ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ev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c‡ivÿfv‡e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Zviv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grm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¨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DcLv‡Zi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Ici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wbf©ikxj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hv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gvU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latin typeface="SutonnyMJ"/>
                <a:ea typeface="Times New Roman"/>
                <a:cs typeface="Times New Roman"/>
              </a:rPr>
              <a:t>RbmsL¨vi</a:t>
            </a:r>
            <a:r>
              <a:rPr lang="en-US" sz="2800" kern="1000" dirty="0" smtClean="0">
                <a:latin typeface="SutonnyMJ"/>
                <a:ea typeface="Times New Roman"/>
                <a:cs typeface="Times New Roman"/>
              </a:rPr>
              <a:t> 10%|-+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299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533400"/>
            <a:ext cx="70866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3210" marR="0" indent="-283210" algn="just">
              <a:spcBef>
                <a:spcPts val="0"/>
              </a:spcBef>
              <a:spcAft>
                <a:spcPts val="0"/>
              </a:spcAft>
            </a:pPr>
            <a:r>
              <a:rPr lang="en-US" sz="32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mgwš^Z</a:t>
            </a:r>
            <a:r>
              <a:rPr lang="en-US" sz="32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¸</a:t>
            </a:r>
            <a:r>
              <a:rPr lang="en-US" sz="32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iæZ</a:t>
            </a:r>
            <a:r>
              <a:rPr lang="en-US" sz="32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¡</a:t>
            </a:r>
            <a:endParaRPr lang="en-US" sz="3200" kern="1000" dirty="0" smtClean="0">
              <a:solidFill>
                <a:srgbClr val="C00000"/>
              </a:solidFill>
              <a:latin typeface="Saroda"/>
              <a:ea typeface="Times New Roman"/>
              <a:cs typeface="Times New Roman"/>
            </a:endParaRPr>
          </a:p>
          <a:p>
            <a:pPr marL="283210" marR="0" indent="-283210" algn="just">
              <a:spcBef>
                <a:spcPts val="0"/>
              </a:spcBef>
              <a:spcAft>
                <a:spcPts val="0"/>
              </a:spcAft>
            </a:pPr>
            <a:r>
              <a:rPr lang="en-US" sz="28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1.	</a:t>
            </a:r>
            <a:r>
              <a:rPr lang="en-US" sz="28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nuvm-gyiwMi</a:t>
            </a:r>
            <a:r>
              <a:rPr lang="en-US" sz="28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Lvevi</a:t>
            </a:r>
            <a:r>
              <a:rPr lang="en-US" sz="28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: </a:t>
            </a:r>
            <a:r>
              <a:rPr lang="en-US" sz="2800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gv‡Qi</a:t>
            </a:r>
            <a:r>
              <a:rPr lang="en-US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Aewkó</a:t>
            </a:r>
            <a:r>
              <a:rPr lang="en-US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 Ask </a:t>
            </a: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mylg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Lvevi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: 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hgb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-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AuvBk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KuvUv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bvwofzwo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ï®‹ P‚Y©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Øviv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nuvm-gyiwMi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DËg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mylg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Lvevi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ˆ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Zwi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Kiv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hvq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Avwgl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Lvewi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nuvm-gyiwM‡K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LvIqv‡j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gvsm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wW‡gi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Drcv`b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kern="1000" dirty="0" err="1" smtClean="0">
                <a:latin typeface="SutonnyMJ"/>
                <a:ea typeface="Times New Roman"/>
                <a:cs typeface="Times New Roman"/>
              </a:rPr>
              <a:t>ev‡o</a:t>
            </a:r>
            <a:r>
              <a:rPr lang="en-US" sz="24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819400"/>
            <a:ext cx="70866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2.Rwg‡Z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KuvUv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AuvBk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welv³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ïuwK‡q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ov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dmdivm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3.RvqMvi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emZevwo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msjMœ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cyKzi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3-6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¯^í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cyuwR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wewb‡qvM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gUv‡bv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943600"/>
            <a:ext cx="8305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671826"/>
            <a:ext cx="7162800" cy="4927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Dbœq‡bi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we¯ÍvwiZ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b="1" kern="1000" dirty="0" err="1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weeiY</a:t>
            </a:r>
            <a:r>
              <a:rPr lang="en-US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: </a:t>
            </a: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PjwZ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evRvi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g~‡j¨ ¯’~j †`</a:t>
            </a: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kR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Drcv`b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wRwWwc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(</a:t>
            </a: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wfwË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b="1" kern="1000" dirty="0" err="1" smtClean="0">
                <a:latin typeface="SutonnyMJ"/>
                <a:ea typeface="Times New Roman"/>
                <a:cs typeface="Times New Roman"/>
              </a:rPr>
              <a:t>eQi</a:t>
            </a:r>
            <a:r>
              <a:rPr lang="en-US" sz="2000" b="1" kern="1000" dirty="0" smtClean="0">
                <a:latin typeface="SutonnyMJ"/>
                <a:ea typeface="Times New Roman"/>
                <a:cs typeface="Times New Roman"/>
              </a:rPr>
              <a:t> 2005-2006)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2014-15	47.58 †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KvwU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UvKv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, 2015-16- 53.15 †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KvwU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UvKv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mvgwqK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wnmve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w¯’i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g~‡j¨ ¯’~j †`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kR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Drcv`b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wRwWwc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).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wfwË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eQi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(2005-2006)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2015-16	29.17 †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KvwU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UvKv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, 2016-17-30.97 †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KvwU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UvKv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mvgwqK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wnmve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w¯’i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g~‡j¨ †`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kR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Drcv‡`i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nvi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cÖe„w`a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nvi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wfwË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eQi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2005-2006)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2014-15	6.38%, 2015-16	6.19% 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mvgwqK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wnmve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w¯’i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g~‡j¨ †`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kR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Drcv‡`i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LvZIqvix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Ae`vb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wfwË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eQi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2005-2006)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2014-15	3.69%, 2015-16	3.65% (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mvgwqK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wnmve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)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270" indent="-274320" algn="just">
              <a:spcBef>
                <a:spcPts val="0"/>
              </a:spcBef>
              <a:spcAft>
                <a:spcPts val="0"/>
              </a:spcAft>
              <a:tabLst>
                <a:tab pos="514350" algn="l"/>
                <a:tab pos="1028700" algn="l"/>
              </a:tabLst>
            </a:pP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[we.`ª. 10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eQi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gqv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‡`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wfwË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eQi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2006-07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ai‡j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Gme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nvi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ev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m~PK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14.23%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K‡g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000" kern="1000" dirty="0" err="1" smtClean="0">
                <a:latin typeface="SutonnyMJ"/>
                <a:ea typeface="Times New Roman"/>
                <a:cs typeface="Times New Roman"/>
              </a:rPr>
              <a:t>hv‡e</a:t>
            </a:r>
            <a:r>
              <a:rPr lang="en-US" sz="2000" kern="1000" dirty="0" smtClean="0">
                <a:latin typeface="SutonnyMJ"/>
                <a:ea typeface="Times New Roman"/>
                <a:cs typeface="Times New Roman"/>
              </a:rPr>
              <a:t>|]</a:t>
            </a:r>
            <a:endParaRPr lang="en-US" sz="2000" kern="1000" dirty="0">
              <a:latin typeface="Saroda"/>
              <a:ea typeface="Times New Roman"/>
              <a:cs typeface="Times New Roman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477000" y="3810000"/>
            <a:ext cx="2362200" cy="1676400"/>
            <a:chOff x="6369" y="12994"/>
            <a:chExt cx="3689" cy="2535"/>
          </a:xfrm>
          <a:solidFill>
            <a:srgbClr val="00B050"/>
          </a:solidFill>
        </p:grpSpPr>
        <p:pic>
          <p:nvPicPr>
            <p:cNvPr id="15" name="Picture 2" descr="13"/>
            <p:cNvPicPr>
              <a:picLocks noChangeAspect="1" noChangeArrowheads="1"/>
            </p:cNvPicPr>
            <p:nvPr/>
          </p:nvPicPr>
          <p:blipFill>
            <a:blip r:embed="rId2" cstate="print"/>
            <a:srcRect l="5016" t="4639" r="3938" b="6598"/>
            <a:stretch>
              <a:fillRect/>
            </a:stretch>
          </p:blipFill>
          <p:spPr bwMode="auto">
            <a:xfrm>
              <a:off x="6369" y="12994"/>
              <a:ext cx="3689" cy="21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6970" y="15178"/>
              <a:ext cx="2651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wPÎ : Pvl Kiv gvQ AvniY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7200" y="381000"/>
            <a:ext cx="76962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4.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mŠwLb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KuvUv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AuvBk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jR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mŠwLb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`ªe¨, †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Pzwo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kuvLv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AvswU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evZvg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ˆ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410980"/>
            <a:ext cx="8305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457200"/>
            <a:ext cx="8229600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A_©bxwZ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Kg©ms¯’vb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Kg©ms¯’vb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1.6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RxweKvi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grm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RbmsL¨vi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10%|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33400" y="2743200"/>
            <a:ext cx="3124200" cy="3048000"/>
            <a:chOff x="7897" y="12656"/>
            <a:chExt cx="2223" cy="178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7897" y="12656"/>
              <a:ext cx="2223" cy="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7934" y="14172"/>
              <a:ext cx="2139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Pv‡l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gwnjv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Kg©ms¯’vb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3810000" y="2667001"/>
            <a:ext cx="4724724" cy="3124200"/>
            <a:chOff x="5661" y="6534"/>
            <a:chExt cx="4536" cy="203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1" y="6680"/>
              <a:ext cx="2254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6246" y="8288"/>
              <a:ext cx="1467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Kg©ms¯’vb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8171" y="6534"/>
              <a:ext cx="202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gwnjv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KvR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Ki‡Q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8295" y="7338"/>
              <a:ext cx="1218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†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MÖwWs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8148" y="7923"/>
              <a:ext cx="1923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cÖwµqv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RvZKiY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AutoShape 8"/>
            <p:cNvCxnSpPr>
              <a:cxnSpLocks noChangeShapeType="1"/>
              <a:endCxn id="24" idx="1"/>
            </p:cNvCxnSpPr>
            <p:nvPr/>
          </p:nvCxnSpPr>
          <p:spPr bwMode="auto">
            <a:xfrm flipV="1">
              <a:off x="7169" y="6717"/>
              <a:ext cx="1002" cy="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9" name="AutoShape 9"/>
            <p:cNvCxnSpPr>
              <a:cxnSpLocks noChangeShapeType="1"/>
            </p:cNvCxnSpPr>
            <p:nvPr/>
          </p:nvCxnSpPr>
          <p:spPr bwMode="auto">
            <a:xfrm flipV="1">
              <a:off x="7411" y="7509"/>
              <a:ext cx="835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11"/>
            <p:cNvCxnSpPr>
              <a:cxnSpLocks noChangeShapeType="1"/>
            </p:cNvCxnSpPr>
            <p:nvPr/>
          </p:nvCxnSpPr>
          <p:spPr bwMode="auto">
            <a:xfrm>
              <a:off x="6905" y="7777"/>
              <a:ext cx="1149" cy="2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sp>
        <p:nvSpPr>
          <p:cNvPr id="25" name="Rectangle 24"/>
          <p:cNvSpPr/>
          <p:nvPr/>
        </p:nvSpPr>
        <p:spPr>
          <a:xfrm>
            <a:off x="533400" y="5943600"/>
            <a:ext cx="8305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381000"/>
            <a:ext cx="81534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A_©bxwZ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Kg©ms¯’vb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4.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Rbkw³: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Rbkw³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n¨vPvwi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bvm©vwi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`¨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eKviZ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¡ `~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5.	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‡¶‡Î: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Pwe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KuvUv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KuvPvgvj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mvevb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Ilya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e¨en„Z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 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bŠKv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jÂ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eid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D‡V‡Q|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2" descr="H:\Panj book 11 PP 15jun6\11 Agri pic 5jul6\Liv poult fish  pic 18mr6\shoul breeding 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566" b="31250"/>
          <a:stretch>
            <a:fillRect/>
          </a:stretch>
        </p:blipFill>
        <p:spPr bwMode="auto">
          <a:xfrm>
            <a:off x="1219200" y="3886200"/>
            <a:ext cx="6703127" cy="1981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3400" y="5943600"/>
            <a:ext cx="8305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743200"/>
            <a:ext cx="4267200" cy="261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nuvm-gyiwM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gvQ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marL="514350" indent="-514350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nuvm-gyiwMi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`¨: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Ae¨en„Z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Ask,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AuvBk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KuvUv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bvwofzwo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nuvm-gyiwMi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mylg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wWg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gvs‡mi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	</a:t>
            </a:r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953000" y="2666999"/>
            <a:ext cx="4191608" cy="3416516"/>
            <a:chOff x="1881" y="6351"/>
            <a:chExt cx="3123" cy="2174"/>
          </a:xfrm>
          <a:solidFill>
            <a:schemeClr val="bg1"/>
          </a:solidFill>
        </p:grpSpPr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l="8278" r="15691" b="1294"/>
            <a:stretch>
              <a:fillRect/>
            </a:stretch>
          </p:blipFill>
          <p:spPr bwMode="auto">
            <a:xfrm>
              <a:off x="1881" y="6953"/>
              <a:ext cx="2520" cy="12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300" y="6693"/>
              <a:ext cx="918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cv‡o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evMvb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971" y="7772"/>
              <a:ext cx="335" cy="23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070" y="6419"/>
              <a:ext cx="934" cy="36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†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cvwë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ª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weôv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gv‡Qi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Lvevi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165" y="6351"/>
              <a:ext cx="1192" cy="19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†cvwëª weôv evMv‡bi mvi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2190" y="8242"/>
              <a:ext cx="1467" cy="28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mgwš^Z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grm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¨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Lvgvi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AutoShape 19"/>
            <p:cNvCxnSpPr>
              <a:cxnSpLocks noChangeShapeType="1"/>
            </p:cNvCxnSpPr>
            <p:nvPr/>
          </p:nvCxnSpPr>
          <p:spPr bwMode="auto">
            <a:xfrm>
              <a:off x="2973" y="7660"/>
              <a:ext cx="932" cy="22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455" y="6351"/>
              <a:ext cx="492" cy="23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†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cvwë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ª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AutoShape 21"/>
            <p:cNvCxnSpPr>
              <a:cxnSpLocks noChangeShapeType="1"/>
              <a:endCxn id="22" idx="1"/>
            </p:cNvCxnSpPr>
            <p:nvPr/>
          </p:nvCxnSpPr>
          <p:spPr bwMode="auto">
            <a:xfrm rot="5400000" flipH="1" flipV="1">
              <a:off x="3504" y="6757"/>
              <a:ext cx="720" cy="41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8" name="AutoShape 22"/>
            <p:cNvCxnSpPr>
              <a:cxnSpLocks noChangeShapeType="1"/>
            </p:cNvCxnSpPr>
            <p:nvPr/>
          </p:nvCxnSpPr>
          <p:spPr bwMode="auto">
            <a:xfrm flipV="1">
              <a:off x="1953" y="6565"/>
              <a:ext cx="1254" cy="41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9" name="AutoShape 23"/>
            <p:cNvCxnSpPr>
              <a:cxnSpLocks noChangeShapeType="1"/>
            </p:cNvCxnSpPr>
            <p:nvPr/>
          </p:nvCxnSpPr>
          <p:spPr bwMode="auto">
            <a:xfrm flipV="1">
              <a:off x="3244" y="7444"/>
              <a:ext cx="661" cy="10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sp>
        <p:nvSpPr>
          <p:cNvPr id="30" name="Rectangle 29"/>
          <p:cNvSpPr/>
          <p:nvPr/>
        </p:nvSpPr>
        <p:spPr>
          <a:xfrm>
            <a:off x="457200" y="1600200"/>
            <a:ext cx="8382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i~Z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¡: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dmj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cÖvwY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i~Z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152400"/>
            <a:ext cx="86868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2800" dirty="0" smtClean="0">
                <a:solidFill>
                  <a:schemeClr val="tx1"/>
                </a:solidFill>
              </a:rPr>
              <a:t>Agriculture of Bangladesh)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cvV-4 I 5: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gvrm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grm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smtClean="0">
                <a:latin typeface="Arial Narrow" pitchFamily="34" charset="0"/>
                <a:cs typeface="SutonnyMJ" pitchFamily="2" charset="0"/>
              </a:rPr>
              <a:t>Fisheries)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943600"/>
            <a:ext cx="8305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911349"/>
            <a:ext cx="8915400" cy="548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2000"/>
              </a:lnSpc>
              <a:spcBef>
                <a:spcPts val="400"/>
              </a:spcBef>
            </a:pP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evsjv‡`‡k dm‡ji evB‡iI K…wli ¸iæZ¡c~Y© i‡q‡Q| †hgb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  <a:sym typeface="Symbol"/>
              </a:rPr>
              <a:t>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2000"/>
              </a:lnSpc>
              <a:buAutoNum type="arabicPeriod"/>
            </a:pP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grm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 LvZ</a:t>
            </a:r>
            <a:r>
              <a:rPr lang="it-IT" sz="2400" kern="1000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2. cÖvwYm¤ú` (Mevw`cï I nuvm-gyiwM) LvZ|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</a:pP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gvQ kxZj i³wewkó cÖvYx| Giv dzjKvØviv k¦vm Pvjvq Ges cvLbvØviv cvwb‡Z Pjv‡div K‡i| gvQ Pvl‡K ejv nq GKzqvKvjPvi</a:t>
            </a:r>
            <a:r>
              <a:rPr lang="it-IT" sz="2400" kern="1000" dirty="0" smtClean="0">
                <a:latin typeface="Times New Roman"/>
                <a:ea typeface="Times New Roman"/>
                <a:cs typeface="Times New Roman"/>
              </a:rPr>
              <a:t> (Aquaculture)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|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</a:pPr>
            <a:r>
              <a:rPr lang="it-IT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K…wlweÁv‡bi †h kvLvq gvQmn  ¸iæZ¡m¤úbœ RjR cÖvYx †hgb</a:t>
            </a:r>
            <a:r>
              <a:rPr lang="it-IT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  <a:sym typeface="Symbol"/>
              </a:rPr>
              <a:t></a:t>
            </a:r>
            <a:r>
              <a:rPr lang="it-IT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kvgyK, wSbyK †kÖwY, Pvl , cÖRbb, †ivM `gb , msiÿY, cwienb I wecYb wel‡q Av‡jvPbv Kiv nq Zv‡K gvrm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it-IT" sz="24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weÁvb e‡j| </a:t>
            </a:r>
            <a:endParaRPr lang="en-US" sz="2400" b="1" kern="1000" dirty="0" smtClean="0">
              <a:solidFill>
                <a:srgbClr val="C00000"/>
              </a:solidFill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Bef>
                <a:spcPts val="500"/>
              </a:spcBef>
            </a:pP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cÖvwYK‚‡j </a:t>
            </a:r>
            <a:r>
              <a:rPr lang="it-IT" sz="2400" b="1" kern="1000" dirty="0" smtClean="0">
                <a:latin typeface="Times New Roman"/>
                <a:ea typeface="Times New Roman"/>
                <a:cs typeface="Times New Roman"/>
              </a:rPr>
              <a:t>(Animal Kingdom)</a:t>
            </a: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 gv‡Qi Ae¯’vb 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tabLst>
                <a:tab pos="1455420" algn="l"/>
              </a:tabLst>
            </a:pP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ce© </a:t>
            </a:r>
            <a:r>
              <a:rPr lang="en-US" sz="2400" b="1" kern="1000" dirty="0" smtClean="0">
                <a:latin typeface="Times New Roman"/>
                <a:ea typeface="Times New Roman"/>
                <a:cs typeface="Times New Roman"/>
              </a:rPr>
              <a:t>(Phylum)</a:t>
            </a: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 :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KW©vUv 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kern="1000" dirty="0" err="1" smtClean="0">
                <a:latin typeface="Times New Roman"/>
                <a:ea typeface="Times New Roman"/>
                <a:cs typeface="Times New Roman"/>
              </a:rPr>
              <a:t>Chordata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),  </a:t>
            </a: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Dc-ce© </a:t>
            </a:r>
            <a:r>
              <a:rPr lang="en-US" sz="2400" b="1" kern="1000" dirty="0" smtClean="0">
                <a:latin typeface="Times New Roman"/>
                <a:ea typeface="Times New Roman"/>
                <a:cs typeface="Times New Roman"/>
              </a:rPr>
              <a:t>(Sub-phylum)</a:t>
            </a: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 :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 fvwU©eªvUv 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(Vertebrata)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</a:pP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Awat‡kÖwY </a:t>
            </a:r>
            <a:r>
              <a:rPr lang="en-US" sz="2400" b="1" kern="1000" dirty="0" smtClean="0">
                <a:latin typeface="Times New Roman"/>
                <a:ea typeface="Times New Roman"/>
                <a:cs typeface="Times New Roman"/>
              </a:rPr>
              <a:t>(Super-class) </a:t>
            </a: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: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bv‡_v‡÷vgvUv 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kern="1000" dirty="0" err="1" smtClean="0">
                <a:latin typeface="Times New Roman"/>
                <a:ea typeface="Times New Roman"/>
                <a:cs typeface="Times New Roman"/>
              </a:rPr>
              <a:t>Gnathostomata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tabLst>
                <a:tab pos="800100" algn="l"/>
              </a:tabLst>
            </a:pP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†kÖwY </a:t>
            </a:r>
            <a:r>
              <a:rPr lang="en-US" sz="2400" b="1" kern="1000" dirty="0" smtClean="0">
                <a:latin typeface="Times New Roman"/>
                <a:ea typeface="Times New Roman"/>
                <a:cs typeface="Times New Roman"/>
              </a:rPr>
              <a:t>(Class)</a:t>
            </a:r>
            <a:r>
              <a:rPr lang="it-IT" sz="2400" b="1" kern="1000" dirty="0" smtClean="0">
                <a:latin typeface="SutonnyMJ"/>
                <a:ea typeface="Times New Roman"/>
                <a:cs typeface="Times New Roman"/>
              </a:rPr>
              <a:t> :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	1. KbwWªKw_m 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kern="1000" dirty="0" err="1" smtClean="0">
                <a:latin typeface="Times New Roman"/>
                <a:ea typeface="Times New Roman"/>
                <a:cs typeface="Times New Roman"/>
              </a:rPr>
              <a:t>Chondrichthyes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);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2. AmwUKw_m 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kern="1000" dirty="0" err="1" smtClean="0">
                <a:latin typeface="Times New Roman"/>
                <a:ea typeface="Times New Roman"/>
                <a:cs typeface="Times New Roman"/>
              </a:rPr>
              <a:t>Osteichthyes</a:t>
            </a:r>
            <a:r>
              <a:rPr lang="en-US" sz="2400" kern="1000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en-US" sz="2400" kern="1000" dirty="0" smtClean="0">
              <a:latin typeface="Saroda"/>
              <a:ea typeface="Times New Roman"/>
              <a:cs typeface="Times New Roman"/>
            </a:endParaRPr>
          </a:p>
          <a:p>
            <a:endParaRPr lang="en-US" sz="2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cvV-4 I 5: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gvrm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grm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smtClean="0">
                <a:latin typeface="Arial Narrow" pitchFamily="34" charset="0"/>
                <a:cs typeface="SutonnyMJ" pitchFamily="2" charset="0"/>
              </a:rPr>
              <a:t>Fisheries)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52400" y="6096000"/>
            <a:ext cx="8229600" cy="5334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533400"/>
            <a:ext cx="8229600" cy="3596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Bef>
                <a:spcPts val="500"/>
              </a:spcBef>
              <a:tabLst>
                <a:tab pos="514350" algn="l"/>
              </a:tabLst>
            </a:pPr>
            <a:r>
              <a:rPr lang="it-IT" sz="3200" b="1" kern="1000" dirty="0" smtClean="0">
                <a:latin typeface="SutonnyMJ"/>
                <a:ea typeface="Times New Roman"/>
                <a:cs typeface="Times New Roman"/>
              </a:rPr>
              <a:t>gv‡Qi †kÖwYKiY</a:t>
            </a:r>
            <a:endParaRPr lang="en-US" sz="3200" kern="1000" dirty="0" smtClean="0"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7000"/>
              </a:lnSpc>
              <a:tabLst>
                <a:tab pos="514350" algn="l"/>
              </a:tabLst>
            </a:pP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ˆ`wnK ˆewkó I evm¯’v‡bi cÖK…wZi Ici wfwË K‡i gvQ‡K wewfbœ †kÖwY‡Z fvM Kiv hvq| †hgb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  <a:sym typeface="Symbol"/>
              </a:rPr>
              <a:t>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 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it-IT" sz="32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K.	AšÍtK¼v‡ji cÖK…wZ :</a:t>
            </a:r>
            <a:r>
              <a:rPr lang="it-IT" sz="32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gvQ‡K `yB †kÖwY‡Z fvM Kiv hvq| h_vÑ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0" indent="-27432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00" b="1" kern="1000" dirty="0" smtClean="0">
                <a:latin typeface="SutonnyMJ"/>
                <a:ea typeface="Times New Roman"/>
                <a:cs typeface="Times New Roman"/>
              </a:rPr>
              <a:t>1.	ZiæYvw¯’hy³ : 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gv‡Qi AšÍtK¼vj big I ZiæYvw¯’ w`‡q MwVZ | †hgbÑ iƒcPuv`v, KivZ gvQ,|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790065" indent="-27432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00" b="1" kern="1000" dirty="0" smtClean="0">
                <a:latin typeface="SutonnyMJ"/>
                <a:ea typeface="Times New Roman"/>
                <a:cs typeface="Times New Roman"/>
              </a:rPr>
              <a:t>2.	</a:t>
            </a:r>
            <a:r>
              <a:rPr lang="it-IT" sz="2000" b="1" kern="1000" spc="-30" dirty="0" smtClean="0">
                <a:latin typeface="SutonnyMJ"/>
                <a:ea typeface="Times New Roman"/>
                <a:cs typeface="Times New Roman"/>
              </a:rPr>
              <a:t>Aw¯’hy³ gvQ : </a:t>
            </a:r>
            <a:r>
              <a:rPr lang="it-IT" sz="2000" kern="1000" spc="-30" dirty="0" smtClean="0">
                <a:latin typeface="SutonnyMJ"/>
                <a:ea typeface="Times New Roman"/>
                <a:cs typeface="Times New Roman"/>
              </a:rPr>
              <a:t>†hme gv‡Qi AšÍtK¼vj k³ †hgbÑ KvZjv, iæB g„‡Mj, 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274320" marR="1795780" indent="-27432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it-IT" sz="3200" b="1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L.	 AuvB‡ki Dcw¯’wZi :</a:t>
            </a:r>
            <a:r>
              <a:rPr lang="it-IT" sz="32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`ywU †kÖwY‡Z fvM Kiv hvq| h_vÑ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0" indent="-27432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it-IT" sz="2000" b="1" kern="1000" dirty="0" smtClean="0">
                <a:latin typeface="SutonnyMJ"/>
                <a:ea typeface="Times New Roman"/>
                <a:cs typeface="Times New Roman"/>
              </a:rPr>
              <a:t>1.	AuvBkhy³ gvQ : 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G mKj</a:t>
            </a:r>
            <a:r>
              <a:rPr lang="it-IT" sz="2000" b="1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gv‡Qi †`n AuvBk Øviv Ave„Z _v‡K| †hgbÑ iæB, KvZjv, micyuwU</a:t>
            </a:r>
            <a:endParaRPr lang="en-US" sz="2000" kern="1000" dirty="0" smtClean="0">
              <a:latin typeface="Saroda"/>
              <a:ea typeface="Times New Roman"/>
              <a:cs typeface="Times New Roman"/>
            </a:endParaRPr>
          </a:p>
          <a:p>
            <a:pPr marL="548640" marR="1618615" indent="-27432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it-IT" sz="2000" b="1" kern="1000" dirty="0" smtClean="0">
                <a:latin typeface="SutonnyMJ"/>
                <a:ea typeface="Times New Roman"/>
                <a:cs typeface="Times New Roman"/>
              </a:rPr>
              <a:t>2.	AuvBkwenxb gvQ : </a:t>
            </a:r>
            <a:r>
              <a:rPr lang="it-IT" sz="2000" kern="1000" dirty="0" smtClean="0">
                <a:latin typeface="SutonnyMJ"/>
                <a:ea typeface="Times New Roman"/>
                <a:cs typeface="Times New Roman"/>
              </a:rPr>
              <a:t>AuvBk Ave„Z _v‡K bv| †hgbÑ gv¸i, wks, cve`v |</a:t>
            </a:r>
            <a:endParaRPr lang="en-US" sz="2000" kern="1000" dirty="0">
              <a:latin typeface="Saroda"/>
              <a:ea typeface="Times New Roman"/>
              <a:cs typeface="Times New Roman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0" y="4267200"/>
            <a:ext cx="8382000" cy="1600200"/>
            <a:chOff x="2193" y="10589"/>
            <a:chExt cx="7878" cy="149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5604" t="19211" r="7152" b="13892"/>
            <a:stretch>
              <a:fillRect/>
            </a:stretch>
          </p:blipFill>
          <p:spPr bwMode="auto">
            <a:xfrm>
              <a:off x="7277" y="10895"/>
              <a:ext cx="1931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8033" t="15349" r="9377" b="23875"/>
            <a:stretch>
              <a:fillRect/>
            </a:stretch>
          </p:blipFill>
          <p:spPr bwMode="auto">
            <a:xfrm>
              <a:off x="3537" y="10877"/>
              <a:ext cx="2876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208" y="11004"/>
              <a:ext cx="863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iƒcPv›`v gvQ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193" y="11081"/>
              <a:ext cx="1243" cy="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mvgyw`ªK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KuvUv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7"/>
            <p:cNvCxnSpPr>
              <a:cxnSpLocks noChangeShapeType="1"/>
            </p:cNvCxnSpPr>
            <p:nvPr/>
          </p:nvCxnSpPr>
          <p:spPr bwMode="auto">
            <a:xfrm flipV="1">
              <a:off x="3436" y="11139"/>
              <a:ext cx="399" cy="2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 flipV="1">
              <a:off x="8761" y="11203"/>
              <a:ext cx="447" cy="2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562" y="10589"/>
              <a:ext cx="799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KuvUv big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661" y="11773"/>
              <a:ext cx="504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big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AutoShape 11"/>
            <p:cNvCxnSpPr>
              <a:cxnSpLocks noChangeShapeType="1"/>
            </p:cNvCxnSpPr>
            <p:nvPr/>
          </p:nvCxnSpPr>
          <p:spPr bwMode="auto">
            <a:xfrm flipH="1">
              <a:off x="3086" y="11544"/>
              <a:ext cx="538" cy="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2"/>
            <p:cNvCxnSpPr>
              <a:cxnSpLocks noChangeShapeType="1"/>
            </p:cNvCxnSpPr>
            <p:nvPr/>
          </p:nvCxnSpPr>
          <p:spPr bwMode="auto">
            <a:xfrm>
              <a:off x="8062" y="10808"/>
              <a:ext cx="349" cy="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828800" y="59436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wPÎ : iƒcPv›`v gv‡Qi KuvUv big-Zi~Yvw¯’|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63347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457200" y="914400"/>
            <a:ext cx="2666999" cy="2209799"/>
            <a:chOff x="7612" y="2704"/>
            <a:chExt cx="2397" cy="98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0185" b="34737"/>
            <a:stretch>
              <a:fillRect/>
            </a:stretch>
          </p:blipFill>
          <p:spPr bwMode="auto">
            <a:xfrm>
              <a:off x="7612" y="2704"/>
              <a:ext cx="238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7850" y="3408"/>
              <a:ext cx="2159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AuvBkwenxb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cve`v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05200" y="533400"/>
            <a:ext cx="4759927" cy="3810000"/>
            <a:chOff x="6522" y="3746"/>
            <a:chExt cx="3611" cy="1311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14310" r="8124" b="14310"/>
            <a:stretch>
              <a:fillRect/>
            </a:stretch>
          </p:blipFill>
          <p:spPr bwMode="auto">
            <a:xfrm>
              <a:off x="6522" y="3746"/>
              <a:ext cx="3611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7341" y="4769"/>
              <a:ext cx="22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¯^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v`y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cvwbi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i~B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4191000" y="3962400"/>
            <a:ext cx="3961721" cy="2209800"/>
            <a:chOff x="6856" y="5798"/>
            <a:chExt cx="3243" cy="1067"/>
          </a:xfrm>
        </p:grpSpPr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56" y="5798"/>
              <a:ext cx="3243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7511" y="6623"/>
              <a:ext cx="2005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Avav‡jvbv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-†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fUwK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381000" y="3657600"/>
            <a:ext cx="3124200" cy="1828800"/>
            <a:chOff x="7768" y="6878"/>
            <a:chExt cx="2347" cy="1063"/>
          </a:xfrm>
        </p:grpSpPr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68" y="6878"/>
              <a:ext cx="2347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8408" y="7657"/>
              <a:ext cx="1499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†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jvbv-Bwjk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gvQ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2400" y="609600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H:\Panj book 11 PP 15jun6\11 Agri pic 5jul6\Liv poult fish  pic 18mr6\climbing-perch-anabas-testudin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76800" y="4876800"/>
            <a:ext cx="3581400" cy="144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381000"/>
            <a:ext cx="8382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M.evm¯’v‡bi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3wU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1. ¯^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v`y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Rjvk‡q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cyKzi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b`x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v`y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KvZjv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wks,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gv¸i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cuywU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KB,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evqvj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Avav‡jvbv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b`xi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gvnbv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AÂ‡ji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Avav‡jvbv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†m¸‡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Avav‡jvbv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fUwK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Qywi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jBU¨v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3.      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jvbv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e‡½vcmvM‡i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DcK‚jxq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emevm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†m¸‡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iƒcPuv`v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myigv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ZvivgvQ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vwZbv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347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381000"/>
            <a:ext cx="8229600" cy="483209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</a:pPr>
            <a:r>
              <a:rPr lang="it-IT" sz="2800" b="1" kern="1000" dirty="0" smtClean="0">
                <a:solidFill>
                  <a:srgbClr val="003300"/>
                </a:solidFill>
                <a:latin typeface="SutonnyMJ"/>
                <a:ea typeface="Times New Roman"/>
                <a:cs typeface="Times New Roman"/>
              </a:rPr>
              <a:t>gvQ- m¤ú‡`i †ÿÎ</a:t>
            </a:r>
            <a:endParaRPr lang="en-US" sz="2400" kern="1000" dirty="0" smtClean="0">
              <a:solidFill>
                <a:srgbClr val="003300"/>
              </a:solidFill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†`‡ki Lvj-wej, b`x (54wU AvšÍR©vwZK), bvjv, nvIi-evIo, †Wvev, cøvebf‚wg, mgy`ª DcK‚j I †mvcvb me ¯’v‡bB gvQ Pv‡li   we¯Í…wZ N‡U‡Q|</a:t>
            </a:r>
          </a:p>
          <a:p>
            <a:pPr algn="just">
              <a:lnSpc>
                <a:spcPct val="110000"/>
              </a:lnSpc>
            </a:pP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evsjv‡`‡ki grm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m¤ú‡`i cwiwa Z_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(K…wl WvBwi, 2017) †`Lv hvq-</a:t>
            </a:r>
            <a:endParaRPr lang="en-US" sz="2800" kern="1000" dirty="0" smtClean="0">
              <a:solidFill>
                <a:schemeClr val="tx1"/>
              </a:solidFill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it-IT" sz="2800" b="1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K. AvqZb I we¯Í…wZ</a:t>
            </a:r>
            <a:endParaRPr lang="en-US" sz="2800" kern="1000" dirty="0" smtClean="0">
              <a:solidFill>
                <a:schemeClr val="tx1"/>
              </a:solidFill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1.	G‡`‡k Rjvkq –gy³ 39 jÿ I Ave`a 8 jÿ †n|</a:t>
            </a:r>
            <a:endParaRPr lang="en-US" sz="2800" kern="1000" dirty="0" smtClean="0">
              <a:solidFill>
                <a:schemeClr val="tx1"/>
              </a:solidFill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2.	gy³ Rjvk‡q i‡q‡Q</a:t>
            </a: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  <a:sym typeface="Symbol"/>
              </a:rPr>
              <a:t></a:t>
            </a: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cøvebf‚wg 27 jÿ †n, b`x I †gvnbv 8.53 jÿ †n, wej 1.14 jÿ †n, KvßvB †jK 0.69 jÿ †n I (cÖvq)| </a:t>
            </a:r>
            <a:endParaRPr lang="en-US" sz="2800" kern="1000" dirty="0" smtClean="0">
              <a:solidFill>
                <a:schemeClr val="tx1"/>
              </a:solidFill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3.	Ave`a Rjvk‡q i‡q‡Q </a:t>
            </a:r>
            <a:r>
              <a:rPr lang="it-IT" sz="2800" b="1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cyKzi 3.72 jÿ †n ,</a:t>
            </a:r>
            <a:r>
              <a:rPr lang="it-IT" sz="2800" kern="1000" dirty="0" smtClean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wPswo Lvgvi 2.76 jÿ †n|</a:t>
            </a:r>
            <a:endParaRPr lang="en-US" sz="2800" kern="1000" dirty="0" smtClean="0">
              <a:solidFill>
                <a:schemeClr val="tx1"/>
              </a:solidFill>
              <a:latin typeface="Saroda"/>
              <a:ea typeface="Times New Roman"/>
              <a:cs typeface="Times New Roman"/>
            </a:endParaRPr>
          </a:p>
        </p:txBody>
      </p:sp>
      <p:pic>
        <p:nvPicPr>
          <p:cNvPr id="15" name="Picture 14" descr="H:\Panj book 11 PP 15jun6\11 Agri pic 5jul6\Liv poult fish  pic 18mr6\vet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6600" y="5257800"/>
            <a:ext cx="3429000" cy="91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2585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990600"/>
            <a:ext cx="7924800" cy="42226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</a:pPr>
            <a:r>
              <a:rPr lang="it-IT" sz="36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grm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it-IT" sz="36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 m¤ú‡`i †ÿÎ</a:t>
            </a:r>
            <a:endParaRPr lang="en-US" sz="3200" b="1" kern="1000" dirty="0" smtClean="0">
              <a:solidFill>
                <a:srgbClr val="002060"/>
              </a:solidFill>
              <a:latin typeface="Saroda"/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it-IT" sz="2800" kern="1000" dirty="0" smtClean="0">
                <a:latin typeface="SutonnyMJ"/>
                <a:ea typeface="Times New Roman"/>
                <a:cs typeface="Times New Roman"/>
              </a:rPr>
              <a:t>†`‡ki Lvj-wej, b`x (54wU AvšÍR©vwZK), bvjv, nvIi-evIo, †Wvev, cøvebf‚wg, mgy`ª DcK‚j I †mvcv‡b  we¯Í…wZ N‡U‡Q| </a:t>
            </a: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kern="1000" dirty="0" smtClean="0">
                <a:latin typeface="SutonnyMJ"/>
                <a:ea typeface="Times New Roman"/>
                <a:cs typeface="Times New Roman"/>
              </a:rPr>
              <a:t>4.   </a:t>
            </a:r>
            <a:r>
              <a:rPr lang="it-IT" sz="3600" b="1" kern="100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mgy`ª AvqZb 9 nvRvi eM© wKwg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(12 bwU†Kj gvBj)</a:t>
            </a:r>
            <a:endParaRPr lang="en-US" sz="2800" kern="1000" dirty="0" smtClean="0">
              <a:latin typeface="Saroda"/>
              <a:ea typeface="Times New Roman"/>
              <a:cs typeface="Times New Roman"/>
            </a:endParaRPr>
          </a:p>
          <a:p>
            <a:pPr marL="514350" marR="0" indent="-5143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it-IT" sz="3600" b="1" kern="100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G</a:t>
            </a:r>
            <a:r>
              <a:rPr lang="it-IT" sz="3600" b="1" kern="1000" spc="-3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KvšÍ GjvKv 1.4 jÿ eM© wKwg</a:t>
            </a:r>
            <a:r>
              <a:rPr lang="it-IT" sz="2800" b="1" kern="1000" spc="-3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it-IT" sz="2400" kern="1000" spc="-30" dirty="0" smtClean="0">
                <a:latin typeface="SutonnyMJ"/>
                <a:ea typeface="Times New Roman"/>
                <a:cs typeface="Times New Roman"/>
              </a:rPr>
              <a:t>(200 </a:t>
            </a:r>
            <a:r>
              <a:rPr lang="it-IT" sz="2400" kern="1000" dirty="0" smtClean="0">
                <a:latin typeface="SutonnyMJ"/>
                <a:ea typeface="Times New Roman"/>
                <a:cs typeface="Times New Roman"/>
              </a:rPr>
              <a:t>bwU†Kj</a:t>
            </a:r>
            <a:r>
              <a:rPr lang="it-IT" sz="2400" kern="1000" spc="-30" dirty="0" smtClean="0">
                <a:latin typeface="SutonnyMJ"/>
                <a:ea typeface="Times New Roman"/>
                <a:cs typeface="Times New Roman"/>
              </a:rPr>
              <a:t> gvBj)</a:t>
            </a:r>
            <a:endParaRPr lang="it-IT" sz="2800" kern="1000" spc="-30" dirty="0" smtClean="0">
              <a:latin typeface="SutonnyMJ"/>
              <a:ea typeface="Times New Roman"/>
              <a:cs typeface="Times New Roman"/>
            </a:endParaRPr>
          </a:p>
          <a:p>
            <a:pPr marL="514350" marR="0" indent="-5143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it-IT" sz="2800" kern="1000" spc="-3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gnx‡mvcvb 24,800 eM© </a:t>
            </a:r>
            <a:r>
              <a:rPr lang="it-IT" sz="2800" kern="100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bwU†Kj</a:t>
            </a:r>
            <a:r>
              <a:rPr lang="it-IT" sz="2800" kern="1000" spc="-30" dirty="0" smtClean="0">
                <a:solidFill>
                  <a:srgbClr val="0070C0"/>
                </a:solidFill>
                <a:latin typeface="SutonnyMJ"/>
                <a:ea typeface="Times New Roman"/>
                <a:cs typeface="Times New Roman"/>
              </a:rPr>
              <a:t> gvBj  </a:t>
            </a:r>
            <a:r>
              <a:rPr lang="it-IT" sz="2000" kern="1000" spc="-30" dirty="0" smtClean="0">
                <a:latin typeface="SutonnyMJ"/>
                <a:ea typeface="Times New Roman"/>
                <a:cs typeface="Times New Roman"/>
              </a:rPr>
              <a:t>(40 ‡d`g MfxiZv) </a:t>
            </a:r>
          </a:p>
          <a:p>
            <a:pPr marL="514350" marR="0" indent="-5143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i="1" kern="1000" spc="-30" dirty="0" smtClean="0">
                <a:latin typeface="SutonnyMJ"/>
                <a:ea typeface="Times New Roman"/>
                <a:cs typeface="Times New Roman"/>
              </a:rPr>
              <a:t>1 </a:t>
            </a:r>
            <a:r>
              <a:rPr lang="it-IT" sz="2400" i="1" kern="1000" dirty="0" smtClean="0">
                <a:latin typeface="SutonnyMJ"/>
                <a:ea typeface="Times New Roman"/>
                <a:cs typeface="Times New Roman"/>
              </a:rPr>
              <a:t>bwU†Kj</a:t>
            </a:r>
            <a:r>
              <a:rPr lang="it-IT" sz="2400" i="1" kern="1000" spc="-30" dirty="0" smtClean="0">
                <a:latin typeface="SutonnyMJ"/>
                <a:ea typeface="Times New Roman"/>
                <a:cs typeface="Times New Roman"/>
              </a:rPr>
              <a:t> gvBj = 1.15 gvBj, 1 ‡d`g = 6 dzU ev 2 wgUvi|]</a:t>
            </a:r>
            <a:endParaRPr lang="en-US" sz="2400" i="1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kern="1000" dirty="0" smtClean="0">
                <a:latin typeface="SutonnyMJ"/>
                <a:ea typeface="Times New Roman"/>
                <a:cs typeface="Times New Roman"/>
              </a:rPr>
              <a:t>7.	DcK‚jxq AÂ‡ji AvqZb 710 wK‡jvwgUvi |</a:t>
            </a:r>
            <a:endParaRPr lang="en-US" sz="2800" kern="1000" dirty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9537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457200"/>
            <a:ext cx="7696200" cy="4962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L. Drcv`b, ißvwb I Pvwn`v</a:t>
            </a:r>
            <a:endParaRPr lang="en-US" sz="2800" kern="1000" dirty="0" smtClean="0">
              <a:solidFill>
                <a:srgbClr val="002060"/>
              </a:solidFill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1.	</a:t>
            </a:r>
            <a:r>
              <a:rPr lang="it-IT" sz="2800" kern="10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it-IT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ißvwb 83.5 nvRvi Ub </a:t>
            </a:r>
            <a:r>
              <a:rPr lang="it-IT" sz="2800" kern="1000" dirty="0" smtClean="0">
                <a:latin typeface="SutonnyMJ"/>
                <a:ea typeface="Times New Roman"/>
                <a:cs typeface="Times New Roman"/>
              </a:rPr>
              <a:t>ev 4,660 †KvwU UvKv</a:t>
            </a: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 2015-16  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2.	</a:t>
            </a:r>
            <a:r>
              <a:rPr lang="it-IT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evwl©K Pvwn`v 37.65 jÿ Ub| </a:t>
            </a: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[RbcÖwZ evwl©K 21.90 †KwR (ˆ`wbK v</a:t>
            </a:r>
            <a:r>
              <a:rPr lang="it-IT" kern="1000" dirty="0" smtClean="0">
                <a:latin typeface="SutonnyMJ"/>
                <a:ea typeface="Times New Roman"/>
                <a:cs typeface="Times New Roman"/>
                <a:sym typeface="Symbol"/>
              </a:rPr>
              <a:t></a:t>
            </a: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 60 MÖvg) Ges RbcÖwZ evwl©K gvQ MÖnY 19.7 †KwR|] 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3.	</a:t>
            </a:r>
            <a:r>
              <a:rPr lang="it-IT" sz="2800" kern="1000" dirty="0" smtClean="0">
                <a:solidFill>
                  <a:srgbClr val="C00000"/>
                </a:solidFill>
                <a:latin typeface="SutonnyMJ"/>
                <a:ea typeface="Times New Roman"/>
                <a:cs typeface="Times New Roman"/>
              </a:rPr>
              <a:t>60 % cÖvwYR Avwgl </a:t>
            </a: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mieiv‡n gv‡Qi Ae`vb |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00" kern="1000" dirty="0" smtClean="0">
                <a:latin typeface="SutonnyMJ"/>
                <a:ea typeface="Times New Roman"/>
                <a:cs typeface="Times New Roman"/>
              </a:rPr>
              <a:t> 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b="1" kern="1000" dirty="0" smtClean="0">
                <a:solidFill>
                  <a:srgbClr val="002060"/>
                </a:solidFill>
                <a:latin typeface="SutonnyMJ"/>
                <a:ea typeface="Times New Roman"/>
                <a:cs typeface="Times New Roman"/>
              </a:rPr>
              <a:t>M. AeKvVv‡gv</a:t>
            </a:r>
            <a:endParaRPr lang="en-US" sz="3200" kern="1000" dirty="0" smtClean="0">
              <a:solidFill>
                <a:srgbClr val="002060"/>
              </a:solidFill>
              <a:latin typeface="Saroda"/>
              <a:ea typeface="Times New Roman"/>
              <a:cs typeface="Times New Roman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t-IT" sz="2400" b="1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78wU miKvwi Ges 868wU †emiKvwi</a:t>
            </a: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, 49wU evM`v †nPvwi (miKvwi 8wU) Ges 36wU (miKvwi 11wU) Mj`v ‡nPvwi i‡q‡Q|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eriod"/>
            </a:pPr>
            <a:r>
              <a:rPr lang="it-IT" sz="2800" kern="1000" spc="-1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M‡elYv </a:t>
            </a:r>
            <a:r>
              <a:rPr lang="it-IT" sz="2800" kern="100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BbwówUDU </a:t>
            </a:r>
            <a:r>
              <a:rPr lang="it-IT" sz="2800" kern="1000" spc="-10" dirty="0" smtClean="0">
                <a:solidFill>
                  <a:srgbClr val="7A0000"/>
                </a:solidFill>
                <a:latin typeface="SutonnyMJ"/>
                <a:ea typeface="Times New Roman"/>
                <a:cs typeface="Times New Roman"/>
              </a:rPr>
              <a:t>  1wU </a:t>
            </a:r>
            <a:r>
              <a:rPr lang="it-IT" kern="1000" spc="-10" dirty="0" smtClean="0">
                <a:latin typeface="SutonnyMJ"/>
                <a:ea typeface="Times New Roman"/>
                <a:cs typeface="Times New Roman"/>
              </a:rPr>
              <a:t>(gqgbwmsn  )</a:t>
            </a:r>
            <a:endParaRPr lang="en-US" sz="14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3.	cÖwµqvKiY cøv›U -100wU (BBD Aby‡gvw`Z 76wU)|  </a:t>
            </a:r>
            <a:r>
              <a:rPr lang="it-IT" kern="1000" spc="-10" dirty="0" smtClean="0">
                <a:latin typeface="SutonnyMJ"/>
                <a:ea typeface="Times New Roman"/>
                <a:cs typeface="Times New Roman"/>
              </a:rPr>
              <a:t>3.	cÖwkÿY †K›`ª 6wU|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1000" spc="-10" dirty="0" smtClean="0">
                <a:latin typeface="SutonnyMJ"/>
                <a:ea typeface="Times New Roman"/>
                <a:cs typeface="Times New Roman"/>
              </a:rPr>
              <a:t>4.	1wU cÖwkÿY GKv‡Wwg Ges 136wU exR Lvgvi i‡q‡Q| 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  <a:p>
            <a:pPr marL="274320" marR="0" indent="-27432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it-IT" kern="1000" dirty="0" smtClean="0">
                <a:latin typeface="SutonnyMJ"/>
                <a:ea typeface="Times New Roman"/>
                <a:cs typeface="Times New Roman"/>
              </a:rPr>
              <a:t>5.	3wU wW‡cøvgv BbwówUDU Ges 2wU wPswo cÖ`k©bx Lvgvi i‡q‡Q, </a:t>
            </a:r>
            <a:r>
              <a:rPr lang="it-IT" kern="1000" spc="-10" dirty="0" smtClean="0">
                <a:latin typeface="SutonnyMJ"/>
                <a:ea typeface="Times New Roman"/>
                <a:cs typeface="Times New Roman"/>
              </a:rPr>
              <a:t>6.wPswo †mev †K›`ª 20wU|</a:t>
            </a:r>
            <a:endParaRPr lang="en-US" kern="1000" dirty="0" smtClean="0">
              <a:latin typeface="Saroda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9537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205845" y="609600"/>
            <a:ext cx="8328553" cy="4953000"/>
            <a:chOff x="2855" y="5814"/>
            <a:chExt cx="6595" cy="2889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4202" y="8260"/>
              <a:ext cx="495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cs typeface="Arial" pitchFamily="34" charset="0"/>
                </a:rPr>
                <a:t>wPÎ : ‡nPvwi I bvm©vwi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2855" y="5814"/>
              <a:ext cx="6595" cy="2316"/>
              <a:chOff x="1430" y="1728"/>
              <a:chExt cx="6595" cy="2316"/>
            </a:xfrm>
          </p:grpSpPr>
          <p:pic>
            <p:nvPicPr>
              <p:cNvPr id="11268" name="Picture 4" descr="pic 07 nurcer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30" y="1728"/>
                <a:ext cx="3095" cy="2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9" name="Picture 5" descr="pic 08 hatcher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67" y="1728"/>
                <a:ext cx="3458" cy="2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52400" y="5953780"/>
            <a:ext cx="8839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Nabisha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Publications, 38,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Banglabazar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Dhaka</a:t>
            </a:r>
            <a:endParaRPr lang="en-US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896</TotalTime>
  <Words>1077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Lecturer, Adarsha Degree(Hons) College,Sreenagar,Munshigonj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194</cp:revision>
  <dcterms:created xsi:type="dcterms:W3CDTF">2006-08-16T00:00:00Z</dcterms:created>
  <dcterms:modified xsi:type="dcterms:W3CDTF">2020-03-11T07:10:55Z</dcterms:modified>
</cp:coreProperties>
</file>