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b="1" i="1" dirty="0" smtClean="0"/>
              <a:t>সবাইকে স্বাগতম</a:t>
            </a:r>
            <a:endParaRPr lang="en-US" b="1"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47800"/>
            <a:ext cx="9144000" cy="4724400"/>
          </a:xfrm>
          <a:prstGeom prst="rect">
            <a:avLst/>
          </a:prstGeom>
        </p:spPr>
      </p:pic>
    </p:spTree>
    <p:extLst>
      <p:ext uri="{BB962C8B-B14F-4D97-AF65-F5344CB8AC3E}">
        <p14:creationId xmlns:p14="http://schemas.microsoft.com/office/powerpoint/2010/main" val="5975912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375" y="2667000"/>
            <a:ext cx="3247025" cy="1752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743200"/>
            <a:ext cx="3673929" cy="1752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983" y="609600"/>
            <a:ext cx="3429000" cy="14478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609600"/>
            <a:ext cx="3673929" cy="1452998"/>
          </a:xfrm>
          <a:prstGeom prst="rect">
            <a:avLst/>
          </a:prstGeom>
        </p:spPr>
      </p:pic>
      <p:sp>
        <p:nvSpPr>
          <p:cNvPr id="6" name="TextBox 5"/>
          <p:cNvSpPr txBox="1"/>
          <p:nvPr/>
        </p:nvSpPr>
        <p:spPr>
          <a:xfrm>
            <a:off x="762000" y="86380"/>
            <a:ext cx="6279743" cy="523220"/>
          </a:xfrm>
          <a:prstGeom prst="rect">
            <a:avLst/>
          </a:prstGeom>
          <a:noFill/>
        </p:spPr>
        <p:txBody>
          <a:bodyPr wrap="square" rtlCol="0">
            <a:spAutoFit/>
          </a:bodyPr>
          <a:lstStyle/>
          <a:p>
            <a:r>
              <a:rPr lang="bn-IN" sz="2400" dirty="0" smtClean="0"/>
              <a:t>       </a:t>
            </a:r>
            <a:r>
              <a:rPr lang="bn-IN" sz="2800" dirty="0" smtClean="0"/>
              <a:t>নিচের ছবি গুলো লক্ষ্য কর</a:t>
            </a:r>
            <a:endParaRPr lang="en-US" sz="2800" dirty="0"/>
          </a:p>
        </p:txBody>
      </p:sp>
      <p:sp>
        <p:nvSpPr>
          <p:cNvPr id="7" name="TextBox 6"/>
          <p:cNvSpPr txBox="1"/>
          <p:nvPr/>
        </p:nvSpPr>
        <p:spPr>
          <a:xfrm>
            <a:off x="990600" y="2062598"/>
            <a:ext cx="1752600" cy="369332"/>
          </a:xfrm>
          <a:prstGeom prst="rect">
            <a:avLst/>
          </a:prstGeom>
          <a:noFill/>
        </p:spPr>
        <p:txBody>
          <a:bodyPr wrap="square" rtlCol="0">
            <a:spAutoFit/>
          </a:bodyPr>
          <a:lstStyle/>
          <a:p>
            <a:r>
              <a:rPr lang="bn-IN" dirty="0" smtClean="0"/>
              <a:t>      </a:t>
            </a:r>
            <a:r>
              <a:rPr lang="bn-IN" dirty="0" smtClean="0">
                <a:solidFill>
                  <a:srgbClr val="00B0F0"/>
                </a:solidFill>
              </a:rPr>
              <a:t>ভুমি</a:t>
            </a:r>
            <a:endParaRPr lang="en-US" dirty="0">
              <a:solidFill>
                <a:srgbClr val="00B0F0"/>
              </a:solidFill>
            </a:endParaRPr>
          </a:p>
        </p:txBody>
      </p:sp>
      <p:sp>
        <p:nvSpPr>
          <p:cNvPr id="8" name="TextBox 7"/>
          <p:cNvSpPr txBox="1"/>
          <p:nvPr/>
        </p:nvSpPr>
        <p:spPr>
          <a:xfrm>
            <a:off x="6096000" y="4495800"/>
            <a:ext cx="1905000" cy="369332"/>
          </a:xfrm>
          <a:prstGeom prst="rect">
            <a:avLst/>
          </a:prstGeom>
          <a:noFill/>
        </p:spPr>
        <p:txBody>
          <a:bodyPr wrap="square" rtlCol="0">
            <a:spAutoFit/>
          </a:bodyPr>
          <a:lstStyle/>
          <a:p>
            <a:r>
              <a:rPr lang="bn-IN" dirty="0" smtClean="0"/>
              <a:t>     </a:t>
            </a:r>
            <a:r>
              <a:rPr lang="bn-IN" dirty="0" smtClean="0">
                <a:solidFill>
                  <a:srgbClr val="00B0F0"/>
                </a:solidFill>
              </a:rPr>
              <a:t>মুলধন </a:t>
            </a:r>
            <a:endParaRPr lang="en-US" dirty="0">
              <a:solidFill>
                <a:srgbClr val="00B0F0"/>
              </a:solidFill>
            </a:endParaRPr>
          </a:p>
        </p:txBody>
      </p:sp>
      <p:sp>
        <p:nvSpPr>
          <p:cNvPr id="9" name="TextBox 8"/>
          <p:cNvSpPr txBox="1"/>
          <p:nvPr/>
        </p:nvSpPr>
        <p:spPr>
          <a:xfrm>
            <a:off x="6096000" y="2062598"/>
            <a:ext cx="1600200" cy="646331"/>
          </a:xfrm>
          <a:prstGeom prst="rect">
            <a:avLst/>
          </a:prstGeom>
          <a:noFill/>
        </p:spPr>
        <p:txBody>
          <a:bodyPr wrap="square" rtlCol="0">
            <a:spAutoFit/>
          </a:bodyPr>
          <a:lstStyle/>
          <a:p>
            <a:r>
              <a:rPr lang="bn-IN" dirty="0" smtClean="0">
                <a:solidFill>
                  <a:srgbClr val="00B0F0"/>
                </a:solidFill>
              </a:rPr>
              <a:t>  শ্রম</a:t>
            </a:r>
          </a:p>
          <a:p>
            <a:endParaRPr lang="en-US" dirty="0"/>
          </a:p>
        </p:txBody>
      </p:sp>
      <p:sp>
        <p:nvSpPr>
          <p:cNvPr id="10" name="TextBox 9"/>
          <p:cNvSpPr txBox="1"/>
          <p:nvPr/>
        </p:nvSpPr>
        <p:spPr>
          <a:xfrm>
            <a:off x="990600" y="4495800"/>
            <a:ext cx="1981200" cy="369332"/>
          </a:xfrm>
          <a:prstGeom prst="rect">
            <a:avLst/>
          </a:prstGeom>
          <a:noFill/>
        </p:spPr>
        <p:txBody>
          <a:bodyPr wrap="square" rtlCol="0">
            <a:spAutoFit/>
          </a:bodyPr>
          <a:lstStyle/>
          <a:p>
            <a:r>
              <a:rPr lang="bn-IN" dirty="0" smtClean="0">
                <a:solidFill>
                  <a:srgbClr val="00B0F0"/>
                </a:solidFill>
              </a:rPr>
              <a:t>   সংগঠন</a:t>
            </a:r>
          </a:p>
        </p:txBody>
      </p:sp>
      <p:sp>
        <p:nvSpPr>
          <p:cNvPr id="11" name="TextBox 10"/>
          <p:cNvSpPr txBox="1"/>
          <p:nvPr/>
        </p:nvSpPr>
        <p:spPr>
          <a:xfrm>
            <a:off x="1295400" y="5181600"/>
            <a:ext cx="6705600" cy="338554"/>
          </a:xfrm>
          <a:prstGeom prst="rect">
            <a:avLst/>
          </a:prstGeom>
          <a:noFill/>
        </p:spPr>
        <p:txBody>
          <a:bodyPr wrap="square" rtlCol="0">
            <a:spAutoFit/>
          </a:bodyPr>
          <a:lstStyle/>
          <a:p>
            <a:r>
              <a:rPr lang="bn-IN" sz="1600" dirty="0" smtClean="0"/>
              <a:t>উৎপাদন কাজে যে সব জিনিস ব্যাবহার হয় তাকে উৎপাদনের উপকরন  বলে </a:t>
            </a:r>
          </a:p>
        </p:txBody>
      </p:sp>
    </p:spTree>
    <p:extLst>
      <p:ext uri="{BB962C8B-B14F-4D97-AF65-F5344CB8AC3E}">
        <p14:creationId xmlns:p14="http://schemas.microsoft.com/office/powerpoint/2010/main" val="15711847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Effect transition="in" filter="fade">
                                      <p:cBhvr>
                                        <p:cTn id="61" dur="1000"/>
                                        <p:tgtEl>
                                          <p:spTgt spid="10">
                                            <p:txEl>
                                              <p:pRg st="0" end="0"/>
                                            </p:txEl>
                                          </p:spTgt>
                                        </p:tgtEl>
                                      </p:cBhvr>
                                    </p:animEffect>
                                    <p:anim calcmode="lin" valueType="num">
                                      <p:cBhvr>
                                        <p:cTn id="6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914400"/>
            <a:ext cx="7010400" cy="1292662"/>
          </a:xfrm>
          <a:prstGeom prst="rect">
            <a:avLst/>
          </a:prstGeom>
          <a:noFill/>
        </p:spPr>
        <p:txBody>
          <a:bodyPr wrap="square" rtlCol="0">
            <a:spAutoFit/>
          </a:bodyPr>
          <a:lstStyle/>
          <a:p>
            <a:r>
              <a:rPr lang="bn-IN" sz="6000" dirty="0" smtClean="0"/>
              <a:t>   জোড়ায় কাজ</a:t>
            </a:r>
          </a:p>
          <a:p>
            <a:endParaRPr lang="en-US" dirty="0"/>
          </a:p>
        </p:txBody>
      </p:sp>
      <p:sp>
        <p:nvSpPr>
          <p:cNvPr id="3" name="TextBox 2"/>
          <p:cNvSpPr txBox="1"/>
          <p:nvPr/>
        </p:nvSpPr>
        <p:spPr>
          <a:xfrm>
            <a:off x="2133600" y="2207062"/>
            <a:ext cx="5257800" cy="461665"/>
          </a:xfrm>
          <a:prstGeom prst="rect">
            <a:avLst/>
          </a:prstGeom>
          <a:noFill/>
        </p:spPr>
        <p:txBody>
          <a:bodyPr wrap="square" rtlCol="0">
            <a:spAutoFit/>
          </a:bodyPr>
          <a:lstStyle/>
          <a:p>
            <a:r>
              <a:rPr lang="bn-IN" sz="2400" dirty="0" smtClean="0"/>
              <a:t>        সময় ৫ মিনিট </a:t>
            </a:r>
            <a:endParaRPr lang="en-US" sz="2400" dirty="0"/>
          </a:p>
        </p:txBody>
      </p:sp>
      <p:sp>
        <p:nvSpPr>
          <p:cNvPr id="4" name="TextBox 3"/>
          <p:cNvSpPr txBox="1"/>
          <p:nvPr/>
        </p:nvSpPr>
        <p:spPr>
          <a:xfrm>
            <a:off x="2133600" y="2895600"/>
            <a:ext cx="6019800" cy="400110"/>
          </a:xfrm>
          <a:prstGeom prst="rect">
            <a:avLst/>
          </a:prstGeom>
          <a:noFill/>
        </p:spPr>
        <p:txBody>
          <a:bodyPr wrap="square" rtlCol="0">
            <a:spAutoFit/>
          </a:bodyPr>
          <a:lstStyle/>
          <a:p>
            <a:r>
              <a:rPr lang="bn-IN" sz="2000" dirty="0" smtClean="0"/>
              <a:t> উৎপাদনের উপকরন গুলো কি কি ব্যাখ্যা কর </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600510"/>
            <a:ext cx="6324600" cy="2952690"/>
          </a:xfrm>
          <a:prstGeom prst="rect">
            <a:avLst/>
          </a:prstGeom>
        </p:spPr>
      </p:pic>
    </p:spTree>
    <p:extLst>
      <p:ext uri="{BB962C8B-B14F-4D97-AF65-F5344CB8AC3E}">
        <p14:creationId xmlns:p14="http://schemas.microsoft.com/office/powerpoint/2010/main" val="369916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15445"/>
            <a:ext cx="3278332" cy="17516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155" y="650157"/>
            <a:ext cx="3276600" cy="16127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582025"/>
            <a:ext cx="3505200" cy="185351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487" y="2479543"/>
            <a:ext cx="3194771" cy="156122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0915" y="4435441"/>
            <a:ext cx="3622964" cy="1352550"/>
          </a:xfrm>
          <a:prstGeom prst="rect">
            <a:avLst/>
          </a:prstGeom>
        </p:spPr>
      </p:pic>
      <p:sp>
        <p:nvSpPr>
          <p:cNvPr id="7" name="TextBox 6"/>
          <p:cNvSpPr txBox="1"/>
          <p:nvPr/>
        </p:nvSpPr>
        <p:spPr>
          <a:xfrm>
            <a:off x="1676400" y="0"/>
            <a:ext cx="6019800" cy="646331"/>
          </a:xfrm>
          <a:prstGeom prst="rect">
            <a:avLst/>
          </a:prstGeom>
          <a:noFill/>
        </p:spPr>
        <p:txBody>
          <a:bodyPr wrap="square" rtlCol="0">
            <a:spAutoFit/>
          </a:bodyPr>
          <a:lstStyle/>
          <a:p>
            <a:r>
              <a:rPr lang="bn-IN" sz="3600" dirty="0" smtClean="0"/>
              <a:t>নিচের ছবি গুলো লক্ষ্য কর?</a:t>
            </a:r>
            <a:endParaRPr lang="en-US" sz="3600" dirty="0"/>
          </a:p>
        </p:txBody>
      </p:sp>
      <p:sp>
        <p:nvSpPr>
          <p:cNvPr id="9" name="TextBox 8"/>
          <p:cNvSpPr txBox="1"/>
          <p:nvPr/>
        </p:nvSpPr>
        <p:spPr>
          <a:xfrm>
            <a:off x="401782" y="4800600"/>
            <a:ext cx="4703618" cy="1200329"/>
          </a:xfrm>
          <a:prstGeom prst="rect">
            <a:avLst/>
          </a:prstGeom>
          <a:noFill/>
        </p:spPr>
        <p:txBody>
          <a:bodyPr wrap="square" rtlCol="0">
            <a:spAutoFit/>
          </a:bodyPr>
          <a:lstStyle/>
          <a:p>
            <a:r>
              <a:rPr lang="bn-IN" dirty="0" smtClean="0"/>
              <a:t>উপযোগ হল অভাব মেটানোর ক্ষমতা ।চিত্রে ৫ ধরনের উপযোগ নির্দেশ করা হয়েছে।যেমন রুপগত উপযোগ।স্থানগত উপযোগ,সময়গত উপযোগ,স্বত্ত্বগত উপযোগ,সেবাগত উপযোগ</a:t>
            </a:r>
            <a:endParaRPr lang="en-US" dirty="0"/>
          </a:p>
        </p:txBody>
      </p:sp>
    </p:spTree>
    <p:extLst>
      <p:ext uri="{BB962C8B-B14F-4D97-AF65-F5344CB8AC3E}">
        <p14:creationId xmlns:p14="http://schemas.microsoft.com/office/powerpoint/2010/main" val="3847756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80">
                                          <p:stCondLst>
                                            <p:cond delay="0"/>
                                          </p:stCondLst>
                                        </p:cTn>
                                        <p:tgtEl>
                                          <p:spTgt spid="7"/>
                                        </p:tgtEl>
                                      </p:cBhvr>
                                    </p:animEffect>
                                    <p:anim calcmode="lin" valueType="num">
                                      <p:cBhvr>
                                        <p:cTn id="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8" dur="26">
                                          <p:stCondLst>
                                            <p:cond delay="650"/>
                                          </p:stCondLst>
                                        </p:cTn>
                                        <p:tgtEl>
                                          <p:spTgt spid="7"/>
                                        </p:tgtEl>
                                      </p:cBhvr>
                                      <p:to x="100000" y="60000"/>
                                    </p:animScale>
                                    <p:animScale>
                                      <p:cBhvr>
                                        <p:cTn id="49" dur="166" decel="50000">
                                          <p:stCondLst>
                                            <p:cond delay="676"/>
                                          </p:stCondLst>
                                        </p:cTn>
                                        <p:tgtEl>
                                          <p:spTgt spid="7"/>
                                        </p:tgtEl>
                                      </p:cBhvr>
                                      <p:to x="100000" y="100000"/>
                                    </p:animScale>
                                    <p:animScale>
                                      <p:cBhvr>
                                        <p:cTn id="50" dur="26">
                                          <p:stCondLst>
                                            <p:cond delay="1312"/>
                                          </p:stCondLst>
                                        </p:cTn>
                                        <p:tgtEl>
                                          <p:spTgt spid="7"/>
                                        </p:tgtEl>
                                      </p:cBhvr>
                                      <p:to x="100000" y="80000"/>
                                    </p:animScale>
                                    <p:animScale>
                                      <p:cBhvr>
                                        <p:cTn id="51" dur="166" decel="50000">
                                          <p:stCondLst>
                                            <p:cond delay="1338"/>
                                          </p:stCondLst>
                                        </p:cTn>
                                        <p:tgtEl>
                                          <p:spTgt spid="7"/>
                                        </p:tgtEl>
                                      </p:cBhvr>
                                      <p:to x="100000" y="100000"/>
                                    </p:animScale>
                                    <p:animScale>
                                      <p:cBhvr>
                                        <p:cTn id="52" dur="26">
                                          <p:stCondLst>
                                            <p:cond delay="1642"/>
                                          </p:stCondLst>
                                        </p:cTn>
                                        <p:tgtEl>
                                          <p:spTgt spid="7"/>
                                        </p:tgtEl>
                                      </p:cBhvr>
                                      <p:to x="100000" y="90000"/>
                                    </p:animScale>
                                    <p:animScale>
                                      <p:cBhvr>
                                        <p:cTn id="53" dur="166" decel="50000">
                                          <p:stCondLst>
                                            <p:cond delay="1668"/>
                                          </p:stCondLst>
                                        </p:cTn>
                                        <p:tgtEl>
                                          <p:spTgt spid="7"/>
                                        </p:tgtEl>
                                      </p:cBhvr>
                                      <p:to x="100000" y="100000"/>
                                    </p:animScale>
                                    <p:animScale>
                                      <p:cBhvr>
                                        <p:cTn id="54" dur="26">
                                          <p:stCondLst>
                                            <p:cond delay="1808"/>
                                          </p:stCondLst>
                                        </p:cTn>
                                        <p:tgtEl>
                                          <p:spTgt spid="7"/>
                                        </p:tgtEl>
                                      </p:cBhvr>
                                      <p:to x="100000" y="95000"/>
                                    </p:animScale>
                                    <p:animScale>
                                      <p:cBhvr>
                                        <p:cTn id="55" dur="166" decel="50000">
                                          <p:stCondLst>
                                            <p:cond delay="1834"/>
                                          </p:stCondLst>
                                        </p:cTn>
                                        <p:tgtEl>
                                          <p:spTgt spid="7"/>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8" presetClass="emph" presetSubtype="0" fill="hold" grpId="0" nodeType="clickEffect">
                                  <p:stCondLst>
                                    <p:cond delay="0"/>
                                  </p:stCondLst>
                                  <p:childTnLst>
                                    <p:animRot by="21600000">
                                      <p:cBhvr>
                                        <p:cTn id="59"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564" y="685800"/>
            <a:ext cx="7467600" cy="830997"/>
          </a:xfrm>
          <a:prstGeom prst="rect">
            <a:avLst/>
          </a:prstGeom>
          <a:noFill/>
        </p:spPr>
        <p:txBody>
          <a:bodyPr wrap="square" rtlCol="0">
            <a:spAutoFit/>
          </a:bodyPr>
          <a:lstStyle/>
          <a:p>
            <a:r>
              <a:rPr lang="bn-IN" sz="4800" dirty="0" smtClean="0"/>
              <a:t>     দলীয় কাজ</a:t>
            </a:r>
          </a:p>
        </p:txBody>
      </p:sp>
      <p:sp>
        <p:nvSpPr>
          <p:cNvPr id="3" name="TextBox 2"/>
          <p:cNvSpPr txBox="1"/>
          <p:nvPr/>
        </p:nvSpPr>
        <p:spPr>
          <a:xfrm>
            <a:off x="2355273" y="1981200"/>
            <a:ext cx="4343400" cy="523220"/>
          </a:xfrm>
          <a:prstGeom prst="rect">
            <a:avLst/>
          </a:prstGeom>
          <a:noFill/>
        </p:spPr>
        <p:txBody>
          <a:bodyPr wrap="square" rtlCol="0">
            <a:spAutoFit/>
          </a:bodyPr>
          <a:lstStyle/>
          <a:p>
            <a:r>
              <a:rPr lang="bn-IN" sz="2800" dirty="0" smtClean="0"/>
              <a:t>    সময় ৫ মিনিট </a:t>
            </a:r>
            <a:endParaRPr lang="en-US" sz="2800" dirty="0"/>
          </a:p>
        </p:txBody>
      </p:sp>
      <p:sp>
        <p:nvSpPr>
          <p:cNvPr id="4" name="TextBox 3"/>
          <p:cNvSpPr txBox="1"/>
          <p:nvPr/>
        </p:nvSpPr>
        <p:spPr>
          <a:xfrm>
            <a:off x="1752600" y="2743200"/>
            <a:ext cx="6400800" cy="461665"/>
          </a:xfrm>
          <a:prstGeom prst="rect">
            <a:avLst/>
          </a:prstGeom>
          <a:noFill/>
        </p:spPr>
        <p:txBody>
          <a:bodyPr wrap="square" rtlCol="0">
            <a:spAutoFit/>
          </a:bodyPr>
          <a:lstStyle/>
          <a:p>
            <a:r>
              <a:rPr lang="bn-IN" sz="2400" dirty="0" smtClean="0"/>
              <a:t>উৎপাদনের উপযোগ গুলো কি কি তা ব্যাখ্যা কর?</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516592"/>
            <a:ext cx="6395471" cy="3022754"/>
          </a:xfrm>
          <a:prstGeom prst="rect">
            <a:avLst/>
          </a:prstGeom>
        </p:spPr>
      </p:pic>
    </p:spTree>
    <p:extLst>
      <p:ext uri="{BB962C8B-B14F-4D97-AF65-F5344CB8AC3E}">
        <p14:creationId xmlns:p14="http://schemas.microsoft.com/office/powerpoint/2010/main" val="5478236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মুল্যায়ন </a:t>
            </a:r>
            <a:endParaRPr lang="en-US" dirty="0"/>
          </a:p>
        </p:txBody>
      </p:sp>
      <p:sp>
        <p:nvSpPr>
          <p:cNvPr id="3" name="Content Placeholder 2"/>
          <p:cNvSpPr>
            <a:spLocks noGrp="1"/>
          </p:cNvSpPr>
          <p:nvPr>
            <p:ph idx="1"/>
          </p:nvPr>
        </p:nvSpPr>
        <p:spPr/>
        <p:txBody>
          <a:bodyPr/>
          <a:lstStyle/>
          <a:p>
            <a:pPr marL="0" indent="0">
              <a:buNone/>
            </a:pPr>
            <a:r>
              <a:rPr lang="bn-IN" dirty="0" smtClean="0"/>
              <a:t>১।উপযোগ কি ?</a:t>
            </a:r>
          </a:p>
          <a:p>
            <a:pPr marL="0" indent="0">
              <a:buNone/>
            </a:pPr>
            <a:r>
              <a:rPr lang="bn-IN" dirty="0" smtClean="0"/>
              <a:t>২।উৎপাদন অর্থ কি?</a:t>
            </a:r>
          </a:p>
          <a:p>
            <a:pPr marL="0" indent="0">
              <a:buNone/>
            </a:pPr>
            <a:r>
              <a:rPr lang="bn-IN" dirty="0" smtClean="0"/>
              <a:t>ক</a:t>
            </a:r>
            <a:r>
              <a:rPr lang="en-US" dirty="0" smtClean="0"/>
              <a:t>.</a:t>
            </a:r>
            <a:r>
              <a:rPr lang="bn-IN" dirty="0" smtClean="0"/>
              <a:t>তৈরি করা খ</a:t>
            </a:r>
            <a:r>
              <a:rPr lang="en-US" dirty="0" smtClean="0"/>
              <a:t>.</a:t>
            </a:r>
            <a:r>
              <a:rPr lang="bn-IN" dirty="0" smtClean="0"/>
              <a:t>চালনা করা গ</a:t>
            </a:r>
            <a:r>
              <a:rPr lang="en-US" dirty="0" smtClean="0"/>
              <a:t>.</a:t>
            </a:r>
            <a:r>
              <a:rPr lang="bn-IN" dirty="0" smtClean="0"/>
              <a:t>প্রয়োগ করা ঘ</a:t>
            </a:r>
            <a:r>
              <a:rPr lang="en-US" dirty="0" smtClean="0"/>
              <a:t>.</a:t>
            </a:r>
            <a:r>
              <a:rPr lang="bn-IN" dirty="0" smtClean="0"/>
              <a:t>কাজ করা </a:t>
            </a:r>
          </a:p>
          <a:p>
            <a:pPr marL="0" indent="0">
              <a:buNone/>
            </a:pPr>
            <a:r>
              <a:rPr lang="bn-IN" dirty="0" smtClean="0"/>
              <a:t>৩।উৎপাদনের উপকরন কয়টি?ক</a:t>
            </a:r>
            <a:r>
              <a:rPr lang="en-US" dirty="0" smtClean="0"/>
              <a:t>.</a:t>
            </a:r>
            <a:r>
              <a:rPr lang="bn-IN" dirty="0" smtClean="0"/>
              <a:t>২ খ</a:t>
            </a:r>
            <a:r>
              <a:rPr lang="en-US" dirty="0" smtClean="0"/>
              <a:t>.3 </a:t>
            </a:r>
            <a:r>
              <a:rPr lang="bn-IN" dirty="0" smtClean="0"/>
              <a:t>গ</a:t>
            </a:r>
            <a:r>
              <a:rPr lang="en-US" dirty="0" smtClean="0"/>
              <a:t>.4 </a:t>
            </a:r>
            <a:r>
              <a:rPr lang="bn-IN" dirty="0" smtClean="0"/>
              <a:t>ঘ</a:t>
            </a:r>
            <a:r>
              <a:rPr lang="en-US" dirty="0" smtClean="0"/>
              <a:t>.5</a:t>
            </a:r>
            <a:endParaRPr lang="bn-IN" dirty="0" smtClean="0"/>
          </a:p>
          <a:p>
            <a:endParaRPr lang="en-US" dirty="0"/>
          </a:p>
        </p:txBody>
      </p:sp>
    </p:spTree>
    <p:extLst>
      <p:ext uri="{BB962C8B-B14F-4D97-AF65-F5344CB8AC3E}">
        <p14:creationId xmlns:p14="http://schemas.microsoft.com/office/powerpoint/2010/main" val="1222663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r>
              <a:rPr lang="bn-IN" dirty="0" smtClean="0"/>
              <a:t>বাড়ির কাজ</a:t>
            </a:r>
            <a:endParaRPr lang="en-US" dirty="0"/>
          </a:p>
        </p:txBody>
      </p:sp>
      <p:sp>
        <p:nvSpPr>
          <p:cNvPr id="3" name="Content Placeholder 2"/>
          <p:cNvSpPr>
            <a:spLocks noGrp="1"/>
          </p:cNvSpPr>
          <p:nvPr>
            <p:ph idx="1"/>
          </p:nvPr>
        </p:nvSpPr>
        <p:spPr>
          <a:xfrm>
            <a:off x="457200" y="3170237"/>
            <a:ext cx="8229600" cy="4525963"/>
          </a:xfrm>
        </p:spPr>
        <p:txBody>
          <a:bodyPr/>
          <a:lstStyle/>
          <a:p>
            <a:pPr marL="0" indent="0">
              <a:buNone/>
            </a:pPr>
            <a:r>
              <a:rPr lang="bn-IN" dirty="0"/>
              <a:t> </a:t>
            </a:r>
            <a:r>
              <a:rPr lang="bn-IN" dirty="0" smtClean="0"/>
              <a:t>   </a:t>
            </a:r>
            <a:r>
              <a:rPr lang="en-US" dirty="0" smtClean="0"/>
              <a:t>        </a:t>
            </a:r>
            <a:r>
              <a:rPr lang="bn-IN" dirty="0" smtClean="0"/>
              <a:t>উৎপাদনের গুরুত্ব ব্যাখ্যা কর ।</a:t>
            </a:r>
            <a:endParaRPr lang="en-US" dirty="0"/>
          </a:p>
        </p:txBody>
      </p:sp>
      <p:sp>
        <p:nvSpPr>
          <p:cNvPr id="6" name="Flowchart: Multidocument 5"/>
          <p:cNvSpPr/>
          <p:nvPr/>
        </p:nvSpPr>
        <p:spPr>
          <a:xfrm>
            <a:off x="27709" y="6927"/>
            <a:ext cx="1600200" cy="6858000"/>
          </a:xfrm>
          <a:prstGeom prst="flowChartMulti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p:cNvSpPr/>
          <p:nvPr/>
        </p:nvSpPr>
        <p:spPr>
          <a:xfrm>
            <a:off x="7356764" y="0"/>
            <a:ext cx="1752600" cy="6844146"/>
          </a:xfrm>
          <a:prstGeom prst="flowChartMulti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57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24000"/>
            <a:ext cx="6172200" cy="1015663"/>
          </a:xfrm>
          <a:prstGeom prst="rect">
            <a:avLst/>
          </a:prstGeom>
          <a:noFill/>
        </p:spPr>
        <p:txBody>
          <a:bodyPr wrap="square" rtlCol="0">
            <a:spAutoFit/>
          </a:bodyPr>
          <a:lstStyle/>
          <a:p>
            <a:r>
              <a:rPr lang="bn-IN" sz="6000" dirty="0" smtClean="0"/>
              <a:t>সবাইকে ধন্যবাদ </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539663"/>
            <a:ext cx="6324600" cy="3241145"/>
          </a:xfrm>
          <a:prstGeom prst="rect">
            <a:avLst/>
          </a:prstGeom>
        </p:spPr>
      </p:pic>
    </p:spTree>
    <p:extLst>
      <p:ext uri="{BB962C8B-B14F-4D97-AF65-F5344CB8AC3E}">
        <p14:creationId xmlns:p14="http://schemas.microsoft.com/office/powerpoint/2010/main" val="23897713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b="1" dirty="0" smtClean="0"/>
              <a:t>শিক্ষক পরিচিত</a:t>
            </a:r>
            <a:endParaRPr lang="en-US" b="1" dirty="0"/>
          </a:p>
        </p:txBody>
      </p:sp>
      <p:sp>
        <p:nvSpPr>
          <p:cNvPr id="3" name="Content Placeholder 2"/>
          <p:cNvSpPr>
            <a:spLocks noGrp="1"/>
          </p:cNvSpPr>
          <p:nvPr>
            <p:ph idx="1"/>
          </p:nvPr>
        </p:nvSpPr>
        <p:spPr>
          <a:xfrm>
            <a:off x="533400" y="1634836"/>
            <a:ext cx="8229600" cy="4525963"/>
          </a:xfrm>
        </p:spPr>
        <p:txBody>
          <a:bodyPr/>
          <a:lstStyle/>
          <a:p>
            <a:pPr>
              <a:buFont typeface="Wingdings" pitchFamily="2" charset="2"/>
              <a:buChar char="Ø"/>
            </a:pPr>
            <a:r>
              <a:rPr lang="bn-IN" dirty="0" smtClean="0"/>
              <a:t>নামঃগফুর বাদশা</a:t>
            </a:r>
          </a:p>
          <a:p>
            <a:pPr>
              <a:buFont typeface="Wingdings" pitchFamily="2" charset="2"/>
              <a:buChar char="Ø"/>
            </a:pPr>
            <a:r>
              <a:rPr lang="bn-IN" dirty="0" smtClean="0"/>
              <a:t>প্রভাষক</a:t>
            </a:r>
          </a:p>
          <a:p>
            <a:pPr>
              <a:buFont typeface="Wingdings" pitchFamily="2" charset="2"/>
              <a:buChar char="Ø"/>
            </a:pPr>
            <a:r>
              <a:rPr lang="bn-IN" sz="2800" dirty="0" smtClean="0"/>
              <a:t>বিষয়ের নামঃউৎপাদন ব্যাবস্থাপনা </a:t>
            </a:r>
          </a:p>
          <a:p>
            <a:pPr marL="0" indent="0">
              <a:buNone/>
            </a:pPr>
            <a:r>
              <a:rPr lang="bn-IN" sz="2800" dirty="0" smtClean="0"/>
              <a:t> বিপনণ</a:t>
            </a:r>
          </a:p>
          <a:p>
            <a:pPr>
              <a:buFont typeface="Wingdings" pitchFamily="2" charset="2"/>
              <a:buChar char="Ø"/>
            </a:pPr>
            <a:r>
              <a:rPr lang="bn-IN" sz="2800" dirty="0" smtClean="0"/>
              <a:t>বাগদহ ডিগ্রি কলেজ</a:t>
            </a:r>
          </a:p>
          <a:p>
            <a:pPr>
              <a:buFont typeface="Wingdings" pitchFamily="2" charset="2"/>
              <a:buChar char="Ø"/>
            </a:pPr>
            <a:r>
              <a:rPr lang="bn-IN" sz="2800" dirty="0" smtClean="0"/>
              <a:t>দেবিগঞ্জ,পঞ্চগড়</a:t>
            </a:r>
          </a:p>
          <a:p>
            <a:pPr>
              <a:buFont typeface="Wingdings" pitchFamily="2" charset="2"/>
              <a:buChar char="Ø"/>
            </a:pPr>
            <a:r>
              <a:rPr lang="bn-IN" sz="2800" dirty="0" smtClean="0"/>
              <a:t>মোবাইল নাম্বারঃ০১৭২৩৩৮৮০৮৮</a:t>
            </a:r>
          </a:p>
          <a:p>
            <a:pPr>
              <a:buFont typeface="Wingdings" pitchFamily="2" charset="2"/>
              <a:buChar char="Ø"/>
            </a:pPr>
            <a:r>
              <a:rPr lang="bn-IN" sz="2800" dirty="0" smtClean="0"/>
              <a:t>ই-মেইলঃ</a:t>
            </a:r>
            <a:r>
              <a:rPr lang="en-US" sz="2800" dirty="0" smtClean="0"/>
              <a:t>fiyazshariar1980@gmail.com</a:t>
            </a:r>
            <a:endParaRPr lang="bn-IN" sz="2800" dirty="0" smtClean="0"/>
          </a:p>
          <a:p>
            <a:pPr marL="0" indent="0">
              <a:buNone/>
            </a:pPr>
            <a:endParaRPr lang="bn-IN"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676400"/>
            <a:ext cx="2895600" cy="2270918"/>
          </a:xfrm>
          <a:prstGeom prst="rect">
            <a:avLst/>
          </a:prstGeom>
        </p:spPr>
      </p:pic>
    </p:spTree>
    <p:extLst>
      <p:ext uri="{BB962C8B-B14F-4D97-AF65-F5344CB8AC3E}">
        <p14:creationId xmlns:p14="http://schemas.microsoft.com/office/powerpoint/2010/main" val="34368524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0" end="0"/>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1" end="1"/>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2" end="2"/>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3" end="3"/>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4" end="4"/>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 calcmode="lin" valueType="num">
                                      <p:cBhvr>
                                        <p:cTn id="6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5" end="5"/>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6" end="6"/>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p:cTn id="7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dirty="0" smtClean="0"/>
              <a:t>পাঠ পরিচিতি</a:t>
            </a:r>
            <a:endParaRPr lang="en-US" b="1" dirty="0"/>
          </a:p>
        </p:txBody>
      </p:sp>
      <p:sp>
        <p:nvSpPr>
          <p:cNvPr id="3" name="Content Placeholder 2"/>
          <p:cNvSpPr>
            <a:spLocks noGrp="1"/>
          </p:cNvSpPr>
          <p:nvPr>
            <p:ph idx="1"/>
          </p:nvPr>
        </p:nvSpPr>
        <p:spPr/>
        <p:txBody>
          <a:bodyPr/>
          <a:lstStyle/>
          <a:p>
            <a:pPr>
              <a:buFont typeface="Wingdings" pitchFamily="2" charset="2"/>
              <a:buChar char="Ø"/>
            </a:pPr>
            <a:r>
              <a:rPr lang="bn-IN" dirty="0" smtClean="0"/>
              <a:t> শ্রেনীঃএকাদশ</a:t>
            </a:r>
          </a:p>
          <a:p>
            <a:pPr>
              <a:buFont typeface="Wingdings" pitchFamily="2" charset="2"/>
              <a:buChar char="Ø"/>
            </a:pPr>
            <a:r>
              <a:rPr lang="bn-IN" dirty="0" smtClean="0"/>
              <a:t>বিষয়ঃউৎপাদন ব্যাবস্থাপনা </a:t>
            </a:r>
          </a:p>
          <a:p>
            <a:pPr>
              <a:buFont typeface="Wingdings" pitchFamily="2" charset="2"/>
              <a:buChar char="Ø"/>
            </a:pPr>
            <a:r>
              <a:rPr lang="bn-IN" dirty="0"/>
              <a:t>অ</a:t>
            </a:r>
            <a:r>
              <a:rPr lang="bn-IN" dirty="0" smtClean="0"/>
              <a:t>ধ্যায়ঃ১ম</a:t>
            </a:r>
          </a:p>
          <a:p>
            <a:pPr>
              <a:buFont typeface="Wingdings" pitchFamily="2" charset="2"/>
              <a:buChar char="Ø"/>
            </a:pPr>
            <a:r>
              <a:rPr lang="bn-IN" dirty="0" smtClean="0"/>
              <a:t>শিক্ষার্থীঃ৪০</a:t>
            </a:r>
          </a:p>
          <a:p>
            <a:pPr>
              <a:buFont typeface="Wingdings" pitchFamily="2" charset="2"/>
              <a:buChar char="Ø"/>
            </a:pPr>
            <a:r>
              <a:rPr lang="bn-IN" dirty="0" smtClean="0"/>
              <a:t>সময়ঃ৪৫ মিনিট</a:t>
            </a:r>
          </a:p>
          <a:p>
            <a:pPr>
              <a:buFont typeface="Wingdings" pitchFamily="2" charset="2"/>
              <a:buChar char="Ø"/>
            </a:pPr>
            <a:r>
              <a:rPr lang="bn-IN" dirty="0" smtClean="0"/>
              <a:t>তারিখঃ২৭/১০/২০১০</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752600"/>
            <a:ext cx="2667000" cy="3816080"/>
          </a:xfrm>
          <a:prstGeom prst="rect">
            <a:avLst/>
          </a:prstGeom>
        </p:spPr>
      </p:pic>
    </p:spTree>
    <p:extLst>
      <p:ext uri="{BB962C8B-B14F-4D97-AF65-F5344CB8AC3E}">
        <p14:creationId xmlns:p14="http://schemas.microsoft.com/office/powerpoint/2010/main" val="1299315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1" end="1"/>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632" y="3886200"/>
            <a:ext cx="4697558" cy="24288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55" y="1447800"/>
            <a:ext cx="3821256" cy="2057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447800"/>
            <a:ext cx="3581399" cy="2162176"/>
          </a:xfrm>
          <a:prstGeom prst="rect">
            <a:avLst/>
          </a:prstGeom>
        </p:spPr>
      </p:pic>
      <p:sp>
        <p:nvSpPr>
          <p:cNvPr id="5" name="TextBox 4"/>
          <p:cNvSpPr txBox="1"/>
          <p:nvPr/>
        </p:nvSpPr>
        <p:spPr>
          <a:xfrm>
            <a:off x="990600" y="762000"/>
            <a:ext cx="5486400" cy="523220"/>
          </a:xfrm>
          <a:prstGeom prst="rect">
            <a:avLst/>
          </a:prstGeom>
          <a:noFill/>
        </p:spPr>
        <p:txBody>
          <a:bodyPr wrap="square" rtlCol="0">
            <a:spAutoFit/>
          </a:bodyPr>
          <a:lstStyle/>
          <a:p>
            <a:r>
              <a:rPr lang="bn-IN" sz="2800" dirty="0" smtClean="0"/>
              <a:t>        </a:t>
            </a:r>
            <a:r>
              <a:rPr lang="bn-IN" sz="2800" b="1" dirty="0" smtClean="0">
                <a:solidFill>
                  <a:srgbClr val="00B0F0"/>
                </a:solidFill>
              </a:rPr>
              <a:t>ছবিতে কি দেখতে পাই</a:t>
            </a:r>
          </a:p>
        </p:txBody>
      </p:sp>
    </p:spTree>
    <p:extLst>
      <p:ext uri="{BB962C8B-B14F-4D97-AF65-F5344CB8AC3E}">
        <p14:creationId xmlns:p14="http://schemas.microsoft.com/office/powerpoint/2010/main" val="3983197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bn-IN" sz="5400" b="1" dirty="0" smtClean="0"/>
              <a:t>আজকের পাঠ</a:t>
            </a:r>
            <a:endParaRPr lang="en-US" sz="5400" b="1" dirty="0"/>
          </a:p>
        </p:txBody>
      </p:sp>
      <p:sp>
        <p:nvSpPr>
          <p:cNvPr id="3" name="Content Placeholder 2"/>
          <p:cNvSpPr>
            <a:spLocks noGrp="1"/>
          </p:cNvSpPr>
          <p:nvPr>
            <p:ph idx="1"/>
          </p:nvPr>
        </p:nvSpPr>
        <p:spPr>
          <a:xfrm>
            <a:off x="457200" y="2713037"/>
            <a:ext cx="8229600" cy="4525963"/>
          </a:xfrm>
        </p:spPr>
        <p:txBody>
          <a:bodyPr>
            <a:normAutofit/>
          </a:bodyPr>
          <a:lstStyle/>
          <a:p>
            <a:pPr marL="0" indent="0">
              <a:buNone/>
            </a:pPr>
            <a:r>
              <a:rPr lang="bn-IN" sz="3600" dirty="0" smtClean="0"/>
              <a:t>     উৎপাদন ,উৎপাদনের উপযোগ</a:t>
            </a:r>
            <a:endParaRPr lang="en-US" sz="3600" dirty="0"/>
          </a:p>
        </p:txBody>
      </p:sp>
      <p:sp>
        <p:nvSpPr>
          <p:cNvPr id="4" name="Flowchart: Multidocument 3"/>
          <p:cNvSpPr/>
          <p:nvPr/>
        </p:nvSpPr>
        <p:spPr>
          <a:xfrm>
            <a:off x="6927" y="0"/>
            <a:ext cx="1447800" cy="6858000"/>
          </a:xfrm>
          <a:prstGeom prst="flowChartMulti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ultidocument 4"/>
          <p:cNvSpPr/>
          <p:nvPr/>
        </p:nvSpPr>
        <p:spPr>
          <a:xfrm>
            <a:off x="7620000" y="0"/>
            <a:ext cx="1524000" cy="6858000"/>
          </a:xfrm>
          <a:prstGeom prst="flowChartMulti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853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শিখনফল</a:t>
            </a:r>
            <a:endParaRPr lang="en-US" dirty="0"/>
          </a:p>
        </p:txBody>
      </p:sp>
      <p:sp>
        <p:nvSpPr>
          <p:cNvPr id="3" name="Content Placeholder 2"/>
          <p:cNvSpPr>
            <a:spLocks noGrp="1"/>
          </p:cNvSpPr>
          <p:nvPr>
            <p:ph idx="1"/>
          </p:nvPr>
        </p:nvSpPr>
        <p:spPr/>
        <p:txBody>
          <a:bodyPr/>
          <a:lstStyle/>
          <a:p>
            <a:pPr marL="0" indent="0">
              <a:buNone/>
            </a:pPr>
            <a:r>
              <a:rPr lang="bn-IN" dirty="0" smtClean="0"/>
              <a:t>এ পাঠ শেষে শিক্ষার্থীরা......</a:t>
            </a:r>
          </a:p>
          <a:p>
            <a:pPr>
              <a:buFont typeface="Wingdings" pitchFamily="2" charset="2"/>
              <a:buChar char="Ø"/>
            </a:pPr>
            <a:r>
              <a:rPr lang="bn-IN" dirty="0" smtClean="0"/>
              <a:t>উৎপাদন কি তা বলতে পারবে ।</a:t>
            </a:r>
          </a:p>
          <a:p>
            <a:pPr>
              <a:buFont typeface="Wingdings" pitchFamily="2" charset="2"/>
              <a:buChar char="Ø"/>
            </a:pPr>
            <a:r>
              <a:rPr lang="bn-IN" sz="2800" dirty="0" smtClean="0"/>
              <a:t>উৎপাদনের উপকরন গুলো ব্যাখ্যা করতে পারবে।</a:t>
            </a:r>
          </a:p>
          <a:p>
            <a:pPr>
              <a:buFont typeface="Wingdings" pitchFamily="2" charset="2"/>
              <a:buChar char="Ø"/>
            </a:pPr>
            <a:r>
              <a:rPr lang="bn-IN" dirty="0" smtClean="0"/>
              <a:t>উৎপাদনের উপযোগ গুলো বর্ননা করতে পারবে।</a:t>
            </a:r>
            <a:endParaRPr lang="en-US" dirty="0"/>
          </a:p>
        </p:txBody>
      </p:sp>
    </p:spTree>
    <p:extLst>
      <p:ext uri="{BB962C8B-B14F-4D97-AF65-F5344CB8AC3E}">
        <p14:creationId xmlns:p14="http://schemas.microsoft.com/office/powerpoint/2010/main" val="7135358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381000"/>
            <a:ext cx="8839200" cy="4114800"/>
          </a:xfrm>
          <a:prstGeom prst="rect">
            <a:avLst/>
          </a:prstGeom>
        </p:spPr>
      </p:pic>
      <p:sp>
        <p:nvSpPr>
          <p:cNvPr id="3" name="TextBox 2"/>
          <p:cNvSpPr txBox="1"/>
          <p:nvPr/>
        </p:nvSpPr>
        <p:spPr>
          <a:xfrm>
            <a:off x="533400" y="4876800"/>
            <a:ext cx="6934200" cy="523220"/>
          </a:xfrm>
          <a:prstGeom prst="rect">
            <a:avLst/>
          </a:prstGeom>
          <a:noFill/>
        </p:spPr>
        <p:txBody>
          <a:bodyPr wrap="square" rtlCol="0">
            <a:spAutoFit/>
          </a:bodyPr>
          <a:lstStyle/>
          <a:p>
            <a:r>
              <a:rPr lang="bn-IN" sz="2800" dirty="0" smtClean="0"/>
              <a:t>উপরের ছবিটি লক্ষ্য কর</a:t>
            </a:r>
            <a:endParaRPr lang="en-US" sz="2800" dirty="0"/>
          </a:p>
        </p:txBody>
      </p:sp>
    </p:spTree>
    <p:extLst>
      <p:ext uri="{BB962C8B-B14F-4D97-AF65-F5344CB8AC3E}">
        <p14:creationId xmlns:p14="http://schemas.microsoft.com/office/powerpoint/2010/main" val="8682877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86"/>
            <a:ext cx="9067800" cy="4572000"/>
          </a:xfrm>
          <a:prstGeom prst="rect">
            <a:avLst/>
          </a:prstGeom>
        </p:spPr>
      </p:pic>
      <p:sp>
        <p:nvSpPr>
          <p:cNvPr id="4" name="TextBox 3"/>
          <p:cNvSpPr txBox="1"/>
          <p:nvPr/>
        </p:nvSpPr>
        <p:spPr>
          <a:xfrm>
            <a:off x="304800" y="5105400"/>
            <a:ext cx="8382000" cy="1200329"/>
          </a:xfrm>
          <a:prstGeom prst="rect">
            <a:avLst/>
          </a:prstGeom>
          <a:noFill/>
        </p:spPr>
        <p:txBody>
          <a:bodyPr wrap="square" rtlCol="0">
            <a:spAutoFit/>
          </a:bodyPr>
          <a:lstStyle/>
          <a:p>
            <a:r>
              <a:rPr lang="bn-IN" dirty="0" smtClean="0"/>
              <a:t>উৎপাদনের আভিধানিক অর্থ হল সৃষ্টি করা ।উৎপাদনের প্রয়োজনীয় উপকরন ব্যাবহার করে বিক্রয়ের উদ্দেশ্যে কোনো কিছু সৃষ্টি করাই হল উৎপাদন ।যেমন উপরের ছবিতে কাপড় উৎপাদন করতে তুলা থেকে সুতা ,সুতা থেকে কাপড় উৎপাদন হয়।</a:t>
            </a:r>
          </a:p>
          <a:p>
            <a:endParaRPr lang="bn-IN" dirty="0" smtClean="0"/>
          </a:p>
        </p:txBody>
      </p:sp>
    </p:spTree>
    <p:extLst>
      <p:ext uri="{BB962C8B-B14F-4D97-AF65-F5344CB8AC3E}">
        <p14:creationId xmlns:p14="http://schemas.microsoft.com/office/powerpoint/2010/main" val="41137902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05102"/>
            <a:ext cx="7467600" cy="923330"/>
          </a:xfrm>
          <a:prstGeom prst="rect">
            <a:avLst/>
          </a:prstGeom>
          <a:noFill/>
        </p:spPr>
        <p:txBody>
          <a:bodyPr wrap="square" rtlCol="0">
            <a:spAutoFit/>
          </a:bodyPr>
          <a:lstStyle/>
          <a:p>
            <a:r>
              <a:rPr lang="bn-IN" sz="5400" dirty="0" smtClean="0"/>
              <a:t>    </a:t>
            </a:r>
            <a:r>
              <a:rPr lang="en-US" sz="5400" dirty="0" smtClean="0"/>
              <a:t>   </a:t>
            </a:r>
            <a:r>
              <a:rPr lang="bn-IN" sz="5400" dirty="0" smtClean="0"/>
              <a:t>একক কাজ</a:t>
            </a:r>
            <a:endParaRPr lang="en-US" sz="5400" dirty="0"/>
          </a:p>
        </p:txBody>
      </p:sp>
      <p:sp>
        <p:nvSpPr>
          <p:cNvPr id="3" name="TextBox 2"/>
          <p:cNvSpPr txBox="1"/>
          <p:nvPr/>
        </p:nvSpPr>
        <p:spPr>
          <a:xfrm>
            <a:off x="2787069" y="1981200"/>
            <a:ext cx="2851731" cy="461665"/>
          </a:xfrm>
          <a:prstGeom prst="rect">
            <a:avLst/>
          </a:prstGeom>
          <a:noFill/>
        </p:spPr>
        <p:txBody>
          <a:bodyPr wrap="square" rtlCol="0">
            <a:spAutoFit/>
          </a:bodyPr>
          <a:lstStyle/>
          <a:p>
            <a:r>
              <a:rPr lang="bn-IN" sz="2400" dirty="0" smtClean="0"/>
              <a:t>     সময় ৫ মিনিট   </a:t>
            </a:r>
            <a:endParaRPr lang="en-US" dirty="0"/>
          </a:p>
        </p:txBody>
      </p:sp>
      <p:sp>
        <p:nvSpPr>
          <p:cNvPr id="4" name="TextBox 3"/>
          <p:cNvSpPr txBox="1"/>
          <p:nvPr/>
        </p:nvSpPr>
        <p:spPr>
          <a:xfrm>
            <a:off x="2057400" y="2971800"/>
            <a:ext cx="4572000" cy="738664"/>
          </a:xfrm>
          <a:prstGeom prst="rect">
            <a:avLst/>
          </a:prstGeom>
          <a:noFill/>
        </p:spPr>
        <p:txBody>
          <a:bodyPr wrap="square" rtlCol="0">
            <a:spAutoFit/>
          </a:bodyPr>
          <a:lstStyle/>
          <a:p>
            <a:r>
              <a:rPr lang="bn-IN" sz="2400" dirty="0" smtClean="0"/>
              <a:t>   </a:t>
            </a:r>
            <a:r>
              <a:rPr lang="en-US" sz="2400" dirty="0" smtClean="0"/>
              <a:t> </a:t>
            </a:r>
            <a:r>
              <a:rPr lang="bn-IN" sz="2400" dirty="0" smtClean="0"/>
              <a:t> উৎপাদন কি তা ব্যাখ্যা কর?</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761187"/>
            <a:ext cx="4495800" cy="2563413"/>
          </a:xfrm>
          <a:prstGeom prst="rect">
            <a:avLst/>
          </a:prstGeom>
        </p:spPr>
      </p:pic>
    </p:spTree>
    <p:extLst>
      <p:ext uri="{BB962C8B-B14F-4D97-AF65-F5344CB8AC3E}">
        <p14:creationId xmlns:p14="http://schemas.microsoft.com/office/powerpoint/2010/main" val="577645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260</Words>
  <Application>Microsoft Office PowerPoint</Application>
  <PresentationFormat>On-screen Show (4:3)</PresentationFormat>
  <Paragraphs>52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সবাইকে স্বাগতম</vt:lpstr>
      <vt:lpstr>শিক্ষক পরিচিত</vt:lpstr>
      <vt:lpstr>পাঠ পরিচিতি</vt:lpstr>
      <vt:lpstr>PowerPoint Presentation</vt:lpstr>
      <vt:lpstr>আজকের পাঠ</vt:lpstr>
      <vt:lpstr>শিখনফল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মুল্যায়ন </vt:lpstr>
      <vt:lpstr>বাড়ির কাজ</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সবাইকে স্বাগতম</dc:title>
  <dc:creator>lab</dc:creator>
  <cp:lastModifiedBy>lab</cp:lastModifiedBy>
  <cp:revision>36</cp:revision>
  <dcterms:created xsi:type="dcterms:W3CDTF">2006-08-16T00:00:00Z</dcterms:created>
  <dcterms:modified xsi:type="dcterms:W3CDTF">2021-10-28T05:48:11Z</dcterms:modified>
</cp:coreProperties>
</file>