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7751" autoAdjust="0"/>
  </p:normalViewPr>
  <p:slideViewPr>
    <p:cSldViewPr>
      <p:cViewPr>
        <p:scale>
          <a:sx n="81" d="100"/>
          <a:sy n="81" d="100"/>
        </p:scale>
        <p:origin x="-104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5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6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81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39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97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26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68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74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06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6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07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9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495800"/>
            <a:ext cx="8229600" cy="1447799"/>
          </a:xfrm>
          <a:noFill/>
        </p:spPr>
        <p:txBody>
          <a:bodyPr numCol="1">
            <a:prstTxWarp prst="textPlain">
              <a:avLst/>
            </a:prstTxWarp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IN" altLang="bn-IN" sz="9600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cap="all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10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81200"/>
            <a:ext cx="6132909" cy="43434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62000" y="457200"/>
            <a:ext cx="7696200" cy="95410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bn-IN" alt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বিশ্বের যা - কিছু মহান সৃষ্টি চির কল্যান কর</a:t>
            </a:r>
          </a:p>
          <a:p>
            <a:pPr algn="ctr"/>
            <a:r>
              <a:rPr lang="bn-IN" alt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অর্ধেক তার করিয়াছে নারী,অর্ধেক তার নর</a:t>
            </a:r>
          </a:p>
        </p:txBody>
      </p:sp>
    </p:spTree>
    <p:extLst>
      <p:ext uri="{BB962C8B-B14F-4D97-AF65-F5344CB8AC3E}">
        <p14:creationId xmlns:p14="http://schemas.microsoft.com/office/powerpoint/2010/main" val="75847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52400" y="4678938"/>
            <a:ext cx="9296400" cy="120032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numCol="1" rtlCol="0">
            <a:spAutoFit/>
          </a:bodyPr>
          <a:lstStyle/>
          <a:p>
            <a:pPr algn="ctr"/>
            <a:r>
              <a:rPr lang="bn-IN" alt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বিশ্বে যা-কিছু এল পাপ-তাপ বেদনা অশ্রুবারি</a:t>
            </a:r>
          </a:p>
          <a:p>
            <a:pPr algn="ctr"/>
            <a:r>
              <a:rPr lang="bn-IN" alt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অর্ধেক তার আনিয়াছে নর,অর্ধেক তার নারী।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056" y="990600"/>
            <a:ext cx="6528515" cy="368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5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520700"/>
            <a:ext cx="8239079" cy="132343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numCol="1" rtlCol="0">
            <a:spAutoFit/>
          </a:bodyPr>
          <a:lstStyle/>
          <a:p>
            <a:pPr algn="ctr"/>
            <a:r>
              <a:rPr lang="bn-IN" alt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জগতের যত বড় বড়  জয় বড় বড় অভিযান</a:t>
            </a:r>
          </a:p>
          <a:p>
            <a:pPr algn="ctr"/>
            <a:r>
              <a:rPr lang="bn-IN" alt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মাতাভগ্নী ওবধুদের ত্যাগে হইয়াছে মহীয়ান।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98267"/>
            <a:ext cx="5035819" cy="3873488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36446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50" y="2209800"/>
            <a:ext cx="4248150" cy="2657475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81000" y="1066800"/>
            <a:ext cx="82296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numCol="1" rtlCol="0">
            <a:spAutoFit/>
          </a:bodyPr>
          <a:lstStyle/>
          <a:p>
            <a:r>
              <a:rPr lang="bn-IN" altLang="bn-IN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রণে কত খুনদিল নর,লেখা আছে ইতিহাসে 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410200"/>
            <a:ext cx="82296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numCol="1" rtlCol="0">
            <a:spAutoFit/>
          </a:bodyPr>
          <a:lstStyle/>
          <a:p>
            <a:r>
              <a:rPr lang="bn-IN" alt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কতনারী দিল সীঁথির সিঁদুর,লেখা নাই তার পাশে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47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6900" y="414531"/>
            <a:ext cx="5638800" cy="523220"/>
          </a:xfrm>
          <a:prstGeom prst="rect">
            <a:avLst/>
          </a:prstGeom>
          <a:noFill/>
        </p:spPr>
        <p:txBody>
          <a:bodyPr wrap="square" numCol="1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alt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কিছু শব্দার্থ জেনে নিই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9550" y="2096244"/>
            <a:ext cx="1397000" cy="58477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bn-IN" alt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সাম্য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7800" y="2058144"/>
            <a:ext cx="2184400" cy="46166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numCol="1" rtlCol="0">
            <a:spAutoFit/>
          </a:bodyPr>
          <a:lstStyle/>
          <a:p>
            <a:r>
              <a:rPr lang="bn-IN" alt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 অধিকার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5100" y="3639234"/>
            <a:ext cx="1346200" cy="58477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bn-IN" alt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রণ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27800" y="3639234"/>
            <a:ext cx="2133600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bn-IN" alt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5100" y="5440799"/>
            <a:ext cx="1384300" cy="58477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bn-IN" alt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পীড়ন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78600" y="5377934"/>
            <a:ext cx="2133600" cy="646331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bn-IN" alt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নির্যাতন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303" y="1593285"/>
            <a:ext cx="2567298" cy="146949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4977833"/>
            <a:ext cx="2590801" cy="144653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303" y="3276599"/>
            <a:ext cx="2567298" cy="148113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4620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8" grpId="0" animBg="1"/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0300" y="304800"/>
            <a:ext cx="4229100" cy="923330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numCol="1" rtlCol="0">
            <a:spAutoFit/>
          </a:bodyPr>
          <a:lstStyle/>
          <a:p>
            <a:pPr algn="ctr"/>
            <a:r>
              <a:rPr lang="bn-IN" alt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2133601"/>
            <a:ext cx="67818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numCol="1" rtlCol="0">
            <a:spAutoFit/>
          </a:bodyPr>
          <a:lstStyle/>
          <a:p>
            <a:r>
              <a:rPr lang="bn-IN" alt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 দেখা একজন নারী শ্রমিকের  জীবন সম্পর্কে ৫লাইনের </a:t>
            </a:r>
            <a:r>
              <a:rPr lang="bn-IN" alt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একটিঅনুচ্ছেদ</a:t>
            </a:r>
            <a:r>
              <a:rPr lang="en-US" alt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IN" alt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4398347"/>
            <a:ext cx="6273800" cy="1200329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numCol="1" rtlCol="0">
            <a:spAutoFit/>
          </a:bodyPr>
          <a:lstStyle/>
          <a:p>
            <a:r>
              <a:rPr lang="bn-IN" alt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নারীর অধিকার সম্পর্কে ৫লাইনের একটি অনুচ্ছেদ লিখ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634683"/>
            <a:ext cx="1574800" cy="584775"/>
          </a:xfrm>
          <a:prstGeom prst="rect">
            <a:avLst/>
          </a:prstGeom>
          <a:noFill/>
        </p:spPr>
        <p:txBody>
          <a:bodyPr wrap="square" numCol="1" rtlCol="0">
            <a:prstTxWarp prst="textPlain">
              <a:avLst/>
            </a:prstTxWarp>
            <a:spAutoFit/>
          </a:bodyPr>
          <a:lstStyle/>
          <a:p>
            <a:r>
              <a:rPr lang="bn-IN" altLang="bn-IN" sz="32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ক-দল</a:t>
            </a:r>
            <a:endParaRPr lang="en-US" sz="3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649558"/>
            <a:ext cx="1536700" cy="584775"/>
          </a:xfrm>
          <a:prstGeom prst="rect">
            <a:avLst/>
          </a:prstGeom>
          <a:noFill/>
        </p:spPr>
        <p:txBody>
          <a:bodyPr wrap="square" numCol="1" rtlCol="0">
            <a:prstTxWarp prst="textPlain">
              <a:avLst/>
            </a:prstTxWarp>
            <a:spAutoFit/>
          </a:bodyPr>
          <a:lstStyle/>
          <a:p>
            <a:r>
              <a:rPr lang="bn-IN" alt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খ-দল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27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8403" y="228600"/>
            <a:ext cx="4343400" cy="1107996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numCol="1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altLang="bn-IN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মূল্যায়ন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609600" y="1828800"/>
            <a:ext cx="5927434" cy="52322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numCol="1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bn-IN" altLang="bn-IN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bn-BD" altLang="bn-IN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bn-IN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নজরুল ইসলামের গ্রামের বাড়ি</a:t>
            </a:r>
            <a:r>
              <a:rPr lang="bn-BD" altLang="bn-IN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bn-IN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কোথায়?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971800"/>
            <a:ext cx="6079834" cy="830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numCol="1" rtlCol="0">
            <a:spAutoFit/>
          </a:bodyPr>
          <a:lstStyle/>
          <a:p>
            <a:r>
              <a:rPr lang="bn-BD" altLang="bn-IN" sz="2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IN" altLang="bn-IN" sz="2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কত </a:t>
            </a:r>
            <a:r>
              <a:rPr lang="bn-BD" altLang="bn-IN" sz="2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bn-IN" altLang="bn-IN" sz="2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তিনি বিদ্রোহী </a:t>
            </a:r>
            <a:r>
              <a:rPr lang="bn-IN" altLang="bn-IN" sz="2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altLang="bn-IN" sz="2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bn-IN" sz="2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লিখেন</a:t>
            </a:r>
            <a:r>
              <a:rPr lang="en-US" altLang="bn-IN" sz="2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bn-IN" sz="2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076700"/>
            <a:ext cx="5927434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numCol="1" rtlCol="0">
            <a:spAutoFit/>
          </a:bodyPr>
          <a:lstStyle/>
          <a:p>
            <a:r>
              <a:rPr lang="bn-IN" altLang="bn-IN" sz="2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bn-IN" sz="2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কবি কিসের গান গায় ? 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181601"/>
            <a:ext cx="5927434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numCol="1" rtlCol="0">
            <a:spAutoFit/>
          </a:bodyPr>
          <a:lstStyle/>
          <a:p>
            <a:r>
              <a:rPr lang="bn-BD" altLang="bn-IN" sz="28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বিজয় </a:t>
            </a:r>
            <a:r>
              <a:rPr lang="en-US" altLang="bn-IN" sz="28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altLang="bn-IN" sz="28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ক্ষী</a:t>
            </a:r>
            <a:r>
              <a:rPr lang="bn-BD" altLang="bn-IN" sz="28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bn-IN" sz="28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 বলা হয়েছে </a:t>
            </a:r>
            <a:r>
              <a:rPr lang="bn-IN" altLang="bn-IN" sz="28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6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702716" y="1828800"/>
            <a:ext cx="2060284" cy="5232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চুরুলিয়া 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702716" y="2971800"/>
            <a:ext cx="2060284" cy="5232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১৯২১ 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702716" y="4076700"/>
            <a:ext cx="2060284" cy="5232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সাম্যের 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702716" y="5181601"/>
            <a:ext cx="2060284" cy="58477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8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নারীকে 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09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371600"/>
            <a:ext cx="6324600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endParaRPr lang="en-US" sz="3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200" y="171271"/>
            <a:ext cx="7715250" cy="1200329"/>
          </a:xfrm>
          <a:prstGeom prst="rect">
            <a:avLst/>
          </a:prstGeom>
          <a:noFill/>
        </p:spPr>
        <p:txBody>
          <a:bodyPr wrap="square" numCol="1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altLang="bn-IN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00" y="1663987"/>
            <a:ext cx="3136900" cy="27495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54" y="1663987"/>
            <a:ext cx="1797458" cy="27495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9" y="1663988"/>
            <a:ext cx="1828801" cy="27567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1200" y="4609811"/>
            <a:ext cx="7715250" cy="193899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bn-IN" altLang="bn-IN" sz="2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রহিমা এবং আলী এক সঙ্গে কাজ করল,</a:t>
            </a:r>
            <a:r>
              <a:rPr lang="en-US" altLang="bn-IN" sz="2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bn-IN" sz="2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 শেষে মজুরী নিতে গেলে রহিমাকে আলীর চেয়ে ৫০টাকা কম দিলো মালিক,</a:t>
            </a:r>
            <a:r>
              <a:rPr lang="en-US" altLang="bn-IN" sz="2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bn-IN" sz="2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 এই নিয়ম</a:t>
            </a:r>
            <a:r>
              <a:rPr lang="en-US" altLang="bn-IN" sz="2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bn-IN" sz="2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altLang="bn-IN" sz="2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bn-IN" sz="2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নিয়মটি সঠিক কী</a:t>
            </a:r>
            <a:r>
              <a:rPr lang="en-US" altLang="bn-IN" sz="2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bn-IN" sz="2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altLang="bn-IN" sz="2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bn-IN" sz="2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মতের</a:t>
            </a:r>
            <a:r>
              <a:rPr lang="en-US" altLang="bn-IN" sz="2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bn-IN" sz="2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পক্ষে </a:t>
            </a:r>
            <a:r>
              <a:rPr lang="en-US" altLang="bn-IN" sz="2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bn-IN" sz="2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altLang="bn-IN" sz="2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bn-IN" sz="2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লাইনের একটি অনুচ্ছেদ লিখ।</a:t>
            </a:r>
            <a:endParaRPr lang="en-US" sz="2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74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5700" y="228600"/>
            <a:ext cx="6629400" cy="1569660"/>
          </a:xfrm>
          <a:prstGeom prst="rect">
            <a:avLst/>
          </a:prstGeom>
          <a:noFill/>
        </p:spPr>
        <p:txBody>
          <a:bodyPr wrap="square" numCol="1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altLang="bn-IN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669" y="2000250"/>
            <a:ext cx="35814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6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30700" y="3050400"/>
            <a:ext cx="838200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bn-IN" altLang="bn-IN" b="1" dirty="0" smtClean="0"/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0200" y="609600"/>
            <a:ext cx="6172200" cy="161359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6800" y="2438400"/>
            <a:ext cx="746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ছানোয়ার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endParaRPr lang="en-US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, </a:t>
            </a:r>
          </a:p>
          <a:p>
            <a:pPr algn="ctr"/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ঘাষিড়া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এহ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ইয়াউল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উলুম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bn-BD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শাজাহানপুর, বগুড়া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8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838200"/>
            <a:ext cx="184731" cy="369332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362200"/>
            <a:ext cx="8153400" cy="76944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numCol="1" rtlCol="0">
            <a:spAutoFit/>
          </a:bodyPr>
          <a:lstStyle/>
          <a:p>
            <a:r>
              <a:rPr lang="bn-IN" altLang="bn-IN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বিষয়- বাংলা ১ম পত্র</a:t>
            </a:r>
            <a:r>
              <a:rPr lang="bn-BD" altLang="bn-IN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[ কবিতা ] </a:t>
            </a:r>
            <a:endParaRPr lang="en-US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810000"/>
            <a:ext cx="8153400" cy="193899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txBody>
          <a:bodyPr wrap="square" numCol="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altLang="bn-IN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</a:t>
            </a:r>
            <a:r>
              <a:rPr lang="bn-BD" altLang="bn-IN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altLang="bn-IN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৮ম</a:t>
            </a:r>
            <a:endParaRPr lang="bn-BD" altLang="bn-IN" sz="6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altLang="bn-IN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সময়ঃ-৫০ মিনিট </a:t>
            </a:r>
            <a:r>
              <a:rPr lang="bn-IN" altLang="bn-IN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0" y="457200"/>
            <a:ext cx="6248400" cy="15240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bn-BD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12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04" y="250065"/>
            <a:ext cx="3323996" cy="503793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3505200"/>
            <a:ext cx="4571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525780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54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bn-BD" sz="54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980" y="228600"/>
            <a:ext cx="41148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286000"/>
            <a:ext cx="7010400" cy="159965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numCol="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altLang="bn-IN" sz="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altLang="bn-IN" sz="9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নারী</a:t>
            </a:r>
            <a:endParaRPr lang="en-US" sz="96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4114800"/>
            <a:ext cx="7467600" cy="11357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numCol="1" rtlCol="0">
            <a:prstTxWarp prst="textPlain">
              <a:avLst>
                <a:gd name="adj" fmla="val 50314"/>
              </a:avLst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altLang="bn-IN" sz="48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কাজী নজরুল ইসলাম</a:t>
            </a:r>
            <a:endParaRPr lang="en-US" sz="48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838200"/>
            <a:ext cx="8305800" cy="11079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bn-IN" altLang="bn-IN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83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1" y="609600"/>
            <a:ext cx="6172200" cy="9906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numCol="1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altLang="bn-IN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1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743200"/>
            <a:ext cx="6172200" cy="38100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bn-IN" alt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828800"/>
            <a:ext cx="81534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US" altLang="bn-IN" sz="4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altLang="bn-IN" sz="4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বলতে পারবে।</a:t>
            </a:r>
            <a:endParaRPr lang="en-US" sz="40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3276600"/>
            <a:ext cx="8686800" cy="736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bn-IN" altLang="bn-IN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bn-IN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ন</a:t>
            </a:r>
            <a:r>
              <a:rPr lang="bn-IN" altLang="bn-IN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তুন শব্দের অর্থ লিখতে পারবে</a:t>
            </a:r>
            <a:r>
              <a:rPr lang="en-US" altLang="bn-IN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414" y="4419600"/>
            <a:ext cx="8475785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alt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নারীর অধিকার সম্পর্কে বর্ননা দিতে পারবে</a:t>
            </a:r>
            <a:r>
              <a:rPr lang="en-US" alt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3414" y="5638800"/>
            <a:ext cx="8628186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bn-IN" altLang="bn-I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bn-I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IN" altLang="bn-I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দেশের জন্য নারীরা কি ত্যাগ স্বীকার করেছে </a:t>
            </a:r>
            <a:r>
              <a:rPr lang="bn-IN" altLang="bn-I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altLang="bn-I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bn-I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</a:t>
            </a:r>
            <a:r>
              <a:rPr lang="bn-IN" altLang="bn-I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</a:t>
            </a:r>
            <a:r>
              <a:rPr lang="en-US" altLang="bn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24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843453"/>
            <a:ext cx="2590800" cy="33381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/>
          <p:cNvSpPr/>
          <p:nvPr/>
        </p:nvSpPr>
        <p:spPr>
          <a:xfrm>
            <a:off x="3581400" y="209550"/>
            <a:ext cx="4876800" cy="1181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bn-IN" alt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জন্ম-১৮৯৯ </a:t>
            </a:r>
            <a:r>
              <a:rPr lang="bn-IN" alt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খ্রী</a:t>
            </a:r>
            <a:r>
              <a:rPr lang="en-US" alt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12750" y="2571750"/>
            <a:ext cx="2787650" cy="17899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bn-IN" altLang="bn-IN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 আরবী,ফারসি শব্দের ব্যাবহারের কুশলতা দেখিয়েছেন</a:t>
            </a:r>
            <a:endParaRPr lang="en-US" sz="2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38800" y="1295400"/>
            <a:ext cx="3581400" cy="12763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bn-IN" altLang="bn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বর্ধমান জেলার চুরুলিয়া গ্রামে জন্ম</a:t>
            </a:r>
            <a:endParaRPr lang="en-US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648200" y="4800601"/>
            <a:ext cx="3962400" cy="1714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bn-IN" altLang="bn-IN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 বিখ্যাত গ্রন্থ-অগ্নীবিনা,বিষের বাঁশী রিক্তের বেদন</a:t>
            </a:r>
            <a:r>
              <a:rPr lang="bn-IN" altLang="bn-IN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943600" y="2819400"/>
            <a:ext cx="3200400" cy="17907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bn-IN" altLang="bn-IN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নাটক,উপন্যাস,</a:t>
            </a:r>
            <a:r>
              <a:rPr lang="en-US" altLang="bn-IN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bn-IN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সঙ্গীত,প্রবন্ধ প্রতিটি ক্ষেত্রে তাঁর অবদান রয়েছে</a:t>
            </a:r>
            <a:endParaRPr lang="en-US" sz="2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12750" y="4495800"/>
            <a:ext cx="3397249" cy="20192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bn-IN" altLang="bn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সাম্যবাদী,সর্বহারা,সিন্ধু-হিন্দোল,চক্রবাক</a:t>
            </a:r>
            <a:endParaRPr lang="en-US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52400" y="304800"/>
            <a:ext cx="3352800" cy="19796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bn-IN" altLang="bn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অবিচার ও শোষনের বিরুদ্ধে প্রবল প্রতিবাদ করেছিলেন</a:t>
            </a:r>
            <a:endParaRPr lang="en-US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90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690563"/>
            <a:ext cx="3810000" cy="2738437"/>
          </a:xfrm>
          <a:prstGeom prst="rect">
            <a:avLst/>
          </a:prstGeom>
          <a:ln w="63500" cmpd="dbl">
            <a:solidFill>
              <a:schemeClr val="tx1"/>
            </a:solidFill>
          </a:ln>
        </p:spPr>
      </p:pic>
      <p:sp>
        <p:nvSpPr>
          <p:cNvPr id="10" name="Up Arrow 9"/>
          <p:cNvSpPr/>
          <p:nvPr/>
        </p:nvSpPr>
        <p:spPr>
          <a:xfrm>
            <a:off x="2590800" y="3657600"/>
            <a:ext cx="4267200" cy="2514600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bn-IN" alt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১৯৭৬সালে ২৯ আগষ্ট মৃতু বরন করেন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76200" y="690563"/>
            <a:ext cx="2438400" cy="2586037"/>
          </a:xfrm>
          <a:prstGeom prst="rightArrow">
            <a:avLst>
              <a:gd name="adj1" fmla="val 62676"/>
              <a:gd name="adj2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bn-IN" altLang="bn-IN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১৪বছর বয়সে তিনি বিদ্রোহীকবিতা রচনা করেন</a:t>
            </a:r>
            <a:endParaRPr lang="en-US" sz="2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6324600" y="1143000"/>
            <a:ext cx="2743200" cy="1828800"/>
          </a:xfrm>
          <a:prstGeom prst="leftArrow">
            <a:avLst>
              <a:gd name="adj1" fmla="val 63521"/>
              <a:gd name="adj2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bn-IN" altLang="bn-IN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 তিনি বিদ্রোহী কবি নামে খ্যত</a:t>
            </a:r>
            <a:r>
              <a:rPr lang="bn-IN" altLang="bn-IN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22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5930" y="381000"/>
            <a:ext cx="6934200" cy="107721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bn-IN" altLang="bn-IN" sz="32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সাম্যের গান গাই-</a:t>
            </a:r>
          </a:p>
          <a:p>
            <a:r>
              <a:rPr lang="bn-IN" altLang="bn-IN" sz="32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চক্ষে পুরুষ-রমনী কোনো ভেদাভেদ নাই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981200"/>
            <a:ext cx="4419600" cy="342900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28600" y="5676612"/>
            <a:ext cx="838200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numCol="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altLang="bn-IN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 , বোনের সমান অধিকার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44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1573</TotalTime>
  <Words>329</Words>
  <Application>Microsoft Office PowerPoint</Application>
  <PresentationFormat>On-screen Show (4:3)</PresentationFormat>
  <Paragraphs>66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Shadhina Parvin</dc:creator>
  <cp:lastModifiedBy>Dell</cp:lastModifiedBy>
  <cp:revision>299</cp:revision>
  <dcterms:created xsi:type="dcterms:W3CDTF">2006-08-16T00:00:00Z</dcterms:created>
  <dcterms:modified xsi:type="dcterms:W3CDTF">2021-10-03T09:21:08Z</dcterms:modified>
</cp:coreProperties>
</file>