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70" r:id="rId4"/>
    <p:sldId id="286" r:id="rId5"/>
    <p:sldId id="265" r:id="rId6"/>
    <p:sldId id="269" r:id="rId7"/>
    <p:sldId id="271" r:id="rId8"/>
    <p:sldId id="272" r:id="rId9"/>
    <p:sldId id="268" r:id="rId10"/>
    <p:sldId id="273" r:id="rId11"/>
    <p:sldId id="287" r:id="rId12"/>
    <p:sldId id="275" r:id="rId13"/>
    <p:sldId id="276" r:id="rId14"/>
    <p:sldId id="277" r:id="rId15"/>
    <p:sldId id="283" r:id="rId16"/>
    <p:sldId id="284" r:id="rId17"/>
    <p:sldId id="278" r:id="rId18"/>
    <p:sldId id="279" r:id="rId19"/>
    <p:sldId id="285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8509-4277-4A5D-918F-03295AF989FF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E4FA-2DD4-4C48-9954-FD409C588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7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1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22EC-AB6B-4B75-8856-FB809F2A7F2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A849-B7F7-4F5A-B6D7-7D87F765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71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3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e 23"/>
          <p:cNvSpPr/>
          <p:nvPr/>
        </p:nvSpPr>
        <p:spPr>
          <a:xfrm rot="10952062">
            <a:off x="10138348" y="656977"/>
            <a:ext cx="2985655" cy="2791607"/>
          </a:xfrm>
          <a:prstGeom prst="pie">
            <a:avLst>
              <a:gd name="adj1" fmla="val 21439600"/>
              <a:gd name="adj2" fmla="val 1620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931303" y="44607"/>
            <a:ext cx="4511565" cy="421991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682" y="2225100"/>
            <a:ext cx="11355962" cy="120032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bn-BD" sz="7200" b="1" i="1" dirty="0">
                <a:solidFill>
                  <a:srgbClr val="FF0000"/>
                </a:solidFill>
              </a:rPr>
              <a:t>  </a:t>
            </a:r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ক্লাসের শুরুতে সবাইকে শুভেচ্ছা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1096157" y="245553"/>
            <a:ext cx="2486526" cy="1909011"/>
          </a:xfrm>
          <a:prstGeom prst="flowChartPredefinedProcess">
            <a:avLst/>
          </a:prstGeom>
          <a:solidFill>
            <a:schemeClr val="tx2">
              <a:lumMod val="1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1609504" y="592330"/>
            <a:ext cx="1459832" cy="1338245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96157" y="2956996"/>
            <a:ext cx="3379773" cy="3673618"/>
            <a:chOff x="4331365" y="1417868"/>
            <a:chExt cx="3379773" cy="3673618"/>
          </a:xfrm>
        </p:grpSpPr>
        <p:sp>
          <p:nvSpPr>
            <p:cNvPr id="10" name="Oval 9"/>
            <p:cNvSpPr/>
            <p:nvPr/>
          </p:nvSpPr>
          <p:spPr>
            <a:xfrm>
              <a:off x="4451474" y="1831822"/>
              <a:ext cx="3259664" cy="3259664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flipH="1">
              <a:off x="6071317" y="339296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31365" y="42142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02040" y="1417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32219" y="433337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9091" y="312067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4754629" y="1831822"/>
              <a:ext cx="1362407" cy="25538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4" idx="1"/>
            </p:cNvCxnSpPr>
            <p:nvPr/>
          </p:nvCxnSpPr>
          <p:spPr>
            <a:xfrm>
              <a:off x="6112246" y="1831822"/>
              <a:ext cx="1219973" cy="26862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754629" y="3438687"/>
              <a:ext cx="1357617" cy="9469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4" idx="1"/>
            </p:cNvCxnSpPr>
            <p:nvPr/>
          </p:nvCxnSpPr>
          <p:spPr>
            <a:xfrm>
              <a:off x="6112246" y="3438687"/>
              <a:ext cx="1219973" cy="107935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0"/>
            </p:cNvCxnSpPr>
            <p:nvPr/>
          </p:nvCxnSpPr>
          <p:spPr>
            <a:xfrm flipH="1">
              <a:off x="6071317" y="1831822"/>
              <a:ext cx="9989" cy="303112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742712" y="429268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Flowchart: Direct Access Storage 22"/>
          <p:cNvSpPr/>
          <p:nvPr/>
        </p:nvSpPr>
        <p:spPr>
          <a:xfrm>
            <a:off x="9149269" y="3941538"/>
            <a:ext cx="2255782" cy="2426705"/>
          </a:xfrm>
          <a:prstGeom prst="flowChartMagneticDrum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&quot;No&quot; Symbol 1"/>
          <p:cNvSpPr/>
          <p:nvPr/>
        </p:nvSpPr>
        <p:spPr>
          <a:xfrm>
            <a:off x="5321508" y="4294501"/>
            <a:ext cx="2383436" cy="2366093"/>
          </a:xfrm>
          <a:prstGeom prst="noSmoking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7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6" grpId="0"/>
      <p:bldP spid="5" grpId="0" animBg="1"/>
      <p:bldP spid="7" grpId="0" animBg="1"/>
      <p:bldP spid="23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87" y="14007"/>
            <a:ext cx="119667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উপপাদ্য-২০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একই চাপের উপর দন্ডায়মান কেন্দ্রস্থ 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কোণের দ্বিগুণ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32804" y="6188812"/>
                <a:ext cx="72344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 হবে যে,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BOC</a:t>
                </a:r>
                <a:r>
                  <a:rPr lang="bn-IN" sz="3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3200" dirty="0" smtClean="0">
                    <a:solidFill>
                      <a:srgbClr val="00B0F0"/>
                    </a:solidFill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IN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BAC</a:t>
                </a:r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804" y="6188812"/>
                <a:ext cx="7234414" cy="584775"/>
              </a:xfrm>
              <a:prstGeom prst="rect">
                <a:avLst/>
              </a:prstGeom>
              <a:blipFill>
                <a:blip r:embed="rId2"/>
                <a:stretch>
                  <a:fillRect l="-2192" t="-23958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049103" y="5254891"/>
            <a:ext cx="4668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মনে করি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o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 বিশিষ্ট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332287" y="5621343"/>
                <a:ext cx="915507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তার একই উপচাপ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ওপর দন্ডায়মান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BAC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287" y="5621343"/>
                <a:ext cx="9155070" cy="584775"/>
              </a:xfrm>
              <a:prstGeom prst="rect">
                <a:avLst/>
              </a:prstGeom>
              <a:blipFill>
                <a:blip r:embed="rId3"/>
                <a:stretch>
                  <a:fillRect l="-1732" t="-23958" r="-733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00573" y="6196065"/>
                <a:ext cx="41392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BOC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কেন্দ্রস্থ কোণ।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573" y="6196065"/>
                <a:ext cx="4139275" cy="584775"/>
              </a:xfrm>
              <a:prstGeom prst="rect">
                <a:avLst/>
              </a:prstGeom>
              <a:blipFill>
                <a:blip r:embed="rId4"/>
                <a:stretch>
                  <a:fillRect l="-3829" t="-23958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4451474" y="1831822"/>
            <a:ext cx="3259664" cy="3259664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H="1">
            <a:off x="6071317" y="3392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31365" y="4214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02040" y="1417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32219" y="433337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09091" y="312067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5520000">
            <a:off x="2100164" y="-80928"/>
            <a:ext cx="7903446" cy="7010908"/>
            <a:chOff x="-1235297" y="522711"/>
            <a:chExt cx="8567177" cy="856717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18125" r="82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97" y="733646"/>
              <a:ext cx="3840480" cy="4078778"/>
            </a:xfrm>
            <a:prstGeom prst="rect">
              <a:avLst/>
            </a:prstGeom>
            <a:ln>
              <a:noFill/>
            </a:ln>
          </p:spPr>
        </p:pic>
        <p:sp>
          <p:nvSpPr>
            <p:cNvPr id="39" name="Oval 38"/>
            <p:cNvSpPr/>
            <p:nvPr/>
          </p:nvSpPr>
          <p:spPr>
            <a:xfrm>
              <a:off x="-1235297" y="522711"/>
              <a:ext cx="8567177" cy="856717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49096">
            <a:off x="-5292228" y="2594951"/>
            <a:ext cx="6477000" cy="32385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100000" l="21875" r="4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9826">
            <a:off x="12462828" y="963363"/>
            <a:ext cx="1123950" cy="336070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4754629" y="1831822"/>
            <a:ext cx="1362407" cy="25538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4" idx="1"/>
          </p:cNvCxnSpPr>
          <p:nvPr/>
        </p:nvCxnSpPr>
        <p:spPr>
          <a:xfrm>
            <a:off x="6112246" y="1831822"/>
            <a:ext cx="1219973" cy="2686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4496">
            <a:off x="3613881" y="8427074"/>
            <a:ext cx="6477000" cy="3238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100000" l="21875" r="4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702622" y="1063015"/>
            <a:ext cx="1123950" cy="336070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754629" y="3438687"/>
            <a:ext cx="1357617" cy="9469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4" idx="1"/>
          </p:cNvCxnSpPr>
          <p:nvPr/>
        </p:nvCxnSpPr>
        <p:spPr>
          <a:xfrm>
            <a:off x="6112246" y="3438687"/>
            <a:ext cx="1219973" cy="10793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27758">
            <a:off x="-6215471" y="1890923"/>
            <a:ext cx="6477000" cy="3238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100000" l="21875" r="4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41786">
            <a:off x="12615228" y="1115763"/>
            <a:ext cx="1123950" cy="336070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1370">
            <a:off x="5450054" y="8726249"/>
            <a:ext cx="6477000" cy="32385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100000" l="21875" r="4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27835">
            <a:off x="14243137" y="-41091"/>
            <a:ext cx="1123950" cy="3360704"/>
          </a:xfrm>
          <a:prstGeom prst="rect">
            <a:avLst/>
          </a:prstGeom>
        </p:spPr>
      </p:pic>
      <p:sp>
        <p:nvSpPr>
          <p:cNvPr id="28" name="Flowchart: Connector 27"/>
          <p:cNvSpPr/>
          <p:nvPr/>
        </p:nvSpPr>
        <p:spPr>
          <a:xfrm>
            <a:off x="9556367" y="-989153"/>
            <a:ext cx="220680" cy="1971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5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46 -3.33333E-6 L 0.57565 -0.188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-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26 0.07222 L -0.61341 0.4337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180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344 -0.05301 L 0.625 0.8347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4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0.05116 L -0.04271 -0.9560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544 -0.09954 L -0.44062 0.2682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18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-0.80115 L 8.33333E-7 -4.81481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4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46 -0.02709 L 0.60534 0.0756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90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057 0.30764 L -0.72565 0.443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68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344 -0.05301 L 0.625 0.8347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4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18 0.06366 L -0.1569 -0.832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3" y="-4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18 0.18704 L -0.49935 0.3363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745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56 -0.82615 L -2.08333E-7 0.0187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4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443 0.78148 L -0.40443 0.78171 C -0.40026 0.78889 -0.39623 0.79699 -0.39167 0.80417 C -0.38971 0.80717 -0.38724 0.80903 -0.38516 0.8118 C -0.3836 0.81412 -0.38268 0.81759 -0.38099 0.81944 C -0.37904 0.82153 -0.37669 0.82199 -0.37448 0.82338 C -0.36367 0.84259 -0.37774 0.81991 -0.3638 0.83472 C -0.36211 0.83657 -0.36133 0.84074 -0.35951 0.84236 C -0.35547 0.84583 -0.35091 0.84745 -0.34662 0.85 L -0.34024 0.8537 C -0.33815 0.85509 -0.33607 0.85694 -0.33386 0.85764 L -0.31888 0.86134 C -0.31745 0.86389 -0.31628 0.86713 -0.31458 0.86898 C -0.31263 0.87106 -0.31042 0.87292 -0.30807 0.87292 C -0.29232 0.87292 -0.27669 0.8706 -0.26094 0.86898 C -0.25951 0.86643 -0.25846 0.86296 -0.25664 0.86134 C -0.25143 0.85671 -0.24141 0.85278 -0.23529 0.85 C -0.22175 0.82569 -0.24349 0.8618 -0.2224 0.83842 C -0.19922 0.81273 -0.225 0.83009 -0.20742 0.81944 C -0.20599 0.8169 -0.20443 0.81458 -0.20313 0.8118 C -0.19896 0.80255 -0.19974 0.79977 -0.19453 0.79282 C -0.19336 0.7912 -0.19167 0.79028 -0.19024 0.78889 L -0.19024 0.78912 " pathEditMode="relative" rAng="0" ptsTypes="AAAAAAAAAAAAAAAAAAAAAAA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22" grpId="0" animBg="1"/>
      <p:bldP spid="23" grpId="0" animBg="1"/>
      <p:bldP spid="25" grpId="0"/>
      <p:bldP spid="33" grpId="0"/>
      <p:bldP spid="34" grpId="0"/>
      <p:bldP spid="36" grpId="0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TextBox 43"/>
          <p:cNvSpPr txBox="1"/>
          <p:nvPr/>
        </p:nvSpPr>
        <p:spPr>
          <a:xfrm>
            <a:off x="991290" y="6004939"/>
            <a:ext cx="10999819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ক্ষেত্রে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 দিয়ে কেন্দ্রগামী রেখাংশ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আঁকি।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451474" y="1831822"/>
            <a:ext cx="3259664" cy="3259664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H="1">
            <a:off x="6071317" y="3392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31365" y="4214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02040" y="1417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32219" y="433337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7527" y="314145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190870" y="1901295"/>
            <a:ext cx="6477000" cy="32385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21875" r="4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9826">
            <a:off x="12462828" y="963363"/>
            <a:ext cx="1123950" cy="336070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4754629" y="1831822"/>
            <a:ext cx="1362407" cy="25538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4" idx="1"/>
          </p:cNvCxnSpPr>
          <p:nvPr/>
        </p:nvCxnSpPr>
        <p:spPr>
          <a:xfrm>
            <a:off x="6112246" y="1831822"/>
            <a:ext cx="1219973" cy="2686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54629" y="3438687"/>
            <a:ext cx="1357617" cy="9469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4" idx="1"/>
          </p:cNvCxnSpPr>
          <p:nvPr/>
        </p:nvCxnSpPr>
        <p:spPr>
          <a:xfrm>
            <a:off x="6112246" y="3438687"/>
            <a:ext cx="1219973" cy="10793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" idx="0"/>
          </p:cNvCxnSpPr>
          <p:nvPr/>
        </p:nvCxnSpPr>
        <p:spPr>
          <a:xfrm flipH="1">
            <a:off x="6071317" y="1831822"/>
            <a:ext cx="9989" cy="30311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42712" y="429268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4496" y="4513136"/>
            <a:ext cx="89798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অংকণঃ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মনে করি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রেখাংশ কেন্দ্র গামী নয়।</a:t>
            </a:r>
            <a:endParaRPr lang="en-US" sz="40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119172" y="1838748"/>
            <a:ext cx="1219973" cy="2686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105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9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9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07407E-6 L 0.53425 -0.115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156 0.07222 L -0.51094 0.50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21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594 -0.11505 L 0.52579 0.9682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5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7655" y="2537025"/>
                <a:ext cx="11904558" cy="389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ধাপ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২.  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Δ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AOB </a:t>
                </a:r>
                <a:r>
                  <a:rPr lang="bn-IN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এর বহিঃস্থ কোণ </a:t>
                </a:r>
                <a:endParaRPr lang="en-US" sz="40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               ,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[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বহিঃস্থ কোণ অন্তঃস্থ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               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বিপরীত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কোণদ্বয়ের সমষ্টির সমান]</a:t>
                </a:r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=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solidFill>
                      <a:srgbClr val="00B0F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OAB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               [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ধাপ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১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থেকে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OAB</m:t>
                    </m:r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OBA</m:t>
                    </m:r>
                  </m:oMath>
                </a14:m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]</a:t>
                </a:r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OAB</m:t>
                    </m:r>
                  </m:oMath>
                </a14:m>
                <a:r>
                  <a:rPr lang="en-US" dirty="0" smtClean="0"/>
                  <a:t> 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55" y="2537025"/>
                <a:ext cx="11904558" cy="3891771"/>
              </a:xfrm>
              <a:prstGeom prst="rect">
                <a:avLst/>
              </a:prstGeom>
              <a:blipFill>
                <a:blip r:embed="rId2"/>
                <a:stretch>
                  <a:fillRect t="-4851" r="-102" b="-5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09219" y="487558"/>
                <a:ext cx="8490902" cy="2012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১.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ΔAOB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OA =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OB[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একই বৃত্তের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ব্যাসার্ধ ]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∴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OAB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19" y="487558"/>
                <a:ext cx="8490902" cy="2012218"/>
              </a:xfrm>
              <a:prstGeom prst="rect">
                <a:avLst/>
              </a:prstGeom>
              <a:blipFill>
                <a:blip r:embed="rId3"/>
                <a:stretch>
                  <a:fillRect l="-2584" t="-9394" r="-1005" b="-7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905840" y="-57641"/>
            <a:ext cx="3379773" cy="3673618"/>
            <a:chOff x="4331365" y="1417868"/>
            <a:chExt cx="3379773" cy="3673618"/>
          </a:xfrm>
        </p:grpSpPr>
        <p:sp>
          <p:nvSpPr>
            <p:cNvPr id="23" name="Oval 22"/>
            <p:cNvSpPr/>
            <p:nvPr/>
          </p:nvSpPr>
          <p:spPr>
            <a:xfrm>
              <a:off x="4451474" y="1831822"/>
              <a:ext cx="3259664" cy="3259664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6071317" y="339296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31365" y="42142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2040" y="1417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32219" y="433337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5181" y="314145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4754629" y="1831822"/>
              <a:ext cx="1362407" cy="25538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27" idx="1"/>
            </p:cNvCxnSpPr>
            <p:nvPr/>
          </p:nvCxnSpPr>
          <p:spPr>
            <a:xfrm>
              <a:off x="6112246" y="1831822"/>
              <a:ext cx="1219973" cy="26862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754629" y="3438687"/>
              <a:ext cx="1357617" cy="9469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7" idx="1"/>
            </p:cNvCxnSpPr>
            <p:nvPr/>
          </p:nvCxnSpPr>
          <p:spPr>
            <a:xfrm>
              <a:off x="6112246" y="3438687"/>
              <a:ext cx="1219973" cy="107935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0"/>
            </p:cNvCxnSpPr>
            <p:nvPr/>
          </p:nvCxnSpPr>
          <p:spPr>
            <a:xfrm flipH="1">
              <a:off x="6071317" y="1831822"/>
              <a:ext cx="9989" cy="303112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742712" y="429268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Flowchart: Connector 1"/>
          <p:cNvSpPr/>
          <p:nvPr/>
        </p:nvSpPr>
        <p:spPr>
          <a:xfrm>
            <a:off x="9556367" y="-989153"/>
            <a:ext cx="220680" cy="1971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26" idx="2"/>
          </p:cNvCxnSpPr>
          <p:nvPr/>
        </p:nvCxnSpPr>
        <p:spPr>
          <a:xfrm>
            <a:off x="9652204" y="311691"/>
            <a:ext cx="522" cy="1651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354655" y="1963178"/>
            <a:ext cx="1292759" cy="9469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Connector 40"/>
          <p:cNvSpPr/>
          <p:nvPr/>
        </p:nvSpPr>
        <p:spPr>
          <a:xfrm>
            <a:off x="10296707" y="-644229"/>
            <a:ext cx="220680" cy="19711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10449107" y="-960178"/>
            <a:ext cx="220680" cy="19711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2755887" y="1697150"/>
                <a:ext cx="213212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OBA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887" y="1697150"/>
                <a:ext cx="213212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lowchart: Connector 43"/>
          <p:cNvSpPr/>
          <p:nvPr/>
        </p:nvSpPr>
        <p:spPr>
          <a:xfrm>
            <a:off x="9708767" y="-836753"/>
            <a:ext cx="220680" cy="1971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8027296" y="356147"/>
            <a:ext cx="3259664" cy="3259664"/>
          </a:xfrm>
          <a:prstGeom prst="arc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0152412">
            <a:off x="9141798" y="1815007"/>
            <a:ext cx="869429" cy="86942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6396" y="3716299"/>
                <a:ext cx="211949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BOD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=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96" y="3716299"/>
                <a:ext cx="2119491" cy="707886"/>
              </a:xfrm>
              <a:prstGeom prst="rect">
                <a:avLst/>
              </a:prstGeom>
              <a:blipFill>
                <a:blip r:embed="rId5"/>
                <a:stretch>
                  <a:fillRect t="-17241" r="-4023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37154" y="3709030"/>
                <a:ext cx="160653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OAB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154" y="3709030"/>
                <a:ext cx="160653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14164" y="3724022"/>
                <a:ext cx="209211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OBA</a:t>
                </a:r>
                <a:endParaRPr lang="en-US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164" y="3724022"/>
                <a:ext cx="2092111" cy="707886"/>
              </a:xfrm>
              <a:prstGeom prst="rect">
                <a:avLst/>
              </a:prstGeom>
              <a:blipFill>
                <a:blip r:embed="rId7"/>
                <a:stretch>
                  <a:fillRect l="-10174" t="-17241" r="-9302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lowchart: Connector 36"/>
          <p:cNvSpPr/>
          <p:nvPr/>
        </p:nvSpPr>
        <p:spPr>
          <a:xfrm>
            <a:off x="10299207" y="-656719"/>
            <a:ext cx="220680" cy="19711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10466597" y="-972668"/>
            <a:ext cx="220680" cy="19711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9041571">
            <a:off x="9298802" y="523838"/>
            <a:ext cx="555418" cy="555418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21287277">
            <a:off x="8385743" y="2266523"/>
            <a:ext cx="555418" cy="55541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25935" y="-1124269"/>
                <a:ext cx="200689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800" dirty="0">
                    <a:solidFill>
                      <a:srgbClr val="00B0F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OAB </a:t>
                </a:r>
                <a:endParaRPr lang="en-US" sz="4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935" y="-1124269"/>
                <a:ext cx="2006896" cy="830997"/>
              </a:xfrm>
              <a:prstGeom prst="rect">
                <a:avLst/>
              </a:prstGeom>
              <a:blipFill>
                <a:blip r:embed="rId8"/>
                <a:stretch>
                  <a:fillRect t="-19118" r="-13070" b="-36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744278" y="1865846"/>
            <a:ext cx="3205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সমদ্বিবাহু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ত্রিভুজের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ভূমি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সংলগ্ন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কোণদ্বয়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সমান</a:t>
            </a:r>
            <a:r>
              <a:rPr lang="bn-IN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6616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18287 L 0.00013 0.1831 C 0.00065 0.20324 0.00091 0.22384 0.00169 0.24398 C 0.00195 0.24977 0.00286 0.25509 0.00325 0.26065 C 0.0039 0.26898 0.0043 0.27731 0.00495 0.28565 C 0.0043 0.33403 0.00443 0.38217 0.00325 0.43032 C 0.00325 0.4331 0.00338 0.42268 0.00169 0.42199 C 1.45833E-6 0.42106 -0.00716 0.43518 -0.00768 0.43588 C -0.01055 0.43981 -0.01341 0.44491 -0.01706 0.44699 C -0.02344 0.45069 -0.02031 0.44815 -0.02643 0.45532 C -0.0336 0.4743 -0.02904 0.46991 -0.03737 0.47477 C -0.04154 0.49699 -0.03529 0.47106 -0.04362 0.48588 C -0.04479 0.48796 -0.04401 0.49213 -0.04518 0.49421 C -0.05729 0.51574 -0.05039 0.4993 -0.05925 0.5081 C -0.07539 0.52407 -0.06263 0.51574 -0.07331 0.52199 C -0.07435 0.52477 -0.07474 0.52847 -0.07643 0.53032 C -0.07917 0.53333 -0.08307 0.53264 -0.08581 0.53588 C -0.0918 0.54305 -0.08867 0.54028 -0.09518 0.54421 C -0.09623 0.54699 -0.09649 0.55139 -0.09831 0.55255 C -0.10182 0.55509 -0.11628 0.56273 -0.10925 0.54699 C -0.10807 0.54444 -0.10612 0.54329 -0.10456 0.54143 C -0.09714 0.50185 -0.10456 0.54305 -0.09987 0.51366 C -0.09935 0.51088 -0.0987 0.5081 -0.09831 0.50532 C -0.09805 0.50347 -0.09596 0.4831 -0.09518 0.48032 C -0.09349 0.4743 -0.09063 0.46967 -0.08893 0.46366 C -0.08698 0.45671 -0.08542 0.45 -0.08268 0.44421 C -0.07917 0.43657 -0.07708 0.43634 -0.07487 0.42755 C -0.07344 0.42222 -0.07279 0.41643 -0.07175 0.41088 L -0.06862 0.39421 L -0.06706 0.38588 C -0.06654 0.3831 -0.06641 0.37986 -0.0655 0.37755 C -0.06445 0.37477 -0.06315 0.37222 -0.06237 0.36921 C -0.06159 0.36643 -0.06159 0.36342 -0.06081 0.36088 C -0.05899 0.35486 -0.05664 0.34977 -0.05456 0.34421 C -0.05352 0.34143 -0.05195 0.33889 -0.05143 0.33588 C -0.05091 0.3331 -0.05065 0.33009 -0.04987 0.32755 C -0.04805 0.32153 -0.04479 0.31713 -0.04362 0.31088 C -0.0431 0.3081 -0.04284 0.30509 -0.04206 0.30255 C -0.04024 0.29653 -0.03698 0.29213 -0.03581 0.28565 C -0.03399 0.27616 -0.03151 0.25856 -0.02643 0.25231 L -0.02175 0.24676 C -0.0207 0.24398 -0.01927 0.24167 -0.01862 0.23842 C -0.01719 0.2331 -0.01732 0.22662 -0.0155 0.22176 C -0.01445 0.21898 -0.01302 0.21667 -0.01237 0.21342 C -0.01094 0.2081 -0.01107 0.20162 -0.00925 0.19676 C -0.00612 0.18842 -0.00664 0.1875 -0.00143 0.18287 C -0.00091 0.18264 -0.00013 0.18287 0.00013 0.18287 Z " pathEditMode="relative" rAng="0" ptsTypes="AAAAAAAAAAAAAAAAAAAAAAAAAAAAAAAAAAAAAAAAAAAAAAA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1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8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07 0.36667 L -0.06107 0.3669 C -0.06146 0.28843 -0.06107 0.21111 -0.06211 0.1338 C -0.06211 0.13032 -0.06329 0.14028 -0.06394 0.14375 L -0.06576 0.15324 L -0.06849 0.16782 C -0.06875 0.16991 -0.06888 0.1713 -0.06941 0.17292 C -0.075 0.18796 -0.06784 0.16921 -0.07305 0.18079 C -0.07761 0.19167 -0.07227 0.18148 -0.0767 0.18912 C -0.07878 0.20046 -0.07605 0.18681 -0.07943 0.20046 C -0.07982 0.20185 -0.07995 0.2037 -0.08034 0.20532 C -0.08086 0.20718 -0.08164 0.2081 -0.08217 0.20995 C -0.08451 0.21852 -0.08138 0.21181 -0.0849 0.21852 C -0.08555 0.22037 -0.08607 0.22269 -0.08672 0.225 C -0.08724 0.22639 -0.08816 0.22847 -0.08855 0.22963 C -0.09115 0.24028 -0.08763 0.2331 -0.09128 0.23935 C -0.09284 0.24745 -0.09245 0.24884 -0.09493 0.2537 C -0.0974 0.25949 -0.0987 0.25741 -0.10053 0.26713 C -0.10222 0.27616 -0.10039 0.26806 -0.10326 0.27662 C -0.10391 0.2787 -0.1043 0.28102 -0.10508 0.28357 C -0.10547 0.28472 -0.10638 0.28565 -0.10691 0.28681 C -0.10756 0.28796 -0.10808 0.28958 -0.10873 0.29167 C -0.10925 0.29306 -0.11003 0.29329 -0.11055 0.29468 C -0.11511 0.30486 -0.10977 0.29537 -0.1142 0.30278 C -0.11628 0.31458 -0.11355 0.30023 -0.11693 0.31458 C -0.11928 0.32338 -0.11615 0.31458 -0.11967 0.32384 C -0.1211 0.3338 -0.12019 0.32801 -0.1224 0.34028 C -0.12279 0.34282 -0.12279 0.34514 -0.12331 0.34514 L -0.12513 0.35 C -0.12735 0.36181 -0.12592 0.35718 -0.12878 0.36458 C -0.13112 0.37662 -0.12956 0.3713 -0.13347 0.38102 C -0.13672 0.39838 -0.13138 0.37153 -0.1362 0.39051 C -0.13698 0.39375 -0.13737 0.39769 -0.13803 0.40023 C -0.13829 0.40232 -0.13933 0.40232 -0.13985 0.40347 C -0.14115 0.40741 -0.14349 0.41319 -0.14349 0.41435 C -0.14584 0.43125 -0.14258 0.41019 -0.14623 0.42477 C -0.15339 0.45278 -0.14375 0.41829 -0.14896 0.44259 C -0.14935 0.44398 -0.15026 0.44537 -0.15079 0.44722 C -0.1556 0.46319 -0.15222 0.45671 -0.15625 0.46343 C -0.15651 0.46551 -0.15743 0.47292 -0.15808 0.475 C -0.1586 0.47639 -0.15938 0.47824 -0.1599 0.47963 C -0.16029 0.48148 -0.16042 0.48287 -0.16081 0.48449 C -0.16133 0.48681 -0.16224 0.48773 -0.16263 0.48935 C -0.16342 0.49306 -0.16342 0.4963 -0.16446 0.49954 C -0.16511 0.50093 -0.16693 0.50602 -0.16823 0.50718 C -0.16849 0.50741 -0.16823 0.50625 -0.16823 0.50602 L -0.16823 0.50625 " pathEditMode="relative" rAng="0" ptsTypes="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9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9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39 0.42453 L -0.07839 0.42476 C -0.08138 0.42824 -0.0849 0.43125 -0.0875 0.43588 C -0.08816 0.43703 -0.08855 0.43842 -0.08933 0.43912 C -0.09102 0.44074 -0.09323 0.4405 -0.0948 0.44236 C -0.09571 0.44351 -0.09649 0.4449 -0.09753 0.4456 C -0.09935 0.44699 -0.103 0.44884 -0.103 0.44907 C -0.10391 0.45046 -0.10469 0.45254 -0.10573 0.4537 C -0.10664 0.45463 -0.10769 0.45439 -0.10847 0.45532 C -0.11615 0.46504 -0.10873 0.45972 -0.11498 0.46342 C -0.12019 0.47291 -0.11745 0.47037 -0.12227 0.47314 C -0.12461 0.47754 -0.12657 0.48194 -0.12956 0.48472 C -0.13047 0.48541 -0.13138 0.48564 -0.1323 0.48634 C -0.13594 0.49259 -0.13217 0.4868 -0.13685 0.4912 C -0.14401 0.49745 -0.13542 0.49189 -0.14232 0.49606 C -0.14297 0.49699 -0.14349 0.49838 -0.14414 0.4993 C -0.14597 0.50162 -0.14818 0.503 -0.14974 0.50578 C -0.15026 0.50694 -0.15092 0.50787 -0.15157 0.50902 C -0.15222 0.51041 -0.15248 0.51273 -0.15339 0.51388 C -0.15404 0.51504 -0.15521 0.51504 -0.15612 0.5155 C -0.15704 0.51666 -0.15795 0.51736 -0.15886 0.51875 C -0.16042 0.52129 -0.16185 0.52407 -0.16342 0.52685 C -0.16407 0.528 -0.16446 0.52893 -0.16524 0.53009 L -0.16797 0.53333 C -0.16875 0.53564 -0.17019 0.54004 -0.17162 0.54143 C -0.17253 0.54236 -0.17344 0.54259 -0.17435 0.54305 C -0.175 0.54421 -0.17566 0.54513 -0.17618 0.54629 C -0.17696 0.54791 -0.17722 0.54976 -0.178 0.55115 C -0.17982 0.55439 -0.18125 0.55486 -0.18347 0.55625 C -0.18295 0.55439 -0.18243 0.55277 -0.18164 0.55115 C -0.178 0.54328 -0.17969 0.54953 -0.17618 0.53981 C -0.17553 0.53773 -0.17513 0.53541 -0.17435 0.53333 C -0.17331 0.53032 -0.17084 0.52546 -0.1698 0.52199 C -0.16589 0.50833 -0.16849 0.51435 -0.16524 0.50416 C -0.16433 0.50138 -0.16329 0.49884 -0.1625 0.49606 C -0.16068 0.48981 -0.16094 0.48865 -0.15977 0.4831 C -0.15873 0.478 -0.15756 0.47314 -0.15612 0.46828 C -0.1556 0.46666 -0.15482 0.46504 -0.1543 0.46342 C -0.15209 0.45185 -0.15352 0.45648 -0.15066 0.44884 C -0.14922 0.43912 -0.15013 0.44444 -0.14792 0.43263 C -0.14792 0.43287 -0.14597 0.42291 -0.14597 0.42314 L -0.14414 0.41736 C -0.14258 0.40902 -0.14428 0.41713 -0.14141 0.4081 C -0.14076 0.40578 -0.14024 0.40347 -0.13959 0.40115 C -0.13907 0.4 -0.13829 0.39861 -0.13776 0.39652 C -0.13711 0.39421 -0.13659 0.39189 -0.13594 0.38958 C -0.13542 0.38865 -0.13464 0.38726 -0.13412 0.38495 C -0.13373 0.38402 -0.1336 0.38217 -0.13321 0.38032 C -0.13269 0.37893 -0.13178 0.37754 -0.13138 0.37569 C -0.1306 0.37268 -0.13086 0.36828 -0.12956 0.36597 C -0.12748 0.36226 -0.12631 0.36064 -0.125 0.35625 C -0.12422 0.3537 -0.1237 0.35092 -0.12318 0.34814 C -0.12279 0.34652 -0.12266 0.34467 -0.12227 0.34328 C -0.12149 0.34074 -0.12045 0.33888 -0.11954 0.3368 C -0.11745 0.32175 -0.11901 0.32731 -0.11589 0.31875 C -0.11368 0.30763 -0.11537 0.31157 -0.11224 0.30578 C -0.11029 0.29213 -0.11289 0.30601 -0.10847 0.29444 C -0.10795 0.29305 -0.10808 0.29097 -0.10756 0.28958 C -0.10691 0.28726 -0.10573 0.28541 -0.10482 0.2831 C -0.10417 0.28101 -0.10352 0.2787 -0.103 0.27662 C -0.10261 0.275 -0.10261 0.27314 -0.10209 0.27175 C -0.1017 0.27037 -0.10092 0.26944 -0.10026 0.26851 C -0.09805 0.25625 -0.10105 0.27129 -0.09753 0.25879 C -0.09714 0.25717 -0.09701 0.25532 -0.09662 0.2537 C -0.0961 0.25162 -0.09545 0.2493 -0.0948 0.24722 C -0.09219 0.23935 -0.09349 0.24513 -0.09024 0.23588 C -0.08542 0.22245 -0.09063 0.23564 -0.0875 0.22453 C -0.08633 0.22037 -0.08555 0.21944 -0.08386 0.21643 L -0.08021 0.19699 C -0.07982 0.19537 -0.08008 0.19305 -0.0793 0.19213 L -0.07657 0.18888 L -0.07553 0.18402 " pathEditMode="relative" rAng="0" ptsTypes="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17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9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9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18287 L 0.00013 0.1831 C 0.00065 0.20324 0.00091 0.22384 0.00169 0.24398 C 0.00195 0.24977 0.00286 0.25509 0.00325 0.26065 C 0.0039 0.26898 0.0043 0.27731 0.00495 0.28565 C 0.0043 0.33403 0.00443 0.38217 0.00325 0.43032 C 0.00325 0.4331 0.00338 0.42268 0.00169 0.42199 C 1.45833E-6 0.42106 -0.00716 0.43518 -0.00768 0.43588 C -0.01055 0.43981 -0.01341 0.44491 -0.01706 0.44699 C -0.02344 0.45069 -0.02031 0.44815 -0.02643 0.45532 C -0.0336 0.4743 -0.02904 0.46991 -0.03737 0.47477 C -0.04154 0.49699 -0.03529 0.47106 -0.04362 0.48588 C -0.04479 0.48796 -0.04401 0.49213 -0.04518 0.49421 C -0.05729 0.51574 -0.05039 0.4993 -0.05925 0.5081 C -0.07539 0.52407 -0.06263 0.51574 -0.07331 0.52199 C -0.07435 0.52477 -0.07474 0.52847 -0.07643 0.53032 C -0.07917 0.53333 -0.08307 0.53264 -0.08581 0.53588 C -0.0918 0.54305 -0.08867 0.54028 -0.09518 0.54421 C -0.09623 0.54699 -0.09649 0.55139 -0.09831 0.55255 C -0.10182 0.55509 -0.11628 0.56273 -0.10925 0.54699 C -0.10807 0.54444 -0.10612 0.54329 -0.10456 0.54143 C -0.09714 0.50185 -0.10456 0.54305 -0.09987 0.51366 C -0.09935 0.51088 -0.0987 0.5081 -0.09831 0.50532 C -0.09805 0.50347 -0.09596 0.4831 -0.09518 0.48032 C -0.09349 0.4743 -0.09063 0.46967 -0.08893 0.46366 C -0.08698 0.45671 -0.08542 0.45 -0.08268 0.44421 C -0.07917 0.43657 -0.07708 0.43634 -0.07487 0.42755 C -0.07344 0.42222 -0.07279 0.41643 -0.07175 0.41088 L -0.06862 0.39421 L -0.06706 0.38588 C -0.06654 0.3831 -0.06641 0.37986 -0.0655 0.37755 C -0.06445 0.37477 -0.06315 0.37222 -0.06237 0.36921 C -0.06159 0.36643 -0.06159 0.36342 -0.06081 0.36088 C -0.05899 0.35486 -0.05664 0.34977 -0.05456 0.34421 C -0.05352 0.34143 -0.05195 0.33889 -0.05143 0.33588 C -0.05091 0.3331 -0.05065 0.33009 -0.04987 0.32755 C -0.04805 0.32153 -0.04479 0.31713 -0.04362 0.31088 C -0.0431 0.3081 -0.04284 0.30509 -0.04206 0.30255 C -0.04024 0.29653 -0.03698 0.29213 -0.03581 0.28565 C -0.03399 0.27616 -0.03151 0.25856 -0.02643 0.25231 L -0.02175 0.24676 C -0.0207 0.24398 -0.01927 0.24167 -0.01862 0.23842 C -0.01719 0.2331 -0.01732 0.22662 -0.0155 0.22176 C -0.01445 0.21898 -0.01302 0.21667 -0.01237 0.21342 C -0.01094 0.2081 -0.01107 0.20162 -0.00925 0.19676 C -0.00612 0.18842 -0.00664 0.1875 -0.00143 0.18287 C -0.00091 0.18264 -0.00013 0.18287 0.00013 0.18287 Z " pathEditMode="relative" rAng="0" ptsTypes="AAAAAAAAAAAAAAAAAAAAAAAAAAAAAAAAAAAAAAAAAAAAAAA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1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0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07 0.36667 L -0.06107 0.3669 C -0.06146 0.28842 -0.06107 0.21111 -0.06211 0.13379 C -0.06211 0.13032 -0.06329 0.14028 -0.06394 0.14375 L -0.06576 0.15324 L -0.06849 0.16782 C -0.06875 0.16991 -0.06888 0.17129 -0.0694 0.17292 C -0.075 0.18796 -0.06784 0.16921 -0.07305 0.18079 C -0.07761 0.19167 -0.07227 0.18148 -0.0767 0.18912 C -0.07878 0.20046 -0.07605 0.1868 -0.07943 0.20046 C -0.07982 0.20185 -0.07995 0.2037 -0.08034 0.20532 C -0.08086 0.20717 -0.08164 0.2081 -0.08217 0.20995 C -0.08451 0.21852 -0.08138 0.2118 -0.0849 0.21852 C -0.08555 0.22037 -0.08607 0.22268 -0.08672 0.225 C -0.08724 0.22639 -0.08815 0.22847 -0.08855 0.22963 C -0.09115 0.24028 -0.08763 0.2331 -0.09128 0.23935 C -0.09284 0.24745 -0.09245 0.24884 -0.09493 0.2537 C -0.0974 0.25949 -0.0987 0.25741 -0.10052 0.26713 C -0.10222 0.27616 -0.10039 0.26805 -0.10326 0.27662 C -0.10391 0.2787 -0.1043 0.28102 -0.10508 0.28356 C -0.10547 0.28472 -0.10638 0.28565 -0.1069 0.2868 C -0.10756 0.28796 -0.10808 0.28958 -0.10873 0.29167 C -0.10925 0.29305 -0.11003 0.29329 -0.11055 0.29467 C -0.11511 0.30486 -0.10977 0.29537 -0.1142 0.30278 C -0.11628 0.31458 -0.11355 0.30023 -0.11693 0.31458 C -0.11927 0.32338 -0.11615 0.31458 -0.11967 0.32384 C -0.1211 0.33379 -0.12019 0.32801 -0.1224 0.34028 C -0.12279 0.34282 -0.12279 0.34514 -0.12331 0.34514 L -0.12513 0.35 C -0.12735 0.3618 -0.12592 0.35717 -0.12878 0.36458 C -0.13112 0.37662 -0.12956 0.37129 -0.13347 0.38102 C -0.13672 0.39838 -0.13138 0.37153 -0.1362 0.39051 C -0.13698 0.39375 -0.13737 0.39768 -0.13802 0.40023 C -0.13829 0.40231 -0.13933 0.40231 -0.13985 0.40347 C -0.14115 0.40741 -0.14349 0.41319 -0.14349 0.41435 C -0.14584 0.43125 -0.14258 0.41018 -0.14623 0.42477 C -0.15339 0.45278 -0.14375 0.41829 -0.14896 0.44259 C -0.14935 0.44398 -0.15026 0.44537 -0.15079 0.44722 C -0.1556 0.46319 -0.15222 0.45671 -0.15625 0.46342 C -0.15651 0.46551 -0.15743 0.47292 -0.15808 0.475 C -0.1586 0.47639 -0.15938 0.47824 -0.1599 0.47963 C -0.16029 0.48148 -0.16042 0.48287 -0.16081 0.48449 C -0.16133 0.4868 -0.16224 0.48773 -0.16263 0.48935 C -0.16342 0.49305 -0.16342 0.49629 -0.16446 0.49954 C -0.16511 0.50092 -0.16693 0.50602 -0.16823 0.50717 C -0.16849 0.50741 -0.16823 0.50625 -0.16823 0.50602 L -0.16823 0.50625 " pathEditMode="relative" rAng="0" ptsTypes="AAAAAAAAAAAAAAAAAAAAAAAAAAAAAAAAAAAAAAAAAAAAAAA">
                                      <p:cBhvr>
                                        <p:cTn id="9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9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9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39 0.42454 L -0.07839 0.42477 C -0.08138 0.42824 -0.0849 0.43125 -0.0875 0.43588 C -0.08815 0.43704 -0.08854 0.43843 -0.08932 0.43912 C -0.09102 0.44074 -0.09323 0.44051 -0.09479 0.44236 C -0.09571 0.44352 -0.09649 0.44491 -0.09753 0.44561 C -0.09935 0.44699 -0.103 0.44885 -0.103 0.44908 C -0.10391 0.45047 -0.10469 0.45255 -0.10573 0.45371 C -0.10664 0.45463 -0.10768 0.4544 -0.10847 0.45533 C -0.11615 0.46505 -0.10873 0.45973 -0.11498 0.46343 C -0.12018 0.47292 -0.11745 0.47037 -0.12227 0.47315 C -0.12461 0.47755 -0.12656 0.48195 -0.12956 0.48473 C -0.13047 0.48542 -0.13138 0.48565 -0.13229 0.48635 C -0.13594 0.4926 -0.13216 0.48681 -0.13685 0.49121 C -0.14401 0.49746 -0.13542 0.4919 -0.14232 0.49607 C -0.14297 0.49699 -0.14349 0.49838 -0.14414 0.49931 C -0.14597 0.50162 -0.14818 0.50301 -0.14974 0.50579 C -0.15026 0.50695 -0.15091 0.50787 -0.15156 0.50903 C -0.15222 0.51042 -0.15248 0.51274 -0.15339 0.51389 C -0.15404 0.51505 -0.15521 0.51505 -0.15612 0.51551 C -0.15703 0.51667 -0.15794 0.51736 -0.15886 0.51875 C -0.16042 0.5213 -0.16185 0.52408 -0.16341 0.52686 C -0.16406 0.52801 -0.16446 0.52894 -0.16524 0.5301 L -0.16797 0.53334 C -0.16875 0.53565 -0.17018 0.54005 -0.17162 0.54144 C -0.17253 0.54236 -0.17344 0.5426 -0.17435 0.54306 C -0.175 0.54422 -0.17565 0.54514 -0.17617 0.5463 C -0.17696 0.54792 -0.17722 0.54977 -0.178 0.55116 C -0.17982 0.5544 -0.18125 0.55486 -0.18347 0.55625 C -0.18294 0.5544 -0.18242 0.55278 -0.18164 0.55116 C -0.178 0.54329 -0.17969 0.54954 -0.17617 0.53982 C -0.17552 0.53774 -0.17513 0.53542 -0.17435 0.53334 C -0.17331 0.53033 -0.17084 0.52547 -0.16979 0.52199 C -0.16589 0.50834 -0.16849 0.51436 -0.16524 0.50417 C -0.16432 0.50139 -0.16328 0.49885 -0.1625 0.49607 C -0.16068 0.48982 -0.16094 0.48866 -0.15977 0.48311 C -0.15873 0.47801 -0.15755 0.47315 -0.15612 0.46829 C -0.1556 0.46667 -0.15482 0.46505 -0.1543 0.46343 C -0.15209 0.45186 -0.15352 0.45649 -0.15065 0.44885 C -0.14922 0.43912 -0.15013 0.44445 -0.14792 0.43264 C -0.14792 0.43287 -0.14597 0.42292 -0.14597 0.42315 L -0.14414 0.41736 C -0.14258 0.40903 -0.14427 0.41713 -0.14141 0.40811 C -0.14076 0.40579 -0.14024 0.40348 -0.13959 0.40116 C -0.13906 0.4 -0.13828 0.39861 -0.13776 0.39653 C -0.13711 0.39422 -0.13659 0.3919 -0.13594 0.38959 C -0.13542 0.38866 -0.13464 0.38727 -0.13412 0.38496 C -0.13373 0.38403 -0.1336 0.38218 -0.13321 0.38033 C -0.13268 0.37894 -0.13177 0.37755 -0.13138 0.3757 C -0.1306 0.37269 -0.13086 0.36829 -0.12956 0.36598 C -0.12748 0.36227 -0.1263 0.36065 -0.125 0.35625 C -0.12422 0.35371 -0.1237 0.35093 -0.12318 0.34815 C -0.12279 0.34653 -0.12266 0.34468 -0.12227 0.34329 C -0.12149 0.34074 -0.12044 0.33889 -0.11953 0.33681 C -0.11745 0.32176 -0.11901 0.32732 -0.11589 0.31875 C -0.11367 0.30764 -0.11537 0.31158 -0.11224 0.30579 C -0.11029 0.29213 -0.11289 0.30602 -0.10847 0.29445 C -0.10794 0.29306 -0.10807 0.29098 -0.10755 0.28959 C -0.1069 0.28727 -0.10573 0.28542 -0.10482 0.28311 C -0.10417 0.28102 -0.10352 0.27871 -0.103 0.27662 C -0.10261 0.275 -0.10261 0.27315 -0.10209 0.27176 C -0.10169 0.27037 -0.10091 0.26945 -0.10026 0.26852 C -0.09805 0.25625 -0.10104 0.2713 -0.09753 0.2588 C -0.09714 0.25718 -0.09701 0.25533 -0.09662 0.25371 C -0.0961 0.25162 -0.09544 0.24931 -0.09479 0.24723 C -0.09219 0.23936 -0.09349 0.24514 -0.09024 0.23588 C -0.08542 0.22246 -0.09063 0.23565 -0.0875 0.22454 C -0.08633 0.22037 -0.08555 0.21945 -0.08386 0.21644 L -0.08021 0.19699 C -0.07982 0.19537 -0.08008 0.19306 -0.0793 0.19213 L -0.07656 0.18889 L -0.07552 0.18403 " pathEditMode="relative" rAng="0" ptsTypes="AAAAAAAAAAAAAAAAAAAAAAAAAAAAAAAAAAAAAAAAAAAAAAAAAAAAAAAAAAAAAAAAAAAAAAAA">
                                      <p:cBhvr>
                                        <p:cTn id="1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17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9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9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77 0.4 L 0.17474 0.87917 " pathEditMode="relative" rAng="0" ptsTypes="AA">
                                      <p:cBhvr>
                                        <p:cTn id="13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1" grpId="0" animBg="1"/>
      <p:bldP spid="41" grpId="1" animBg="1"/>
      <p:bldP spid="42" grpId="0" animBg="1"/>
      <p:bldP spid="42" grpId="1" animBg="1"/>
      <p:bldP spid="43" grpId="0"/>
      <p:bldP spid="44" grpId="0" animBg="1"/>
      <p:bldP spid="44" grpId="1" animBg="1"/>
      <p:bldP spid="5" grpId="0" animBg="1"/>
      <p:bldP spid="6" grpId="0"/>
      <p:bldP spid="7" grpId="0"/>
      <p:bldP spid="37" grpId="0" animBg="1"/>
      <p:bldP spid="37" grpId="1" animBg="1"/>
      <p:bldP spid="38" grpId="0" animBg="1"/>
      <p:bldP spid="38" grpId="1" animBg="1"/>
      <p:bldP spid="9" grpId="0" animBg="1"/>
      <p:bldP spid="39" grpId="0" animBg="1"/>
      <p:bldP spid="10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393" y="697194"/>
                <a:ext cx="8692649" cy="5509200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৩.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অনুরুপভাবে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Δ AOC </a:t>
                </a:r>
                <a:r>
                  <a:rPr lang="bn-IN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হতে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দেখান যায় যে, </a:t>
                </a:r>
              </a:p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COD</m:t>
                    </m:r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OAC</m:t>
                    </m:r>
                  </m:oMath>
                </a14:m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 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 </a:t>
                </a:r>
                <a:r>
                  <a:rPr lang="bn-IN" sz="4400" dirty="0" smtClean="0">
                    <a:cs typeface="NikoshBAN" panose="02000000000000000000" pitchFamily="2" charset="0"/>
                  </a:rPr>
                  <a:t>এবং </a:t>
                </a:r>
                <a:r>
                  <a:rPr lang="en-US" sz="4400" dirty="0" err="1" smtClean="0">
                    <a:cs typeface="NikoshBAN" panose="02000000000000000000" pitchFamily="2" charset="0"/>
                  </a:rPr>
                  <a:t>ধাপ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 ৩</a:t>
                </a:r>
                <a:r>
                  <a:rPr lang="bn-IN" sz="4400" dirty="0" smtClean="0">
                    <a:cs typeface="NikoshBAN" panose="02000000000000000000" pitchFamily="2" charset="0"/>
                  </a:rPr>
                  <a:t> যোগ করে পাই ,</a:t>
                </a: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BOD</m:t>
                    </m:r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COD= 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OAB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OAC</m:t>
                    </m:r>
                  </m:oMath>
                </a14:m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400" dirty="0">
                    <a:latin typeface="NikoshBAN" panose="02000000000000000000" pitchFamily="2" charset="0"/>
                  </a:rPr>
                  <a:t>ব</a:t>
                </a:r>
                <a:r>
                  <a:rPr lang="en-US" sz="4400" dirty="0" smtClean="0">
                    <a:latin typeface="NikoshBAN" panose="02000000000000000000" pitchFamily="2" charset="0"/>
                  </a:rPr>
                  <a:t>া,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BOC = 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OAB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OAC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</a:t>
                </a: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BOC = </a:t>
                </a:r>
                <a:r>
                  <a:rPr lang="en-US" sz="4400" dirty="0" smtClean="0"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BAC  </a:t>
                </a:r>
              </a:p>
              <a:p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[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প্রমাণিত ]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3" y="697194"/>
                <a:ext cx="8692649" cy="5509200"/>
              </a:xfrm>
              <a:prstGeom prst="rect">
                <a:avLst/>
              </a:prstGeom>
              <a:blipFill>
                <a:blip r:embed="rId2"/>
                <a:stretch>
                  <a:fillRect l="-2875" t="-3761" r="-5330" b="-5088"/>
                </a:stretch>
              </a:blipFill>
              <a:ln w="571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8383820" y="233303"/>
            <a:ext cx="3379773" cy="3673618"/>
            <a:chOff x="4331365" y="1417868"/>
            <a:chExt cx="3379773" cy="3673618"/>
          </a:xfrm>
        </p:grpSpPr>
        <p:sp>
          <p:nvSpPr>
            <p:cNvPr id="24" name="Oval 23"/>
            <p:cNvSpPr/>
            <p:nvPr/>
          </p:nvSpPr>
          <p:spPr>
            <a:xfrm>
              <a:off x="4451474" y="1831822"/>
              <a:ext cx="3259664" cy="3259664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flipH="1">
              <a:off x="6071317" y="339296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31365" y="42142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02040" y="1417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32219" y="433337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09091" y="312067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4754629" y="1831822"/>
              <a:ext cx="1362407" cy="25538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8" idx="1"/>
            </p:cNvCxnSpPr>
            <p:nvPr/>
          </p:nvCxnSpPr>
          <p:spPr>
            <a:xfrm>
              <a:off x="6112246" y="1831822"/>
              <a:ext cx="1219973" cy="26862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754629" y="3438687"/>
              <a:ext cx="1357617" cy="9469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28" idx="1"/>
            </p:cNvCxnSpPr>
            <p:nvPr/>
          </p:nvCxnSpPr>
          <p:spPr>
            <a:xfrm>
              <a:off x="6112246" y="3438687"/>
              <a:ext cx="1219973" cy="107935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116287" y="1831822"/>
              <a:ext cx="9989" cy="303112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42712" y="429268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Arc 15"/>
          <p:cNvSpPr/>
          <p:nvPr/>
        </p:nvSpPr>
        <p:spPr>
          <a:xfrm rot="6226366">
            <a:off x="9786376" y="2099821"/>
            <a:ext cx="869429" cy="86942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6837443">
            <a:off x="9803866" y="783189"/>
            <a:ext cx="869429" cy="86942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878593">
            <a:off x="9728913" y="2012381"/>
            <a:ext cx="869429" cy="869429"/>
          </a:xfrm>
          <a:prstGeom prst="arc">
            <a:avLst>
              <a:gd name="adj1" fmla="val 16200000"/>
              <a:gd name="adj2" fmla="val 4119276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6639638">
            <a:off x="9728852" y="586947"/>
            <a:ext cx="869429" cy="869429"/>
          </a:xfrm>
          <a:prstGeom prst="arc">
            <a:avLst>
              <a:gd name="adj1" fmla="val 16200000"/>
              <a:gd name="adj2" fmla="val 239689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888406" y="602635"/>
            <a:ext cx="3671957" cy="2427000"/>
          </a:xfrm>
          <a:prstGeom prst="cloudCallout">
            <a:avLst>
              <a:gd name="adj1" fmla="val -110035"/>
              <a:gd name="adj2" fmla="val 64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ধাপ ২ </a:t>
            </a:r>
            <a:r>
              <a:rPr lang="en-US">
                <a:latin typeface="Cambria Math" panose="02040503050406030204" pitchFamily="18" charset="0"/>
              </a:rPr>
              <a:t>∠BOD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>
                <a:cs typeface="NikoshBAN" panose="02000000000000000000" pitchFamily="2" charset="0"/>
              </a:rPr>
              <a:t>2 </a:t>
            </a:r>
            <a:r>
              <a:rPr lang="en-US">
                <a:latin typeface="Cambria Math" panose="02040503050406030204" pitchFamily="18" charset="0"/>
              </a:rPr>
              <a:t>∠OAB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/>
              <a:t>ধাপ ৩ </a:t>
            </a:r>
            <a:r>
              <a:rPr lang="en-US">
                <a:latin typeface="Cambria Math" panose="02040503050406030204" pitchFamily="18" charset="0"/>
              </a:rPr>
              <a:t>∠COD=2∠OAC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75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decel="48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9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2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33645" y="890037"/>
            <a:ext cx="2971800" cy="2971800"/>
            <a:chOff x="476" y="605"/>
            <a:chExt cx="1872" cy="1872"/>
          </a:xfrm>
        </p:grpSpPr>
        <p:sp>
          <p:nvSpPr>
            <p:cNvPr id="13359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0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1" name="Text Box 12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771651" y="2335696"/>
            <a:ext cx="2957513" cy="1492250"/>
            <a:chOff x="435" y="1368"/>
            <a:chExt cx="1863" cy="940"/>
          </a:xfrm>
        </p:grpSpPr>
        <p:sp>
          <p:nvSpPr>
            <p:cNvPr id="13354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57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3358" name="Text Box 24"/>
            <p:cNvSpPr txBox="1">
              <a:spLocks noChangeArrowheads="1"/>
            </p:cNvSpPr>
            <p:nvPr/>
          </p:nvSpPr>
          <p:spPr bwMode="auto">
            <a:xfrm>
              <a:off x="1298" y="143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262188" y="897422"/>
            <a:ext cx="2133600" cy="2557463"/>
            <a:chOff x="744" y="462"/>
            <a:chExt cx="1344" cy="1611"/>
          </a:xfrm>
        </p:grpSpPr>
        <p:sp>
          <p:nvSpPr>
            <p:cNvPr id="13351" name="Text Box 17"/>
            <p:cNvSpPr txBox="1">
              <a:spLocks noChangeArrowheads="1"/>
            </p:cNvSpPr>
            <p:nvPr/>
          </p:nvSpPr>
          <p:spPr bwMode="auto">
            <a:xfrm>
              <a:off x="1461" y="62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3352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2271714" y="3380341"/>
            <a:ext cx="2128837" cy="10953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5727700" y="636588"/>
            <a:ext cx="2971800" cy="2971800"/>
            <a:chOff x="476" y="605"/>
            <a:chExt cx="1872" cy="1872"/>
          </a:xfrm>
        </p:grpSpPr>
        <p:sp>
          <p:nvSpPr>
            <p:cNvPr id="13348" name="Oval 57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49" name="Oval 58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0" name="Text Box 59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6896100" y="2101851"/>
            <a:ext cx="2381250" cy="1895475"/>
            <a:chOff x="3192" y="1264"/>
            <a:chExt cx="1500" cy="1194"/>
          </a:xfrm>
        </p:grpSpPr>
        <p:sp>
          <p:nvSpPr>
            <p:cNvPr id="13343" name="Line 61"/>
            <p:cNvSpPr>
              <a:spLocks noChangeShapeType="1"/>
            </p:cNvSpPr>
            <p:nvPr/>
          </p:nvSpPr>
          <p:spPr bwMode="auto">
            <a:xfrm>
              <a:off x="3390" y="1272"/>
              <a:ext cx="888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65"/>
            <p:cNvSpPr>
              <a:spLocks noChangeShapeType="1"/>
            </p:cNvSpPr>
            <p:nvPr/>
          </p:nvSpPr>
          <p:spPr bwMode="auto">
            <a:xfrm>
              <a:off x="3390" y="1266"/>
              <a:ext cx="0" cy="9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Text Box 68"/>
            <p:cNvSpPr txBox="1">
              <a:spLocks noChangeArrowheads="1"/>
            </p:cNvSpPr>
            <p:nvPr/>
          </p:nvSpPr>
          <p:spPr bwMode="auto">
            <a:xfrm>
              <a:off x="3192" y="220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46" name="Text Box 69"/>
            <p:cNvSpPr txBox="1">
              <a:spLocks noChangeArrowheads="1"/>
            </p:cNvSpPr>
            <p:nvPr/>
          </p:nvSpPr>
          <p:spPr bwMode="auto">
            <a:xfrm>
              <a:off x="4284" y="150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3347" name="Text Box 70"/>
            <p:cNvSpPr txBox="1">
              <a:spLocks noChangeArrowheads="1"/>
            </p:cNvSpPr>
            <p:nvPr/>
          </p:nvSpPr>
          <p:spPr bwMode="auto">
            <a:xfrm>
              <a:off x="3348" y="126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7210425" y="752475"/>
            <a:ext cx="1409700" cy="2857500"/>
            <a:chOff x="3390" y="414"/>
            <a:chExt cx="888" cy="1800"/>
          </a:xfrm>
        </p:grpSpPr>
        <p:sp>
          <p:nvSpPr>
            <p:cNvPr id="13340" name="Line 66"/>
            <p:cNvSpPr>
              <a:spLocks noChangeShapeType="1"/>
            </p:cNvSpPr>
            <p:nvPr/>
          </p:nvSpPr>
          <p:spPr bwMode="auto">
            <a:xfrm flipV="1">
              <a:off x="3390" y="420"/>
              <a:ext cx="384" cy="17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67"/>
            <p:cNvSpPr>
              <a:spLocks noChangeShapeType="1"/>
            </p:cNvSpPr>
            <p:nvPr/>
          </p:nvSpPr>
          <p:spPr bwMode="auto">
            <a:xfrm flipH="1" flipV="1">
              <a:off x="3780" y="414"/>
              <a:ext cx="498" cy="1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Text Box 71"/>
            <p:cNvSpPr txBox="1">
              <a:spLocks noChangeArrowheads="1"/>
            </p:cNvSpPr>
            <p:nvPr/>
          </p:nvSpPr>
          <p:spPr bwMode="auto">
            <a:xfrm>
              <a:off x="3694" y="637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7219950" y="2597150"/>
            <a:ext cx="1409700" cy="1016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7432675" y="3494088"/>
            <a:ext cx="2971800" cy="2971800"/>
            <a:chOff x="476" y="605"/>
            <a:chExt cx="1872" cy="1872"/>
          </a:xfrm>
        </p:grpSpPr>
        <p:sp>
          <p:nvSpPr>
            <p:cNvPr id="13337" name="Oval 92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8" name="Oval 93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9" name="Text Box 94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9" name="Group 110"/>
          <p:cNvGrpSpPr>
            <a:grpSpLocks/>
          </p:cNvGrpSpPr>
          <p:nvPr/>
        </p:nvGrpSpPr>
        <p:grpSpPr bwMode="auto">
          <a:xfrm>
            <a:off x="9375776" y="3568700"/>
            <a:ext cx="815975" cy="2674938"/>
            <a:chOff x="4880" y="2104"/>
            <a:chExt cx="514" cy="1685"/>
          </a:xfrm>
        </p:grpSpPr>
        <p:sp>
          <p:nvSpPr>
            <p:cNvPr id="13334" name="Freeform 97"/>
            <p:cNvSpPr>
              <a:spLocks/>
            </p:cNvSpPr>
            <p:nvPr/>
          </p:nvSpPr>
          <p:spPr bwMode="auto">
            <a:xfrm>
              <a:off x="4880" y="2104"/>
              <a:ext cx="214" cy="1682"/>
            </a:xfrm>
            <a:custGeom>
              <a:avLst/>
              <a:gdLst>
                <a:gd name="T0" fmla="*/ 0 w 214"/>
                <a:gd name="T1" fmla="*/ 0 h 1682"/>
                <a:gd name="T2" fmla="*/ 214 w 214"/>
                <a:gd name="T3" fmla="*/ 1682 h 1682"/>
                <a:gd name="T4" fmla="*/ 0 60000 65536"/>
                <a:gd name="T5" fmla="*/ 0 60000 65536"/>
                <a:gd name="T6" fmla="*/ 0 w 214"/>
                <a:gd name="T7" fmla="*/ 0 h 1682"/>
                <a:gd name="T8" fmla="*/ 214 w 214"/>
                <a:gd name="T9" fmla="*/ 1682 h 16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4" h="1682">
                  <a:moveTo>
                    <a:pt x="0" y="0"/>
                  </a:moveTo>
                  <a:lnTo>
                    <a:pt x="214" y="1682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98"/>
            <p:cNvSpPr>
              <a:spLocks/>
            </p:cNvSpPr>
            <p:nvPr/>
          </p:nvSpPr>
          <p:spPr bwMode="auto">
            <a:xfrm>
              <a:off x="5091" y="2424"/>
              <a:ext cx="237" cy="1365"/>
            </a:xfrm>
            <a:custGeom>
              <a:avLst/>
              <a:gdLst>
                <a:gd name="T0" fmla="*/ 0 w 237"/>
                <a:gd name="T1" fmla="*/ 1365 h 1365"/>
                <a:gd name="T2" fmla="*/ 237 w 237"/>
                <a:gd name="T3" fmla="*/ 0 h 1365"/>
                <a:gd name="T4" fmla="*/ 0 60000 65536"/>
                <a:gd name="T5" fmla="*/ 0 60000 65536"/>
                <a:gd name="T6" fmla="*/ 0 w 237"/>
                <a:gd name="T7" fmla="*/ 0 h 1365"/>
                <a:gd name="T8" fmla="*/ 237 w 237"/>
                <a:gd name="T9" fmla="*/ 1365 h 13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7" h="1365">
                  <a:moveTo>
                    <a:pt x="0" y="1365"/>
                  </a:moveTo>
                  <a:lnTo>
                    <a:pt x="237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Text Box 100"/>
            <p:cNvSpPr txBox="1">
              <a:spLocks noChangeArrowheads="1"/>
            </p:cNvSpPr>
            <p:nvPr/>
          </p:nvSpPr>
          <p:spPr bwMode="auto">
            <a:xfrm>
              <a:off x="4986" y="3167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8931276" y="3214688"/>
            <a:ext cx="1736725" cy="1751012"/>
            <a:chOff x="4600" y="1881"/>
            <a:chExt cx="1094" cy="1103"/>
          </a:xfrm>
        </p:grpSpPr>
        <p:sp>
          <p:nvSpPr>
            <p:cNvPr id="13329" name="Freeform 95"/>
            <p:cNvSpPr>
              <a:spLocks/>
            </p:cNvSpPr>
            <p:nvPr/>
          </p:nvSpPr>
          <p:spPr bwMode="auto">
            <a:xfrm>
              <a:off x="4604" y="2100"/>
              <a:ext cx="276" cy="880"/>
            </a:xfrm>
            <a:custGeom>
              <a:avLst/>
              <a:gdLst>
                <a:gd name="T0" fmla="*/ 0 w 276"/>
                <a:gd name="T1" fmla="*/ 880 h 880"/>
                <a:gd name="T2" fmla="*/ 276 w 276"/>
                <a:gd name="T3" fmla="*/ 0 h 880"/>
                <a:gd name="T4" fmla="*/ 0 60000 65536"/>
                <a:gd name="T5" fmla="*/ 0 60000 65536"/>
                <a:gd name="T6" fmla="*/ 0 w 276"/>
                <a:gd name="T7" fmla="*/ 0 h 880"/>
                <a:gd name="T8" fmla="*/ 276 w 276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880">
                  <a:moveTo>
                    <a:pt x="0" y="880"/>
                  </a:moveTo>
                  <a:lnTo>
                    <a:pt x="2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96"/>
            <p:cNvSpPr>
              <a:spLocks/>
            </p:cNvSpPr>
            <p:nvPr/>
          </p:nvSpPr>
          <p:spPr bwMode="auto">
            <a:xfrm>
              <a:off x="4600" y="2416"/>
              <a:ext cx="728" cy="568"/>
            </a:xfrm>
            <a:custGeom>
              <a:avLst/>
              <a:gdLst>
                <a:gd name="T0" fmla="*/ 0 w 728"/>
                <a:gd name="T1" fmla="*/ 568 h 568"/>
                <a:gd name="T2" fmla="*/ 728 w 728"/>
                <a:gd name="T3" fmla="*/ 0 h 568"/>
                <a:gd name="T4" fmla="*/ 0 60000 65536"/>
                <a:gd name="T5" fmla="*/ 0 60000 65536"/>
                <a:gd name="T6" fmla="*/ 0 w 728"/>
                <a:gd name="T7" fmla="*/ 0 h 568"/>
                <a:gd name="T8" fmla="*/ 728 w 728"/>
                <a:gd name="T9" fmla="*/ 568 h 5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8" h="568">
                  <a:moveTo>
                    <a:pt x="0" y="568"/>
                  </a:moveTo>
                  <a:lnTo>
                    <a:pt x="72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99"/>
            <p:cNvSpPr txBox="1">
              <a:spLocks noChangeArrowheads="1"/>
            </p:cNvSpPr>
            <p:nvPr/>
          </p:nvSpPr>
          <p:spPr bwMode="auto">
            <a:xfrm>
              <a:off x="4628" y="264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3332" name="Text Box 102"/>
            <p:cNvSpPr txBox="1">
              <a:spLocks noChangeArrowheads="1"/>
            </p:cNvSpPr>
            <p:nvPr/>
          </p:nvSpPr>
          <p:spPr bwMode="auto">
            <a:xfrm>
              <a:off x="5286" y="221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33" name="Text Box 103"/>
            <p:cNvSpPr txBox="1">
              <a:spLocks noChangeArrowheads="1"/>
            </p:cNvSpPr>
            <p:nvPr/>
          </p:nvSpPr>
          <p:spPr bwMode="auto">
            <a:xfrm>
              <a:off x="4796" y="1881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</p:grpSp>
      <p:sp>
        <p:nvSpPr>
          <p:cNvPr id="6248" name="Line 104"/>
          <p:cNvSpPr>
            <a:spLocks noChangeShapeType="1"/>
          </p:cNvSpPr>
          <p:nvPr/>
        </p:nvSpPr>
        <p:spPr bwMode="auto">
          <a:xfrm>
            <a:off x="9372601" y="3567113"/>
            <a:ext cx="709613" cy="4953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867901" y="1094790"/>
            <a:ext cx="1790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40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GB" altLang="en-US" sz="4000" baseline="300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GB" altLang="en-US" sz="4000" dirty="0" smtClean="0">
                <a:latin typeface="NikoshBAN" pitchFamily="2" charset="0"/>
                <a:cs typeface="NikoshBAN" pitchFamily="2" charset="0"/>
              </a:rPr>
              <a:t>=2Y</a:t>
            </a:r>
            <a:r>
              <a:rPr lang="en-GB" altLang="en-US" sz="4000" baseline="30000" dirty="0" smtClean="0">
                <a:latin typeface="NikoshBAN" pitchFamily="2" charset="0"/>
                <a:cs typeface="NikoshBAN" pitchFamily="2" charset="0"/>
              </a:rPr>
              <a:t>o</a:t>
            </a:r>
          </a:p>
          <a:p>
            <a:pPr algn="ctr"/>
            <a:r>
              <a:rPr lang="en-GB" sz="4000" baseline="30000" dirty="0">
                <a:latin typeface="NikoshBAN" pitchFamily="2" charset="0"/>
              </a:rPr>
              <a:t> </a:t>
            </a:r>
            <a:r>
              <a:rPr lang="en-GB" sz="4000" baseline="30000" dirty="0" err="1" smtClean="0">
                <a:latin typeface="NikoshBAN" pitchFamily="2" charset="0"/>
              </a:rPr>
              <a:t>অথবা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898858" y="2122488"/>
                <a:ext cx="1693477" cy="1280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altLang="en-US" sz="3200" dirty="0">
                        <a:latin typeface="NikoshBAN" pitchFamily="2" charset="0"/>
                        <a:cs typeface="NikoshBAN" pitchFamily="2" charset="0"/>
                      </a:rPr>
                      <m:t>y</m:t>
                    </m:r>
                    <m:r>
                      <m:rPr>
                        <m:nor/>
                      </m:rPr>
                      <a:rPr lang="en-GB" altLang="en-US" sz="3200" baseline="30000" dirty="0">
                        <a:latin typeface="NikoshBAN" pitchFamily="2" charset="0"/>
                        <a:cs typeface="NikoshBAN" pitchFamily="2" charset="0"/>
                      </a:rPr>
                      <m:t>o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en-US" sz="3200" dirty="0" smtClean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GB" altLang="en-US" sz="3200" baseline="30000" dirty="0" smtClean="0">
                    <a:latin typeface="NikoshBAN" pitchFamily="2" charset="0"/>
                    <a:cs typeface="NikoshBAN" pitchFamily="2" charset="0"/>
                  </a:rPr>
                  <a:t>o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858" y="2122488"/>
                <a:ext cx="1693477" cy="1280159"/>
              </a:xfrm>
              <a:prstGeom prst="rect">
                <a:avLst/>
              </a:prstGeom>
              <a:blipFill>
                <a:blip r:embed="rId3"/>
                <a:stretch>
                  <a:fillRect r="-3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975309" y="-5063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কাজঃ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47" y="5559399"/>
            <a:ext cx="7720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চিত্রগুলোর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</a:t>
            </a:r>
            <a:r>
              <a:rPr lang="en-GB" altLang="en-US" sz="40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GB" altLang="en-US" sz="4000" baseline="300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4000" dirty="0" smtClean="0"/>
              <a:t> ও </a:t>
            </a:r>
            <a:r>
              <a:rPr lang="en-GB" altLang="en-US" sz="4000" dirty="0" err="1">
                <a:latin typeface="NikoshBAN" pitchFamily="2" charset="0"/>
                <a:cs typeface="NikoshBAN" pitchFamily="2" charset="0"/>
              </a:rPr>
              <a:t>y</a:t>
            </a:r>
            <a:r>
              <a:rPr lang="en-GB" altLang="en-US" sz="4000" baseline="30000" dirty="0" err="1">
                <a:latin typeface="NikoshBAN" pitchFamily="2" charset="0"/>
                <a:cs typeface="NikoshBAN" pitchFamily="2" charset="0"/>
              </a:rPr>
              <a:t>o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সর্ম্পক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দেখাও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831102" y="4885047"/>
            <a:ext cx="6240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200" dirty="0">
                <a:latin typeface="Comic Sans MS" pitchFamily="96" charset="0"/>
              </a:rPr>
              <a:t>AB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চাপের উপর দণ্ডায়মান বৃত্তস্থ কোণ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altLang="en-US" sz="3200" dirty="0" err="1">
                <a:latin typeface="NikoshBAN" pitchFamily="2" charset="0"/>
                <a:cs typeface="NikoshBAN" pitchFamily="2" charset="0"/>
              </a:rPr>
              <a:t>y</a:t>
            </a:r>
            <a:r>
              <a:rPr lang="en-GB" altLang="en-US" sz="3200" baseline="30000" dirty="0" err="1">
                <a:latin typeface="NikoshBAN" pitchFamily="2" charset="0"/>
                <a:cs typeface="NikoshBAN" pitchFamily="2" charset="0"/>
              </a:rPr>
              <a:t>o</a:t>
            </a:r>
            <a:r>
              <a:rPr lang="bn-BD" altLang="en-US" sz="3200" baseline="300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916704" y="4315560"/>
            <a:ext cx="6303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96" charset="0"/>
              </a:rPr>
              <a:t>AB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চাপের উপর দণ্ডায়মান কেন্দ্রস্থ কোণ </a:t>
            </a:r>
            <a:r>
              <a:rPr lang="en-GB" alt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GB" altLang="en-US" sz="3200" baseline="30000" dirty="0">
                <a:latin typeface="NikoshBAN" pitchFamily="2" charset="0"/>
                <a:cs typeface="NikoshBAN" pitchFamily="2" charset="0"/>
              </a:rPr>
              <a:t>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8098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7" grpId="0" animBg="1"/>
      <p:bldP spid="6216" grpId="0" animBg="1"/>
      <p:bldP spid="6248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93279" y="2263954"/>
                <a:ext cx="8507487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বৃত্তের একই চাপের উপর দন্ডায়মান</a:t>
                </a:r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 কোণের</a:t>
                </a:r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IN" sz="3600" i="1">
                        <a:solidFill>
                          <a:schemeClr val="tx1"/>
                        </a:solidFill>
                        <a:latin typeface="Cambria Math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) </a:t>
                </a: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কেন্দ্রস্থ কোণের মান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4000" i="1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120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</a:t>
                </a:r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 </a:t>
                </a: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 মান নির্ণয় করো ।</a:t>
                </a:r>
                <a:endPara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279" y="2263954"/>
                <a:ext cx="8507487" cy="2554545"/>
              </a:xfrm>
              <a:prstGeom prst="rect">
                <a:avLst/>
              </a:prstGeom>
              <a:blipFill>
                <a:blip r:embed="rId3"/>
                <a:stretch>
                  <a:fillRect l="-2581" t="-7399" r="-3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52800" y="471101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দলীয়</a:t>
            </a:r>
            <a:r>
              <a:rPr lang="en-US" sz="6000" dirty="0"/>
              <a:t> </a:t>
            </a:r>
            <a:r>
              <a:rPr lang="en-US" sz="6000" dirty="0" err="1"/>
              <a:t>কাজঃ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6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800" y="609601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মূল্যায়ন</a:t>
            </a: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8077200" y="1524000"/>
            <a:ext cx="1828800" cy="1828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5" idx="0"/>
          </p:cNvCxnSpPr>
          <p:nvPr/>
        </p:nvCxnSpPr>
        <p:spPr>
          <a:xfrm rot="16200000" flipH="1" flipV="1">
            <a:off x="7924799" y="1828801"/>
            <a:ext cx="1371602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0"/>
          </p:cNvCxnSpPr>
          <p:nvPr/>
        </p:nvCxnSpPr>
        <p:spPr>
          <a:xfrm rot="16200000" flipH="1">
            <a:off x="8763000" y="1752600"/>
            <a:ext cx="12954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0"/>
          </p:cNvCxnSpPr>
          <p:nvPr/>
        </p:nvCxnSpPr>
        <p:spPr>
          <a:xfrm rot="16200000" flipH="1" flipV="1">
            <a:off x="8305800" y="2133600"/>
            <a:ext cx="1295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229600" y="2438400"/>
            <a:ext cx="6858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915400" y="2438400"/>
            <a:ext cx="914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6106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 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772400" y="2819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9060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9916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8839200" y="2667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8877300" y="2705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88127" y="1976643"/>
            <a:ext cx="541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চিত্র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অনুযায়ী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নিম্নলিখিত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প্রশ্নগুলর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উত্তর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দাও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bn-BD" dirty="0">
                <a:solidFill>
                  <a:srgbClr val="00B0F0"/>
                </a:solidFill>
              </a:rPr>
              <a:t>?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81200" y="2362201"/>
                <a:ext cx="5029200" cy="6463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US" dirty="0" smtClean="0">
                    <a:solidFill>
                      <a:srgbClr val="002060"/>
                    </a:solidFill>
                  </a:rPr>
                  <a:t>১।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dirty="0">
                    <a:solidFill>
                      <a:srgbClr val="002060"/>
                    </a:solidFill>
                  </a:rPr>
                  <a:t>BAC </a:t>
                </a:r>
                <a:r>
                  <a:rPr lang="en-US" dirty="0" err="1">
                    <a:solidFill>
                      <a:srgbClr val="002060"/>
                    </a:solidFill>
                  </a:rPr>
                  <a:t>এর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নাম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কি</a:t>
                </a:r>
                <a:r>
                  <a:rPr lang="en-US" dirty="0">
                    <a:solidFill>
                      <a:srgbClr val="002060"/>
                    </a:solidFill>
                  </a:rPr>
                  <a:t> ?</a:t>
                </a:r>
              </a:p>
              <a:p>
                <a:pPr marL="342900" indent="-342900"/>
                <a:r>
                  <a:rPr lang="en-US" dirty="0">
                    <a:solidFill>
                      <a:srgbClr val="002060"/>
                    </a:solidFill>
                  </a:rPr>
                  <a:t>    (ক)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কেন্দ্রস্থ</a:t>
                </a:r>
                <a:r>
                  <a:rPr lang="en-US" dirty="0">
                    <a:solidFill>
                      <a:srgbClr val="002060"/>
                    </a:solidFill>
                  </a:rPr>
                  <a:t>     (খ)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বৃত্তস্থ</a:t>
                </a:r>
                <a:r>
                  <a:rPr lang="en-US" dirty="0">
                    <a:solidFill>
                      <a:srgbClr val="002060"/>
                    </a:solidFill>
                  </a:rPr>
                  <a:t>   (গ) </a:t>
                </a:r>
                <a:r>
                  <a:rPr lang="en-US" dirty="0" err="1">
                    <a:solidFill>
                      <a:srgbClr val="002060"/>
                    </a:solidFill>
                  </a:rPr>
                  <a:t>প্রবৃদ্ধ</a:t>
                </a:r>
                <a:r>
                  <a:rPr lang="en-US" dirty="0">
                    <a:solidFill>
                      <a:srgbClr val="002060"/>
                    </a:solidFill>
                  </a:rPr>
                  <a:t>  (ঘ)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সরল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362201"/>
                <a:ext cx="5029200" cy="646331"/>
              </a:xfrm>
              <a:prstGeom prst="rect">
                <a:avLst/>
              </a:prstGeom>
              <a:blipFill>
                <a:blip r:embed="rId8"/>
                <a:stretch>
                  <a:fillRect l="-846" t="-9259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057400" y="3200400"/>
            <a:ext cx="2514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উত্তর</a:t>
            </a:r>
            <a:r>
              <a:rPr lang="en-US" dirty="0">
                <a:solidFill>
                  <a:srgbClr val="002060"/>
                </a:solidFill>
              </a:rPr>
              <a:t> : (খ)  </a:t>
            </a:r>
            <a:r>
              <a:rPr lang="en-US" dirty="0" err="1">
                <a:solidFill>
                  <a:srgbClr val="002060"/>
                </a:solidFill>
              </a:rPr>
              <a:t>বৃত্তস্থ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কোণ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88127" y="3657600"/>
                <a:ext cx="5029200" cy="64633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২ ।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BOC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এর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নাম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কি</a:t>
                </a:r>
                <a:r>
                  <a:rPr lang="en-US" dirty="0">
                    <a:solidFill>
                      <a:srgbClr val="002060"/>
                    </a:solidFill>
                  </a:rPr>
                  <a:t> ?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    (ক) </a:t>
                </a:r>
                <a:r>
                  <a:rPr lang="en-US" dirty="0" err="1">
                    <a:solidFill>
                      <a:srgbClr val="002060"/>
                    </a:solidFill>
                  </a:rPr>
                  <a:t>বৃত্তস্থ</a:t>
                </a:r>
                <a:r>
                  <a:rPr lang="en-US" dirty="0">
                    <a:solidFill>
                      <a:srgbClr val="002060"/>
                    </a:solidFill>
                  </a:rPr>
                  <a:t>   (খ) 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প্রবৃদ্ধ</a:t>
                </a:r>
                <a:r>
                  <a:rPr lang="en-US" dirty="0">
                    <a:solidFill>
                      <a:srgbClr val="002060"/>
                    </a:solidFill>
                  </a:rPr>
                  <a:t>   (গ) </a:t>
                </a:r>
                <a:r>
                  <a:rPr lang="en-US" dirty="0" err="1">
                    <a:solidFill>
                      <a:srgbClr val="002060"/>
                    </a:solidFill>
                  </a:rPr>
                  <a:t>সরল</a:t>
                </a:r>
                <a:r>
                  <a:rPr lang="en-US" dirty="0">
                    <a:solidFill>
                      <a:srgbClr val="002060"/>
                    </a:solidFill>
                  </a:rPr>
                  <a:t>   (ঘ) 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কেন্দ্রস্থ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27" y="3657600"/>
                <a:ext cx="5029200" cy="646331"/>
              </a:xfrm>
              <a:prstGeom prst="rect">
                <a:avLst/>
              </a:prstGeom>
              <a:blipFill>
                <a:blip r:embed="rId9"/>
                <a:stretch>
                  <a:fillRect l="-846" t="-8333"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057400" y="4495800"/>
            <a:ext cx="4038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উত্তর</a:t>
            </a:r>
            <a:r>
              <a:rPr lang="en-US" dirty="0">
                <a:solidFill>
                  <a:srgbClr val="002060"/>
                </a:solidFill>
              </a:rPr>
              <a:t> :    (ঘ)   </a:t>
            </a:r>
            <a:r>
              <a:rPr lang="en-US" dirty="0" err="1">
                <a:solidFill>
                  <a:srgbClr val="002060"/>
                </a:solidFill>
              </a:rPr>
              <a:t>কেন্দ্রস্থ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কোণ</a:t>
            </a:r>
            <a:r>
              <a:rPr lang="en-US" dirty="0">
                <a:solidFill>
                  <a:srgbClr val="002060"/>
                </a:solidFill>
              </a:rPr>
              <a:t> ।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88127" y="5008419"/>
                <a:ext cx="6096000" cy="64633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 ৩ ।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BAO   ও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ABO   </a:t>
                </a:r>
                <a:r>
                  <a:rPr lang="en-US" dirty="0" err="1">
                    <a:solidFill>
                      <a:srgbClr val="002060"/>
                    </a:solidFill>
                  </a:rPr>
                  <a:t>এর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সম</a:t>
                </a:r>
                <a:r>
                  <a:rPr lang="bn-BD" dirty="0">
                    <a:solidFill>
                      <a:srgbClr val="002060"/>
                    </a:solidFill>
                  </a:rPr>
                  <a:t>ষ্টি নিচের কোনটি ?</a:t>
                </a:r>
              </a:p>
              <a:p>
                <a:r>
                  <a:rPr lang="bn-BD" dirty="0">
                    <a:solidFill>
                      <a:srgbClr val="002060"/>
                    </a:solidFill>
                  </a:rPr>
                  <a:t>  (ক)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dirty="0">
                    <a:solidFill>
                      <a:srgbClr val="002060"/>
                    </a:solidFill>
                  </a:rPr>
                  <a:t>BOD </a:t>
                </a:r>
                <a:r>
                  <a:rPr lang="en-US" dirty="0">
                    <a:solidFill>
                      <a:srgbClr val="002060"/>
                    </a:solidFill>
                  </a:rPr>
                  <a:t>     </a:t>
                </a:r>
                <a:r>
                  <a:rPr lang="bn-BD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>
                    <a:solidFill>
                      <a:srgbClr val="002060"/>
                    </a:solidFill>
                  </a:rPr>
                  <a:t>(খ)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DOC      (গ)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AOC        (ঘ)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AOB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27" y="5008419"/>
                <a:ext cx="6096000" cy="646331"/>
              </a:xfrm>
              <a:prstGeom prst="rect">
                <a:avLst/>
              </a:prstGeom>
              <a:blipFill>
                <a:blip r:embed="rId10"/>
                <a:stretch>
                  <a:fillRect l="-699" t="-9259" b="-15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22764" y="5828207"/>
                <a:ext cx="3886200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>
                    <a:solidFill>
                      <a:srgbClr val="002060"/>
                    </a:solidFill>
                  </a:rPr>
                  <a:t>উত্তর</a:t>
                </a:r>
                <a:r>
                  <a:rPr lang="en-US" dirty="0">
                    <a:solidFill>
                      <a:srgbClr val="002060"/>
                    </a:solidFill>
                  </a:rPr>
                  <a:t> :  (ক)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BOD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764" y="5828207"/>
                <a:ext cx="3886200" cy="369332"/>
              </a:xfrm>
              <a:prstGeom prst="rect">
                <a:avLst/>
              </a:prstGeom>
              <a:blipFill>
                <a:blip r:embed="rId11"/>
                <a:stretch>
                  <a:fillRect t="-12698" b="-26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78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himes.wav"/>
          </p:stSnd>
        </p:sndAc>
      </p:transition>
    </mc:Choice>
    <mc:Fallback xmlns="">
      <p:transition spd="slow">
        <p:checker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6"/>
          <p:cNvGrpSpPr>
            <a:grpSpLocks/>
          </p:cNvGrpSpPr>
          <p:nvPr/>
        </p:nvGrpSpPr>
        <p:grpSpPr bwMode="auto">
          <a:xfrm>
            <a:off x="1835150" y="939800"/>
            <a:ext cx="8515350" cy="3995738"/>
            <a:chOff x="196" y="592"/>
            <a:chExt cx="5364" cy="2517"/>
          </a:xfrm>
        </p:grpSpPr>
        <p:sp>
          <p:nvSpPr>
            <p:cNvPr id="16393" name="Oval 77"/>
            <p:cNvSpPr>
              <a:spLocks noChangeArrowheads="1"/>
            </p:cNvSpPr>
            <p:nvPr/>
          </p:nvSpPr>
          <p:spPr bwMode="auto">
            <a:xfrm>
              <a:off x="777" y="1221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4" name="Oval 78"/>
            <p:cNvSpPr>
              <a:spLocks noChangeArrowheads="1"/>
            </p:cNvSpPr>
            <p:nvPr/>
          </p:nvSpPr>
          <p:spPr bwMode="auto">
            <a:xfrm>
              <a:off x="1699" y="2131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5" name="Text Box 79"/>
            <p:cNvSpPr txBox="1">
              <a:spLocks noChangeArrowheads="1"/>
            </p:cNvSpPr>
            <p:nvPr/>
          </p:nvSpPr>
          <p:spPr bwMode="auto">
            <a:xfrm>
              <a:off x="1612" y="1894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6396" name="Line 80"/>
            <p:cNvSpPr>
              <a:spLocks noChangeShapeType="1"/>
            </p:cNvSpPr>
            <p:nvPr/>
          </p:nvSpPr>
          <p:spPr bwMode="auto">
            <a:xfrm flipV="1">
              <a:off x="1012" y="2149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81"/>
            <p:cNvSpPr>
              <a:spLocks noChangeShapeType="1"/>
            </p:cNvSpPr>
            <p:nvPr/>
          </p:nvSpPr>
          <p:spPr bwMode="auto">
            <a:xfrm>
              <a:off x="1705" y="2140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82"/>
            <p:cNvSpPr txBox="1">
              <a:spLocks noChangeArrowheads="1"/>
            </p:cNvSpPr>
            <p:nvPr/>
          </p:nvSpPr>
          <p:spPr bwMode="auto">
            <a:xfrm>
              <a:off x="700" y="2722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6399" name="Text Box 83"/>
            <p:cNvSpPr txBox="1">
              <a:spLocks noChangeArrowheads="1"/>
            </p:cNvSpPr>
            <p:nvPr/>
          </p:nvSpPr>
          <p:spPr bwMode="auto">
            <a:xfrm>
              <a:off x="2320" y="283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6400" name="Text Box 84"/>
            <p:cNvSpPr txBox="1">
              <a:spLocks noChangeArrowheads="1"/>
            </p:cNvSpPr>
            <p:nvPr/>
          </p:nvSpPr>
          <p:spPr bwMode="auto">
            <a:xfrm>
              <a:off x="1527" y="225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84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01" name="Text Box 85"/>
            <p:cNvSpPr txBox="1">
              <a:spLocks noChangeArrowheads="1"/>
            </p:cNvSpPr>
            <p:nvPr/>
          </p:nvSpPr>
          <p:spPr bwMode="auto">
            <a:xfrm>
              <a:off x="1726" y="1392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02" name="Line 86"/>
            <p:cNvSpPr>
              <a:spLocks noChangeShapeType="1"/>
            </p:cNvSpPr>
            <p:nvPr/>
          </p:nvSpPr>
          <p:spPr bwMode="auto">
            <a:xfrm flipV="1">
              <a:off x="1009" y="1240"/>
              <a:ext cx="894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87"/>
            <p:cNvSpPr>
              <a:spLocks/>
            </p:cNvSpPr>
            <p:nvPr/>
          </p:nvSpPr>
          <p:spPr bwMode="auto">
            <a:xfrm>
              <a:off x="1903" y="1234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Text Box 89"/>
            <p:cNvSpPr txBox="1">
              <a:spLocks noChangeArrowheads="1"/>
            </p:cNvSpPr>
            <p:nvPr/>
          </p:nvSpPr>
          <p:spPr bwMode="auto">
            <a:xfrm>
              <a:off x="408" y="1224"/>
              <a:ext cx="312" cy="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1</a:t>
              </a:r>
            </a:p>
          </p:txBody>
        </p:sp>
        <p:sp>
          <p:nvSpPr>
            <p:cNvPr id="16406" name="Text Box 90"/>
            <p:cNvSpPr txBox="1">
              <a:spLocks noChangeArrowheads="1"/>
            </p:cNvSpPr>
            <p:nvPr/>
          </p:nvSpPr>
          <p:spPr bwMode="auto">
            <a:xfrm>
              <a:off x="196" y="592"/>
              <a:ext cx="53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bn-BD" altLang="en-US" sz="4000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অজানা কোণগুলোর পরিমাণ নির্ণয় কর।</a:t>
              </a:r>
              <a:endParaRPr lang="en-GB" altLang="en-US" sz="4000" dirty="0">
                <a:solidFill>
                  <a:schemeClr val="accent2"/>
                </a:solidFill>
                <a:latin typeface="Comic Sans MS" pitchFamily="96" charset="0"/>
              </a:endParaRPr>
            </a:p>
          </p:txBody>
        </p:sp>
        <p:sp>
          <p:nvSpPr>
            <p:cNvPr id="16407" name="Oval 91"/>
            <p:cNvSpPr>
              <a:spLocks noChangeArrowheads="1"/>
            </p:cNvSpPr>
            <p:nvPr/>
          </p:nvSpPr>
          <p:spPr bwMode="auto">
            <a:xfrm>
              <a:off x="3481" y="1237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8" name="Oval 92"/>
            <p:cNvSpPr>
              <a:spLocks noChangeArrowheads="1"/>
            </p:cNvSpPr>
            <p:nvPr/>
          </p:nvSpPr>
          <p:spPr bwMode="auto">
            <a:xfrm>
              <a:off x="4403" y="2147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9" name="Text Box 93"/>
            <p:cNvSpPr txBox="1">
              <a:spLocks noChangeArrowheads="1"/>
            </p:cNvSpPr>
            <p:nvPr/>
          </p:nvSpPr>
          <p:spPr bwMode="auto">
            <a:xfrm>
              <a:off x="4316" y="191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6410" name="Line 94"/>
            <p:cNvSpPr>
              <a:spLocks noChangeShapeType="1"/>
            </p:cNvSpPr>
            <p:nvPr/>
          </p:nvSpPr>
          <p:spPr bwMode="auto">
            <a:xfrm flipV="1">
              <a:off x="3716" y="2165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95"/>
            <p:cNvSpPr>
              <a:spLocks noChangeShapeType="1"/>
            </p:cNvSpPr>
            <p:nvPr/>
          </p:nvSpPr>
          <p:spPr bwMode="auto">
            <a:xfrm>
              <a:off x="4409" y="2156"/>
              <a:ext cx="2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96"/>
            <p:cNvSpPr txBox="1">
              <a:spLocks noChangeArrowheads="1"/>
            </p:cNvSpPr>
            <p:nvPr/>
          </p:nvSpPr>
          <p:spPr bwMode="auto">
            <a:xfrm>
              <a:off x="3404" y="273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6413" name="Text Box 97"/>
            <p:cNvSpPr txBox="1">
              <a:spLocks noChangeArrowheads="1"/>
            </p:cNvSpPr>
            <p:nvPr/>
          </p:nvSpPr>
          <p:spPr bwMode="auto">
            <a:xfrm>
              <a:off x="5024" y="284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6414" name="Text Box 98"/>
            <p:cNvSpPr txBox="1">
              <a:spLocks noChangeArrowheads="1"/>
            </p:cNvSpPr>
            <p:nvPr/>
          </p:nvSpPr>
          <p:spPr bwMode="auto">
            <a:xfrm>
              <a:off x="4235" y="2230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15" name="Freeform 99"/>
            <p:cNvSpPr>
              <a:spLocks/>
            </p:cNvSpPr>
            <p:nvPr/>
          </p:nvSpPr>
          <p:spPr bwMode="auto">
            <a:xfrm>
              <a:off x="3680" y="1596"/>
              <a:ext cx="33" cy="1190"/>
            </a:xfrm>
            <a:custGeom>
              <a:avLst/>
              <a:gdLst>
                <a:gd name="T0" fmla="*/ 33 w 33"/>
                <a:gd name="T1" fmla="*/ 1190 h 1190"/>
                <a:gd name="T2" fmla="*/ 0 w 33"/>
                <a:gd name="T3" fmla="*/ 0 h 1190"/>
                <a:gd name="T4" fmla="*/ 0 60000 65536"/>
                <a:gd name="T5" fmla="*/ 0 60000 65536"/>
                <a:gd name="T6" fmla="*/ 0 w 33"/>
                <a:gd name="T7" fmla="*/ 0 h 1190"/>
                <a:gd name="T8" fmla="*/ 33 w 33"/>
                <a:gd name="T9" fmla="*/ 1190 h 11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1190">
                  <a:moveTo>
                    <a:pt x="33" y="119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100"/>
            <p:cNvSpPr>
              <a:spLocks/>
            </p:cNvSpPr>
            <p:nvPr/>
          </p:nvSpPr>
          <p:spPr bwMode="auto">
            <a:xfrm>
              <a:off x="3672" y="1596"/>
              <a:ext cx="1020" cy="1464"/>
            </a:xfrm>
            <a:custGeom>
              <a:avLst/>
              <a:gdLst>
                <a:gd name="T0" fmla="*/ 0 w 1020"/>
                <a:gd name="T1" fmla="*/ 0 h 1464"/>
                <a:gd name="T2" fmla="*/ 1020 w 1020"/>
                <a:gd name="T3" fmla="*/ 1464 h 1464"/>
                <a:gd name="T4" fmla="*/ 0 60000 65536"/>
                <a:gd name="T5" fmla="*/ 0 60000 65536"/>
                <a:gd name="T6" fmla="*/ 0 w 1020"/>
                <a:gd name="T7" fmla="*/ 0 h 1464"/>
                <a:gd name="T8" fmla="*/ 1020 w 1020"/>
                <a:gd name="T9" fmla="*/ 1464 h 14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0" h="1464">
                  <a:moveTo>
                    <a:pt x="0" y="0"/>
                  </a:moveTo>
                  <a:lnTo>
                    <a:pt x="1020" y="14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Text Box 101"/>
            <p:cNvSpPr txBox="1">
              <a:spLocks noChangeArrowheads="1"/>
            </p:cNvSpPr>
            <p:nvPr/>
          </p:nvSpPr>
          <p:spPr bwMode="auto">
            <a:xfrm>
              <a:off x="3112" y="1240"/>
              <a:ext cx="312" cy="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2</a:t>
              </a:r>
            </a:p>
          </p:txBody>
        </p:sp>
        <p:sp>
          <p:nvSpPr>
            <p:cNvPr id="16418" name="Text Box 102"/>
            <p:cNvSpPr txBox="1">
              <a:spLocks noChangeArrowheads="1"/>
            </p:cNvSpPr>
            <p:nvPr/>
          </p:nvSpPr>
          <p:spPr bwMode="auto">
            <a:xfrm>
              <a:off x="3651" y="1933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35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49255" name="Text Box 103"/>
          <p:cNvSpPr txBox="1">
            <a:spLocks noChangeArrowheads="1"/>
          </p:cNvSpPr>
          <p:nvPr/>
        </p:nvSpPr>
        <p:spPr bwMode="auto">
          <a:xfrm>
            <a:off x="4254912" y="5476460"/>
            <a:ext cx="86705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+mj-lt"/>
              </a:rPr>
              <a:t>42</a:t>
            </a:r>
            <a:r>
              <a:rPr lang="en-GB" altLang="en-US" baseline="30000" dirty="0">
                <a:latin typeface="+mj-lt"/>
              </a:rPr>
              <a:t>o</a:t>
            </a:r>
            <a:r>
              <a:rPr lang="en-GB" altLang="en-US" dirty="0">
                <a:latin typeface="+mj-lt"/>
              </a:rPr>
              <a:t> </a:t>
            </a:r>
            <a:endParaRPr lang="en-GB" altLang="en-US" dirty="0">
              <a:latin typeface="Comic Sans MS" pitchFamily="96" charset="0"/>
            </a:endParaRPr>
          </a:p>
        </p:txBody>
      </p:sp>
      <p:sp>
        <p:nvSpPr>
          <p:cNvPr id="49256" name="Text Box 104"/>
          <p:cNvSpPr txBox="1">
            <a:spLocks noChangeArrowheads="1"/>
          </p:cNvSpPr>
          <p:nvPr/>
        </p:nvSpPr>
        <p:spPr bwMode="auto">
          <a:xfrm>
            <a:off x="4256503" y="5903844"/>
            <a:ext cx="865463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  </a:t>
            </a:r>
            <a:r>
              <a:rPr lang="en-GB" altLang="en-US" dirty="0">
                <a:latin typeface="+mj-lt"/>
              </a:rPr>
              <a:t>70</a:t>
            </a:r>
            <a:r>
              <a:rPr lang="en-GB" altLang="en-US" baseline="30000" dirty="0">
                <a:latin typeface="+mj-lt"/>
              </a:rPr>
              <a:t>o</a:t>
            </a:r>
            <a:endParaRPr lang="en-GB" alt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16389" name="Group 105"/>
          <p:cNvGrpSpPr>
            <a:grpSpLocks/>
          </p:cNvGrpSpPr>
          <p:nvPr/>
        </p:nvGrpSpPr>
        <p:grpSpPr bwMode="auto">
          <a:xfrm>
            <a:off x="2968625" y="5491163"/>
            <a:ext cx="1277938" cy="798512"/>
            <a:chOff x="910" y="3459"/>
            <a:chExt cx="805" cy="503"/>
          </a:xfrm>
          <a:solidFill>
            <a:schemeClr val="bg1"/>
          </a:solidFill>
        </p:grpSpPr>
        <p:sp>
          <p:nvSpPr>
            <p:cNvPr id="16391" name="Text Box 106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x = </a:t>
              </a:r>
            </a:p>
          </p:txBody>
        </p:sp>
        <p:sp>
          <p:nvSpPr>
            <p:cNvPr id="16392" name="Text Box 107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y =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018196" y="113273"/>
            <a:ext cx="1422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03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" grpId="0" animBg="1"/>
      <p:bldP spid="492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400426" y="4846638"/>
            <a:ext cx="2695575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(180 – 2 x 42)</a:t>
            </a:r>
            <a:r>
              <a:rPr lang="en-GB" altLang="en-US" sz="2000" baseline="30000" dirty="0">
                <a:latin typeface="Comic Sans MS" pitchFamily="96" charset="0"/>
              </a:rPr>
              <a:t>0</a:t>
            </a:r>
            <a:r>
              <a:rPr lang="en-GB" altLang="en-US" sz="2000" dirty="0">
                <a:latin typeface="Comic Sans MS" pitchFamily="96" charset="0"/>
              </a:rPr>
              <a:t> = 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96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 </a:t>
            </a:r>
            <a:endParaRPr lang="en-GB" altLang="en-US" sz="1400" dirty="0">
              <a:latin typeface="Comic Sans MS" pitchFamily="96" charset="0"/>
            </a:endParaRP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402013" y="5235575"/>
            <a:ext cx="268013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48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17412" name="Group 33"/>
          <p:cNvGrpSpPr>
            <a:grpSpLocks/>
          </p:cNvGrpSpPr>
          <p:nvPr/>
        </p:nvGrpSpPr>
        <p:grpSpPr bwMode="auto">
          <a:xfrm>
            <a:off x="2124076" y="4843463"/>
            <a:ext cx="1362075" cy="798512"/>
            <a:chOff x="910" y="3459"/>
            <a:chExt cx="805" cy="503"/>
          </a:xfrm>
          <a:solidFill>
            <a:schemeClr val="bg1"/>
          </a:solidFill>
        </p:grpSpPr>
        <p:sp>
          <p:nvSpPr>
            <p:cNvPr id="17450" name="Text Box 34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x = </a:t>
              </a:r>
            </a:p>
          </p:txBody>
        </p:sp>
        <p:sp>
          <p:nvSpPr>
            <p:cNvPr id="17451" name="Text Box 35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y = </a:t>
              </a:r>
            </a:p>
          </p:txBody>
        </p:sp>
      </p:grpSp>
      <p:grpSp>
        <p:nvGrpSpPr>
          <p:cNvPr id="17413" name="Group 40"/>
          <p:cNvGrpSpPr>
            <a:grpSpLocks/>
          </p:cNvGrpSpPr>
          <p:nvPr/>
        </p:nvGrpSpPr>
        <p:grpSpPr bwMode="auto">
          <a:xfrm>
            <a:off x="2190751" y="1504951"/>
            <a:ext cx="8189913" cy="3276601"/>
            <a:chOff x="420" y="1017"/>
            <a:chExt cx="5159" cy="1995"/>
          </a:xfrm>
        </p:grpSpPr>
        <p:sp>
          <p:nvSpPr>
            <p:cNvPr id="17420" name="Oval 5"/>
            <p:cNvSpPr>
              <a:spLocks noChangeArrowheads="1"/>
            </p:cNvSpPr>
            <p:nvPr/>
          </p:nvSpPr>
          <p:spPr bwMode="auto">
            <a:xfrm>
              <a:off x="789" y="1017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21" name="Oval 6"/>
            <p:cNvSpPr>
              <a:spLocks noChangeArrowheads="1"/>
            </p:cNvSpPr>
            <p:nvPr/>
          </p:nvSpPr>
          <p:spPr bwMode="auto">
            <a:xfrm>
              <a:off x="1711" y="1927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1624" y="169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7423" name="Line 8"/>
            <p:cNvSpPr>
              <a:spLocks noChangeShapeType="1"/>
            </p:cNvSpPr>
            <p:nvPr/>
          </p:nvSpPr>
          <p:spPr bwMode="auto">
            <a:xfrm flipV="1">
              <a:off x="1024" y="1945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9"/>
            <p:cNvSpPr>
              <a:spLocks noChangeShapeType="1"/>
            </p:cNvSpPr>
            <p:nvPr/>
          </p:nvSpPr>
          <p:spPr bwMode="auto">
            <a:xfrm>
              <a:off x="1717" y="1936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0"/>
            <p:cNvSpPr txBox="1">
              <a:spLocks noChangeArrowheads="1"/>
            </p:cNvSpPr>
            <p:nvPr/>
          </p:nvSpPr>
          <p:spPr bwMode="auto">
            <a:xfrm>
              <a:off x="712" y="251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7426" name="Text Box 11"/>
            <p:cNvSpPr txBox="1">
              <a:spLocks noChangeArrowheads="1"/>
            </p:cNvSpPr>
            <p:nvPr/>
          </p:nvSpPr>
          <p:spPr bwMode="auto">
            <a:xfrm>
              <a:off x="2332" y="262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7427" name="Text Box 12"/>
            <p:cNvSpPr txBox="1">
              <a:spLocks noChangeArrowheads="1"/>
            </p:cNvSpPr>
            <p:nvPr/>
          </p:nvSpPr>
          <p:spPr bwMode="auto">
            <a:xfrm>
              <a:off x="1911" y="239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42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28" name="Text Box 13"/>
            <p:cNvSpPr txBox="1">
              <a:spLocks noChangeArrowheads="1"/>
            </p:cNvSpPr>
            <p:nvPr/>
          </p:nvSpPr>
          <p:spPr bwMode="auto">
            <a:xfrm>
              <a:off x="1600" y="1968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29" name="Line 14"/>
            <p:cNvSpPr>
              <a:spLocks noChangeShapeType="1"/>
            </p:cNvSpPr>
            <p:nvPr/>
          </p:nvSpPr>
          <p:spPr bwMode="auto">
            <a:xfrm flipV="1">
              <a:off x="1021" y="1036"/>
              <a:ext cx="894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15"/>
            <p:cNvSpPr>
              <a:spLocks/>
            </p:cNvSpPr>
            <p:nvPr/>
          </p:nvSpPr>
          <p:spPr bwMode="auto">
            <a:xfrm>
              <a:off x="1915" y="1030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Text Box 17"/>
            <p:cNvSpPr txBox="1">
              <a:spLocks noChangeArrowheads="1"/>
            </p:cNvSpPr>
            <p:nvPr/>
          </p:nvSpPr>
          <p:spPr bwMode="auto">
            <a:xfrm>
              <a:off x="420" y="1020"/>
              <a:ext cx="312" cy="2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3</a:t>
              </a:r>
            </a:p>
          </p:txBody>
        </p:sp>
        <p:sp>
          <p:nvSpPr>
            <p:cNvPr id="17434" name="Oval 19"/>
            <p:cNvSpPr>
              <a:spLocks noChangeArrowheads="1"/>
            </p:cNvSpPr>
            <p:nvPr/>
          </p:nvSpPr>
          <p:spPr bwMode="auto">
            <a:xfrm>
              <a:off x="3493" y="1033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35" name="Oval 20"/>
            <p:cNvSpPr>
              <a:spLocks noChangeArrowheads="1"/>
            </p:cNvSpPr>
            <p:nvPr/>
          </p:nvSpPr>
          <p:spPr bwMode="auto">
            <a:xfrm>
              <a:off x="4415" y="1943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36" name="Text Box 21"/>
            <p:cNvSpPr txBox="1">
              <a:spLocks noChangeArrowheads="1"/>
            </p:cNvSpPr>
            <p:nvPr/>
          </p:nvSpPr>
          <p:spPr bwMode="auto">
            <a:xfrm>
              <a:off x="4328" y="170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7437" name="Freeform 22"/>
            <p:cNvSpPr>
              <a:spLocks/>
            </p:cNvSpPr>
            <p:nvPr/>
          </p:nvSpPr>
          <p:spPr bwMode="auto">
            <a:xfrm>
              <a:off x="4038" y="1961"/>
              <a:ext cx="392" cy="859"/>
            </a:xfrm>
            <a:custGeom>
              <a:avLst/>
              <a:gdLst>
                <a:gd name="T0" fmla="*/ 0 w 392"/>
                <a:gd name="T1" fmla="*/ 859 h 859"/>
                <a:gd name="T2" fmla="*/ 392 w 392"/>
                <a:gd name="T3" fmla="*/ 0 h 859"/>
                <a:gd name="T4" fmla="*/ 0 60000 65536"/>
                <a:gd name="T5" fmla="*/ 0 60000 65536"/>
                <a:gd name="T6" fmla="*/ 0 w 392"/>
                <a:gd name="T7" fmla="*/ 0 h 859"/>
                <a:gd name="T8" fmla="*/ 392 w 392"/>
                <a:gd name="T9" fmla="*/ 859 h 8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859">
                  <a:moveTo>
                    <a:pt x="0" y="859"/>
                  </a:moveTo>
                  <a:lnTo>
                    <a:pt x="3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23"/>
            <p:cNvSpPr>
              <a:spLocks/>
            </p:cNvSpPr>
            <p:nvPr/>
          </p:nvSpPr>
          <p:spPr bwMode="auto">
            <a:xfrm>
              <a:off x="4433" y="1676"/>
              <a:ext cx="883" cy="276"/>
            </a:xfrm>
            <a:custGeom>
              <a:avLst/>
              <a:gdLst>
                <a:gd name="T0" fmla="*/ 0 w 883"/>
                <a:gd name="T1" fmla="*/ 276 h 276"/>
                <a:gd name="T2" fmla="*/ 883 w 883"/>
                <a:gd name="T3" fmla="*/ 0 h 276"/>
                <a:gd name="T4" fmla="*/ 0 60000 65536"/>
                <a:gd name="T5" fmla="*/ 0 60000 65536"/>
                <a:gd name="T6" fmla="*/ 0 w 883"/>
                <a:gd name="T7" fmla="*/ 0 h 276"/>
                <a:gd name="T8" fmla="*/ 883 w 883"/>
                <a:gd name="T9" fmla="*/ 276 h 2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3" h="276">
                  <a:moveTo>
                    <a:pt x="0" y="276"/>
                  </a:moveTo>
                  <a:lnTo>
                    <a:pt x="88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Text Box 24"/>
            <p:cNvSpPr txBox="1">
              <a:spLocks noChangeArrowheads="1"/>
            </p:cNvSpPr>
            <p:nvPr/>
          </p:nvSpPr>
          <p:spPr bwMode="auto">
            <a:xfrm>
              <a:off x="3800" y="2762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7440" name="Text Box 25"/>
            <p:cNvSpPr txBox="1">
              <a:spLocks noChangeArrowheads="1"/>
            </p:cNvSpPr>
            <p:nvPr/>
          </p:nvSpPr>
          <p:spPr bwMode="auto">
            <a:xfrm>
              <a:off x="5336" y="149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7441" name="Text Box 26"/>
            <p:cNvSpPr txBox="1">
              <a:spLocks noChangeArrowheads="1"/>
            </p:cNvSpPr>
            <p:nvPr/>
          </p:nvSpPr>
          <p:spPr bwMode="auto">
            <a:xfrm>
              <a:off x="4391" y="1918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p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2" name="Freeform 27"/>
            <p:cNvSpPr>
              <a:spLocks/>
            </p:cNvSpPr>
            <p:nvPr/>
          </p:nvSpPr>
          <p:spPr bwMode="auto">
            <a:xfrm>
              <a:off x="3692" y="1392"/>
              <a:ext cx="349" cy="1425"/>
            </a:xfrm>
            <a:custGeom>
              <a:avLst/>
              <a:gdLst>
                <a:gd name="T0" fmla="*/ 349 w 349"/>
                <a:gd name="T1" fmla="*/ 1425 h 1425"/>
                <a:gd name="T2" fmla="*/ 0 w 349"/>
                <a:gd name="T3" fmla="*/ 0 h 1425"/>
                <a:gd name="T4" fmla="*/ 0 60000 65536"/>
                <a:gd name="T5" fmla="*/ 0 60000 65536"/>
                <a:gd name="T6" fmla="*/ 0 w 349"/>
                <a:gd name="T7" fmla="*/ 0 h 1425"/>
                <a:gd name="T8" fmla="*/ 349 w 349"/>
                <a:gd name="T9" fmla="*/ 1425 h 14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9" h="1425">
                  <a:moveTo>
                    <a:pt x="349" y="142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28"/>
            <p:cNvSpPr>
              <a:spLocks/>
            </p:cNvSpPr>
            <p:nvPr/>
          </p:nvSpPr>
          <p:spPr bwMode="auto">
            <a:xfrm>
              <a:off x="3696" y="1392"/>
              <a:ext cx="1620" cy="284"/>
            </a:xfrm>
            <a:custGeom>
              <a:avLst/>
              <a:gdLst>
                <a:gd name="T0" fmla="*/ 0 w 1620"/>
                <a:gd name="T1" fmla="*/ 0 h 284"/>
                <a:gd name="T2" fmla="*/ 1620 w 1620"/>
                <a:gd name="T3" fmla="*/ 284 h 284"/>
                <a:gd name="T4" fmla="*/ 0 60000 65536"/>
                <a:gd name="T5" fmla="*/ 0 60000 65536"/>
                <a:gd name="T6" fmla="*/ 0 w 1620"/>
                <a:gd name="T7" fmla="*/ 0 h 284"/>
                <a:gd name="T8" fmla="*/ 1620 w 1620"/>
                <a:gd name="T9" fmla="*/ 284 h 2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20" h="284">
                  <a:moveTo>
                    <a:pt x="0" y="0"/>
                  </a:moveTo>
                  <a:lnTo>
                    <a:pt x="1620" y="2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Text Box 29"/>
            <p:cNvSpPr txBox="1">
              <a:spLocks noChangeArrowheads="1"/>
            </p:cNvSpPr>
            <p:nvPr/>
          </p:nvSpPr>
          <p:spPr bwMode="auto">
            <a:xfrm>
              <a:off x="3124" y="1036"/>
              <a:ext cx="312" cy="2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4</a:t>
              </a:r>
            </a:p>
          </p:txBody>
        </p:sp>
        <p:sp>
          <p:nvSpPr>
            <p:cNvPr id="17445" name="Text Box 30"/>
            <p:cNvSpPr txBox="1">
              <a:spLocks noChangeArrowheads="1"/>
            </p:cNvSpPr>
            <p:nvPr/>
          </p:nvSpPr>
          <p:spPr bwMode="auto">
            <a:xfrm>
              <a:off x="3735" y="146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62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6" name="Line 36"/>
            <p:cNvSpPr>
              <a:spLocks noChangeShapeType="1"/>
            </p:cNvSpPr>
            <p:nvPr/>
          </p:nvSpPr>
          <p:spPr bwMode="auto">
            <a:xfrm>
              <a:off x="1032" y="2568"/>
              <a:ext cx="133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Text Box 37"/>
            <p:cNvSpPr txBox="1">
              <a:spLocks noChangeArrowheads="1"/>
            </p:cNvSpPr>
            <p:nvPr/>
          </p:nvSpPr>
          <p:spPr bwMode="auto">
            <a:xfrm>
              <a:off x="1718" y="1228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4036" y="1677"/>
              <a:ext cx="1277" cy="1135"/>
            </a:xfrm>
            <a:custGeom>
              <a:avLst/>
              <a:gdLst>
                <a:gd name="T0" fmla="*/ 0 w 1277"/>
                <a:gd name="T1" fmla="*/ 1135 h 1135"/>
                <a:gd name="T2" fmla="*/ 1277 w 1277"/>
                <a:gd name="T3" fmla="*/ 0 h 1135"/>
                <a:gd name="T4" fmla="*/ 0 60000 65536"/>
                <a:gd name="T5" fmla="*/ 0 60000 65536"/>
                <a:gd name="T6" fmla="*/ 0 w 1277"/>
                <a:gd name="T7" fmla="*/ 0 h 1135"/>
                <a:gd name="T8" fmla="*/ 1277 w 1277"/>
                <a:gd name="T9" fmla="*/ 1135 h 11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7" h="1135">
                  <a:moveTo>
                    <a:pt x="0" y="1135"/>
                  </a:moveTo>
                  <a:lnTo>
                    <a:pt x="12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Text Box 39"/>
            <p:cNvSpPr txBox="1">
              <a:spLocks noChangeArrowheads="1"/>
            </p:cNvSpPr>
            <p:nvPr/>
          </p:nvSpPr>
          <p:spPr bwMode="auto">
            <a:xfrm>
              <a:off x="4791" y="174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q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3394075" y="5824538"/>
            <a:ext cx="2674216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124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</a:t>
            </a:r>
            <a:endParaRPr lang="en-GB" altLang="en-US" sz="2000" dirty="0">
              <a:latin typeface="Comic Sans MS" pitchFamily="96" charset="0"/>
            </a:endParaRPr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3395663" y="6213475"/>
            <a:ext cx="268648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 (180 – 124)</a:t>
            </a:r>
            <a:r>
              <a:rPr lang="en-GB" altLang="en-US" sz="2000" baseline="30000" dirty="0">
                <a:latin typeface="Comic Sans MS" pitchFamily="96" charset="0"/>
              </a:rPr>
              <a:t>0</a:t>
            </a:r>
            <a:r>
              <a:rPr lang="en-GB" altLang="en-US" sz="2000" dirty="0">
                <a:latin typeface="Comic Sans MS" pitchFamily="96" charset="0"/>
              </a:rPr>
              <a:t>/2 = 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28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0</a:t>
            </a:r>
            <a:r>
              <a:rPr lang="en-GB" altLang="en-US" sz="2000" dirty="0">
                <a:latin typeface="Comic Sans MS" pitchFamily="96" charset="0"/>
              </a:rPr>
              <a:t> </a:t>
            </a:r>
            <a:endParaRPr lang="en-GB" altLang="en-US" sz="20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17416" name="Group 43"/>
          <p:cNvGrpSpPr>
            <a:grpSpLocks/>
          </p:cNvGrpSpPr>
          <p:nvPr/>
        </p:nvGrpSpPr>
        <p:grpSpPr bwMode="auto">
          <a:xfrm>
            <a:off x="2117726" y="5821363"/>
            <a:ext cx="1362075" cy="798512"/>
            <a:chOff x="910" y="3459"/>
            <a:chExt cx="805" cy="503"/>
          </a:xfrm>
          <a:solidFill>
            <a:schemeClr val="bg1"/>
          </a:solidFill>
        </p:grpSpPr>
        <p:sp>
          <p:nvSpPr>
            <p:cNvPr id="17418" name="Text Box 44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p = </a:t>
              </a:r>
            </a:p>
          </p:txBody>
        </p:sp>
        <p:sp>
          <p:nvSpPr>
            <p:cNvPr id="17419" name="Text Box 45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q =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26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7" grpId="0" animBg="1" autoUpdateAnimBg="0"/>
      <p:bldP spid="50208" grpId="0" animBg="1" autoUpdateAnimBg="0"/>
      <p:bldP spid="50217" grpId="0" animBg="1" autoUpdateAnimBg="0"/>
      <p:bldP spid="5021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flipV="1">
            <a:off x="5459198" y="3168160"/>
            <a:ext cx="92186" cy="17700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4" idx="6"/>
          </p:cNvCxnSpPr>
          <p:nvPr/>
        </p:nvCxnSpPr>
        <p:spPr>
          <a:xfrm flipV="1">
            <a:off x="3895441" y="3270482"/>
            <a:ext cx="3154017" cy="841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92649" y="1664162"/>
            <a:ext cx="1579800" cy="161811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</p:cNvCxnSpPr>
          <p:nvPr/>
        </p:nvCxnSpPr>
        <p:spPr>
          <a:xfrm>
            <a:off x="5472450" y="1693473"/>
            <a:ext cx="1577008" cy="155242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9366" y="1370277"/>
            <a:ext cx="561690" cy="49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1467" y="2867535"/>
            <a:ext cx="640742" cy="49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1345" y="2867535"/>
            <a:ext cx="823811" cy="49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5009" y="2884749"/>
            <a:ext cx="561690" cy="49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8094" y="642104"/>
            <a:ext cx="3855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বাড়ির</a:t>
            </a:r>
            <a:r>
              <a:rPr lang="en-US" sz="5400" b="1" dirty="0" smtClean="0"/>
              <a:t> </a:t>
            </a:r>
            <a:r>
              <a:rPr lang="en-US" sz="5400" b="1" dirty="0" err="1"/>
              <a:t>কাজ</a:t>
            </a:r>
            <a:r>
              <a:rPr lang="en-US" sz="54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57400" y="4876801"/>
                <a:ext cx="7467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/>
                  </a:rPr>
                  <a:t>চিত্রের </a:t>
                </a:r>
                <a:r>
                  <a:rPr lang="en-US" sz="3200" dirty="0" err="1">
                    <a:latin typeface="NikoshBAN"/>
                  </a:rPr>
                  <a:t>আলোকে</a:t>
                </a:r>
                <a:r>
                  <a:rPr lang="en-US" sz="3200" dirty="0">
                    <a:latin typeface="NikoshBAN"/>
                  </a:rPr>
                  <a:t> </a:t>
                </a:r>
                <a:r>
                  <a:rPr lang="en-US" sz="3200" dirty="0" err="1">
                    <a:latin typeface="NikoshBAN"/>
                  </a:rPr>
                  <a:t>প্রমাণ</a:t>
                </a:r>
                <a:r>
                  <a:rPr lang="en-US" sz="3200" dirty="0">
                    <a:latin typeface="NikoshBAN"/>
                  </a:rPr>
                  <a:t> </a:t>
                </a:r>
                <a:r>
                  <a:rPr lang="en-US" sz="3200" dirty="0" err="1">
                    <a:latin typeface="NikoshBAN"/>
                  </a:rPr>
                  <a:t>করো</a:t>
                </a:r>
                <a:r>
                  <a:rPr lang="en-US" sz="3200" dirty="0">
                    <a:latin typeface="NikoshBAN"/>
                  </a:rPr>
                  <a:t> </a:t>
                </a:r>
                <a:r>
                  <a:rPr lang="en-US" sz="3200" dirty="0" err="1">
                    <a:latin typeface="NikoshBAN"/>
                  </a:rPr>
                  <a:t>যে</a:t>
                </a:r>
                <a:r>
                  <a:rPr lang="en-US" sz="3200" dirty="0">
                    <a:latin typeface="NikoshBAN"/>
                  </a:rPr>
                  <a:t>,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𝐵𝐴𝐶</m:t>
                    </m:r>
                  </m:oMath>
                </a14:m>
                <a:r>
                  <a:rPr lang="en-US" sz="3200" dirty="0">
                    <a:latin typeface="NikoshBAN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>
                  <a:latin typeface="NikoshBAN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6801"/>
                <a:ext cx="7467600" cy="584775"/>
              </a:xfrm>
              <a:prstGeom prst="rect">
                <a:avLst/>
              </a:prstGeom>
              <a:blipFill>
                <a:blip r:embed="rId2"/>
                <a:stretch>
                  <a:fillRect l="-2122" t="-22917" b="-38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895441" y="1693473"/>
            <a:ext cx="3154017" cy="3154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719" y="1590721"/>
            <a:ext cx="1625928" cy="2075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16" y="1827743"/>
            <a:ext cx="1440133" cy="1601608"/>
          </a:xfrm>
          <a:prstGeom prst="ellipse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360783" y="1556085"/>
            <a:ext cx="5118848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40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শিমুল</a:t>
            </a:r>
            <a:endParaRPr lang="bn-BD" sz="40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algn="ctr"/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8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shimul291@gmail.com</a:t>
            </a: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94783" y="1590721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৯ম-১০ম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4656" y="1380482"/>
            <a:ext cx="5507831" cy="3048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68221" y="1403684"/>
            <a:ext cx="5105426" cy="3048000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4657" y="4527885"/>
            <a:ext cx="10848990" cy="3214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4657" y="4937095"/>
            <a:ext cx="10848990" cy="3594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84165" y="1380482"/>
            <a:ext cx="139359" cy="30944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5" grpId="0" animBg="1"/>
      <p:bldP spid="9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0" y="914401"/>
            <a:ext cx="76581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8972" y="970671"/>
            <a:ext cx="107430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 কোণ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কোণ ব্যাখ্যা করতে পারবে 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ও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সম্পর্কিত গাণিতিক সমস্যা সমাধান 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484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51474" y="1831822"/>
            <a:ext cx="3259664" cy="3259664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6071317" y="3392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09091" y="312067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5520000">
            <a:off x="2100164" y="-80928"/>
            <a:ext cx="7903446" cy="7010908"/>
            <a:chOff x="-1235297" y="522711"/>
            <a:chExt cx="8567177" cy="8567177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8125" r="82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97" y="733646"/>
              <a:ext cx="3840480" cy="4078778"/>
            </a:xfrm>
            <a:prstGeom prst="rect">
              <a:avLst/>
            </a:prstGeom>
            <a:ln>
              <a:noFill/>
            </a:ln>
          </p:spPr>
        </p:pic>
        <p:sp>
          <p:nvSpPr>
            <p:cNvPr id="19" name="Oval 18"/>
            <p:cNvSpPr/>
            <p:nvPr/>
          </p:nvSpPr>
          <p:spPr>
            <a:xfrm>
              <a:off x="-1235297" y="522711"/>
              <a:ext cx="8567177" cy="856717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89960" y="5307584"/>
            <a:ext cx="5987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চিত্রে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দেখতে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পারছি</a:t>
            </a:r>
            <a:r>
              <a:rPr lang="en-US" sz="4800" dirty="0" smtClean="0"/>
              <a:t>--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111340" y="6121493"/>
            <a:ext cx="2331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এখানে</a:t>
            </a:r>
            <a:r>
              <a:rPr lang="en-US" sz="4000" dirty="0" smtClean="0"/>
              <a:t> O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355526" y="5307584"/>
            <a:ext cx="675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বৃত্ত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066" y="6046139"/>
            <a:ext cx="2377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 </a:t>
            </a:r>
            <a:r>
              <a:rPr lang="en-US" sz="4000" dirty="0" err="1" smtClean="0"/>
              <a:t>বৃত্তের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কেন্দ্র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5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5" grpId="0"/>
      <p:bldP spid="2" grpId="0"/>
      <p:bldP spid="4" grpId="0"/>
      <p:bldP spid="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293692" y="3577208"/>
            <a:ext cx="2971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855424" y="3886066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ব্যা</a:t>
            </a:r>
            <a:r>
              <a:rPr lang="bn-BD" altLang="en-US" sz="3200" dirty="0">
                <a:latin typeface="Comic Sans MS" pitchFamily="96" charset="0"/>
                <a:cs typeface="NikoshBAN" pitchFamily="2" charset="0"/>
              </a:rPr>
              <a:t>স</a:t>
            </a:r>
            <a:endParaRPr lang="en-GB" altLang="en-US" sz="2000" dirty="0">
              <a:latin typeface="Comic Sans MS" pitchFamily="96" charset="0"/>
            </a:endParaRP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3779592" y="2523108"/>
            <a:ext cx="1041400" cy="10541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Text Box 44"/>
          <p:cNvSpPr txBox="1">
            <a:spLocks noChangeArrowheads="1"/>
          </p:cNvSpPr>
          <p:nvPr/>
        </p:nvSpPr>
        <p:spPr bwMode="auto">
          <a:xfrm>
            <a:off x="1404692" y="1575048"/>
            <a:ext cx="1054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800" dirty="0">
                <a:latin typeface="NikoshBAN" pitchFamily="2" charset="0"/>
                <a:cs typeface="NikoshBAN" pitchFamily="2" charset="0"/>
              </a:rPr>
              <a:t>পরিধি</a:t>
            </a:r>
            <a:endParaRPr lang="en-GB" alt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7208592" y="2135758"/>
            <a:ext cx="2971800" cy="2971800"/>
          </a:xfrm>
          <a:prstGeom prst="ellips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V="1">
            <a:off x="7462592" y="3861370"/>
            <a:ext cx="2717800" cy="55245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 rot="-642186">
            <a:off x="7940191" y="3468933"/>
            <a:ext cx="1003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800" dirty="0">
                <a:latin typeface="NikoshBAN" pitchFamily="2" charset="0"/>
                <a:cs typeface="NikoshBAN" pitchFamily="2" charset="0"/>
              </a:rPr>
              <a:t>জ্যা</a:t>
            </a:r>
            <a:endParaRPr lang="en-GB" alt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27" name="Line 54"/>
          <p:cNvSpPr>
            <a:spLocks noChangeShapeType="1"/>
          </p:cNvSpPr>
          <p:nvPr/>
        </p:nvSpPr>
        <p:spPr bwMode="auto">
          <a:xfrm flipH="1" flipV="1">
            <a:off x="9400937" y="4947218"/>
            <a:ext cx="668338" cy="682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58"/>
          <p:cNvSpPr>
            <a:spLocks noChangeShapeType="1"/>
          </p:cNvSpPr>
          <p:nvPr/>
        </p:nvSpPr>
        <p:spPr bwMode="auto">
          <a:xfrm rot="10656031" flipH="1" flipV="1">
            <a:off x="6940310" y="1921445"/>
            <a:ext cx="668338" cy="682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2868940" y="539346"/>
            <a:ext cx="5619750" cy="584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বৃত্তের বিভিন্ন অংশ চিহ্নিত করি।</a:t>
            </a:r>
            <a:endParaRPr lang="en-GB" alt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2458792" y="3759702"/>
            <a:ext cx="4267200" cy="217170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8643692" y="1473770"/>
            <a:ext cx="2247900" cy="220980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2293692" y="2097658"/>
            <a:ext cx="2971800" cy="2971800"/>
            <a:chOff x="344" y="725"/>
            <a:chExt cx="1872" cy="1872"/>
          </a:xfrm>
        </p:grpSpPr>
        <p:sp>
          <p:nvSpPr>
            <p:cNvPr id="4123" name="Oval 69"/>
            <p:cNvSpPr>
              <a:spLocks noChangeArrowheads="1"/>
            </p:cNvSpPr>
            <p:nvPr/>
          </p:nvSpPr>
          <p:spPr bwMode="auto">
            <a:xfrm>
              <a:off x="344" y="725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124" name="Oval 70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35485" y="4702847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400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স্পর্শক</a:t>
            </a:r>
            <a:endParaRPr lang="en-GB" altLang="en-US" sz="2400" dirty="0">
              <a:ln>
                <a:solidFill>
                  <a:srgbClr val="FFC000"/>
                </a:solidFill>
              </a:ln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Oval 77"/>
          <p:cNvSpPr>
            <a:spLocks noChangeArrowheads="1"/>
          </p:cNvSpPr>
          <p:nvPr/>
        </p:nvSpPr>
        <p:spPr bwMode="auto">
          <a:xfrm>
            <a:off x="8719892" y="355180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5405787" y="2829647"/>
            <a:ext cx="129946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800" dirty="0">
                <a:latin typeface="NikoshBAN" pitchFamily="2" charset="0"/>
                <a:cs typeface="NikoshBAN" pitchFamily="2" charset="0"/>
              </a:rPr>
              <a:t>ব্যাসার্ধ</a:t>
            </a:r>
            <a:endParaRPr lang="en-GB" alt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8" name="Group 68"/>
          <p:cNvGrpSpPr>
            <a:grpSpLocks/>
          </p:cNvGrpSpPr>
          <p:nvPr/>
        </p:nvGrpSpPr>
        <p:grpSpPr bwMode="auto">
          <a:xfrm>
            <a:off x="2291977" y="2109382"/>
            <a:ext cx="2971800" cy="2971800"/>
            <a:chOff x="344" y="725"/>
            <a:chExt cx="1872" cy="1872"/>
          </a:xfrm>
        </p:grpSpPr>
        <p:sp>
          <p:nvSpPr>
            <p:cNvPr id="39" name="Oval 69"/>
            <p:cNvSpPr>
              <a:spLocks noChangeArrowheads="1"/>
            </p:cNvSpPr>
            <p:nvPr/>
          </p:nvSpPr>
          <p:spPr bwMode="auto">
            <a:xfrm>
              <a:off x="344" y="725"/>
              <a:ext cx="1872" cy="1872"/>
            </a:xfrm>
            <a:prstGeom prst="ellipse">
              <a:avLst/>
            </a:prstGeom>
            <a:noFill/>
            <a:ln w="476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0" name="Oval 70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44" name="Line 58"/>
          <p:cNvSpPr>
            <a:spLocks noChangeShapeType="1"/>
          </p:cNvSpPr>
          <p:nvPr/>
        </p:nvSpPr>
        <p:spPr bwMode="auto">
          <a:xfrm rot="10656031" flipH="1" flipV="1">
            <a:off x="1912090" y="1958949"/>
            <a:ext cx="668338" cy="682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60189" y="1493697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6" name="TextBox 45"/>
          <p:cNvSpPr txBox="1"/>
          <p:nvPr/>
        </p:nvSpPr>
        <p:spPr>
          <a:xfrm>
            <a:off x="2955235" y="3779690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 rot="10656031">
            <a:off x="3154244" y="3623767"/>
            <a:ext cx="51804" cy="23879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161092" y="3346149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9" name="Line 58"/>
          <p:cNvSpPr>
            <a:spLocks noChangeShapeType="1"/>
          </p:cNvSpPr>
          <p:nvPr/>
        </p:nvSpPr>
        <p:spPr bwMode="auto">
          <a:xfrm rot="10656031" flipV="1">
            <a:off x="4292862" y="3064218"/>
            <a:ext cx="1126437" cy="4359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348009" y="272641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51" name="Line 58"/>
          <p:cNvSpPr>
            <a:spLocks noChangeShapeType="1"/>
          </p:cNvSpPr>
          <p:nvPr/>
        </p:nvSpPr>
        <p:spPr bwMode="auto">
          <a:xfrm rot="10656031" flipH="1" flipV="1">
            <a:off x="8427484" y="3883916"/>
            <a:ext cx="96563" cy="2941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580325" y="1550036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6131486" y="1529052"/>
            <a:ext cx="1093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অধিচাপ</a:t>
            </a:r>
            <a:endParaRPr lang="en-GB" alt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9909900" y="189342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400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স্পর্শক</a:t>
            </a:r>
            <a:endParaRPr lang="en-GB" altLang="en-US" sz="2400" dirty="0">
              <a:ln>
                <a:solidFill>
                  <a:srgbClr val="FFC000"/>
                </a:solidFill>
              </a:ln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91929" y="5699333"/>
            <a:ext cx="1172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600" dirty="0">
                <a:ln>
                  <a:solidFill>
                    <a:srgbClr val="FFFF00"/>
                  </a:solidFill>
                </a:ln>
                <a:latin typeface="NikoshBAN" pitchFamily="2" charset="0"/>
                <a:cs typeface="NikoshBAN" pitchFamily="2" charset="0"/>
              </a:rPr>
              <a:t>উপচাপ</a:t>
            </a:r>
            <a:endParaRPr lang="en-GB" altLang="en-US" sz="2400" dirty="0">
              <a:ln>
                <a:solidFill>
                  <a:srgbClr val="FFFF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55009" y="5516896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10047560" y="1660665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1" name="TextBox 40"/>
          <p:cNvSpPr txBox="1"/>
          <p:nvPr/>
        </p:nvSpPr>
        <p:spPr>
          <a:xfrm>
            <a:off x="5427522" y="456846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2" name="Line 58"/>
          <p:cNvSpPr>
            <a:spLocks noChangeShapeType="1"/>
          </p:cNvSpPr>
          <p:nvPr/>
        </p:nvSpPr>
        <p:spPr bwMode="auto">
          <a:xfrm rot="10656031" flipH="1" flipV="1">
            <a:off x="5637904" y="4433880"/>
            <a:ext cx="96563" cy="2941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58"/>
          <p:cNvSpPr>
            <a:spLocks noChangeShapeType="1"/>
          </p:cNvSpPr>
          <p:nvPr/>
        </p:nvSpPr>
        <p:spPr bwMode="auto">
          <a:xfrm rot="10656031" flipH="1">
            <a:off x="10036918" y="2218251"/>
            <a:ext cx="232790" cy="5035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7212319" y="2149010"/>
            <a:ext cx="2971800" cy="2971800"/>
          </a:xfrm>
          <a:prstGeom prst="arc">
            <a:avLst>
              <a:gd name="adj1" fmla="val 8834084"/>
              <a:gd name="adj2" fmla="val 496941"/>
            </a:avLst>
          </a:prstGeom>
          <a:noFill/>
          <a:ln w="47625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6" name="Oval 48"/>
          <p:cNvSpPr>
            <a:spLocks noChangeArrowheads="1"/>
          </p:cNvSpPr>
          <p:nvPr/>
        </p:nvSpPr>
        <p:spPr bwMode="auto">
          <a:xfrm rot="8862271">
            <a:off x="7199067" y="2135758"/>
            <a:ext cx="2971800" cy="2971800"/>
          </a:xfrm>
          <a:prstGeom prst="arc">
            <a:avLst>
              <a:gd name="adj1" fmla="val 13204734"/>
              <a:gd name="adj2" fmla="val 0"/>
            </a:avLst>
          </a:prstGeom>
          <a:noFill/>
          <a:ln w="476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659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22" presetClass="entr" presetSubtype="4" repeatCount="1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repeatCount="1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 animBg="1"/>
      <p:bldP spid="3112" grpId="0" autoUpdateAnimBg="0"/>
      <p:bldP spid="3113" grpId="0" animBg="1"/>
      <p:bldP spid="4132" grpId="0"/>
      <p:bldP spid="3120" grpId="0" animBg="1"/>
      <p:bldP spid="3121" grpId="0" animBg="1"/>
      <p:bldP spid="3122" grpId="0" autoUpdateAnimBg="0"/>
      <p:bldP spid="4127" grpId="0" animBg="1"/>
      <p:bldP spid="4126" grpId="0" animBg="1"/>
      <p:bldP spid="3136" grpId="0" animBg="1"/>
      <p:bldP spid="3137" grpId="0" animBg="1"/>
      <p:bldP spid="3139" grpId="0" animBg="1"/>
      <p:bldP spid="13" grpId="0"/>
      <p:bldP spid="43" grpId="0" animBg="1"/>
      <p:bldP spid="37" grpId="0"/>
      <p:bldP spid="44" grpId="0" animBg="1"/>
      <p:bldP spid="10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12" grpId="0"/>
      <p:bldP spid="54" grpId="0"/>
      <p:bldP spid="14" grpId="0"/>
      <p:bldP spid="35" grpId="0"/>
      <p:bldP spid="36" grpId="0"/>
      <p:bldP spid="41" grpId="0"/>
      <p:bldP spid="42" grpId="0" animBg="1"/>
      <p:bldP spid="45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2237" y="1111348"/>
            <a:ext cx="5176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304" y="2318044"/>
            <a:ext cx="117387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বৃত্তস্থ কোণ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 কোণ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একই চাপের উপর দন্ডায়মান কেন্দ্রস্থ কোণ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কোণের দ্বিগুণ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10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003" y="-118473"/>
            <a:ext cx="3799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কোণঃ</a:t>
            </a:r>
          </a:p>
        </p:txBody>
      </p:sp>
      <p:sp>
        <p:nvSpPr>
          <p:cNvPr id="8" name="Oval 7"/>
          <p:cNvSpPr/>
          <p:nvPr/>
        </p:nvSpPr>
        <p:spPr>
          <a:xfrm>
            <a:off x="6017012" y="1061328"/>
            <a:ext cx="3477296" cy="336138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13992" y="2664748"/>
            <a:ext cx="141668" cy="15454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708870" y="1438853"/>
            <a:ext cx="3602" cy="26138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55088" y="554840"/>
            <a:ext cx="446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55271" y="4052706"/>
            <a:ext cx="112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8818731" y="1438853"/>
            <a:ext cx="12879" cy="26272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18731" y="3957745"/>
            <a:ext cx="32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22349" y="4575926"/>
            <a:ext cx="103226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দুইটি জ্যা পরস্পরকে বৃত্তের উপর কোনো বিন্দুতে ছেদ করলে জ্যা দ্বয়ের মধ্যবর্তী কোণকে বৃত্তস্থ কোণ বলে ।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ight Arrow 33"/>
              <p:cNvSpPr/>
              <p:nvPr/>
            </p:nvSpPr>
            <p:spPr>
              <a:xfrm>
                <a:off x="1208774" y="2046580"/>
                <a:ext cx="3761548" cy="1411836"/>
              </a:xfrm>
              <a:prstGeom prst="righ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BAC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 কোণ</a:t>
                </a: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4" name="Right Arrow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774" y="2046580"/>
                <a:ext cx="3761548" cy="1411836"/>
              </a:xfrm>
              <a:prstGeom prst="rightArrow">
                <a:avLst/>
              </a:prstGeom>
              <a:blipFill>
                <a:blip r:embed="rId2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H="1">
            <a:off x="6708870" y="1061328"/>
            <a:ext cx="834290" cy="30048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43160" y="1061328"/>
            <a:ext cx="1268948" cy="30114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56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15" grpId="0"/>
      <p:bldP spid="16" grpId="0"/>
      <p:bldP spid="31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7056" y="52135"/>
            <a:ext cx="5653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 কোণঃ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507" y="4581863"/>
            <a:ext cx="10891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কোণের শীর্ষবিন্দু কোনো বৃত্তের কেন্দ্রে অবস্থিত হলে,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কোণটিকে ঐ বৃত্তের একটি কেন্দ্রস্থ কোণ বলা হয়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55503" y="830997"/>
            <a:ext cx="3477296" cy="3361386"/>
            <a:chOff x="6207617" y="1893194"/>
            <a:chExt cx="3477296" cy="3361386"/>
          </a:xfrm>
        </p:grpSpPr>
        <p:sp>
          <p:nvSpPr>
            <p:cNvPr id="6" name="Oval 5"/>
            <p:cNvSpPr/>
            <p:nvPr/>
          </p:nvSpPr>
          <p:spPr>
            <a:xfrm>
              <a:off x="6207617" y="1893194"/>
              <a:ext cx="3477296" cy="3361386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804597" y="3496614"/>
              <a:ext cx="141668" cy="15454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Left Arrow 18"/>
              <p:cNvSpPr/>
              <p:nvPr/>
            </p:nvSpPr>
            <p:spPr>
              <a:xfrm>
                <a:off x="5673379" y="1456323"/>
                <a:ext cx="5724424" cy="2051774"/>
              </a:xfrm>
              <a:prstGeom prst="lef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AOB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কেন্দ্রস্থ কোণ</a:t>
                </a:r>
                <a:endPara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9" name="Left Arrow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379" y="1456323"/>
                <a:ext cx="5724424" cy="2051774"/>
              </a:xfrm>
              <a:prstGeom prst="leftArrow">
                <a:avLst/>
              </a:prstGeom>
              <a:blipFill rotWithShape="1">
                <a:blip r:embed="rId2"/>
                <a:stretch>
                  <a:fillRect r="-4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568729" y="1910799"/>
            <a:ext cx="5218673" cy="2247986"/>
            <a:chOff x="1568729" y="1910799"/>
            <a:chExt cx="5218673" cy="2247986"/>
          </a:xfrm>
        </p:grpSpPr>
        <p:grpSp>
          <p:nvGrpSpPr>
            <p:cNvPr id="17" name="Group 16"/>
            <p:cNvGrpSpPr/>
            <p:nvPr/>
          </p:nvGrpSpPr>
          <p:grpSpPr>
            <a:xfrm>
              <a:off x="1568729" y="1958990"/>
              <a:ext cx="5218673" cy="2199795"/>
              <a:chOff x="1568729" y="1958990"/>
              <a:chExt cx="5218673" cy="219979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2015544" y="2511690"/>
                <a:ext cx="1207773" cy="109439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endCxn id="6" idx="5"/>
              </p:cNvCxnSpPr>
              <p:nvPr/>
            </p:nvCxnSpPr>
            <p:spPr>
              <a:xfrm>
                <a:off x="3223317" y="2511690"/>
                <a:ext cx="1300244" cy="11884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992427" y="1958990"/>
                <a:ext cx="148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O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568729" y="3635565"/>
                <a:ext cx="2101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559357" y="3606085"/>
                <a:ext cx="22280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" name="Block Arc 3"/>
            <p:cNvSpPr/>
            <p:nvPr/>
          </p:nvSpPr>
          <p:spPr>
            <a:xfrm rot="11252405">
              <a:off x="2631916" y="1910799"/>
              <a:ext cx="1142539" cy="1201783"/>
            </a:xfrm>
            <a:prstGeom prst="blockArc">
              <a:avLst>
                <a:gd name="adj1" fmla="val 11904013"/>
                <a:gd name="adj2" fmla="val 19964070"/>
                <a:gd name="adj3" fmla="val 258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28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259661" y="1294228"/>
            <a:ext cx="3305907" cy="330590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8634" y="1266093"/>
            <a:ext cx="3305907" cy="330590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54214" y="2883878"/>
            <a:ext cx="112543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806374" y="2827607"/>
            <a:ext cx="126611" cy="562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66228" y="647114"/>
            <a:ext cx="98474" cy="50221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4" idx="0"/>
          </p:cNvCxnSpPr>
          <p:nvPr/>
        </p:nvCxnSpPr>
        <p:spPr>
          <a:xfrm flipH="1">
            <a:off x="1688123" y="1266093"/>
            <a:ext cx="1343465" cy="2616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05798" y="1266093"/>
            <a:ext cx="1327050" cy="2616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835705" y="2827607"/>
            <a:ext cx="1005843" cy="1378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61478" y="2827607"/>
            <a:ext cx="1246162" cy="11816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91250" y="742873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3297" y="3851110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86317" y="3882683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84746" y="4231662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26418" y="3970052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86012" y="2225658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87734" y="2415117"/>
            <a:ext cx="142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lock Arc 2"/>
          <p:cNvSpPr/>
          <p:nvPr/>
        </p:nvSpPr>
        <p:spPr>
          <a:xfrm rot="10998037">
            <a:off x="2565920" y="1816625"/>
            <a:ext cx="887769" cy="42031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 rot="10540895">
            <a:off x="8468731" y="3087392"/>
            <a:ext cx="887769" cy="39667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6591" y="5095221"/>
                <a:ext cx="42063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BAC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 কোণ 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5095221"/>
                <a:ext cx="4206365" cy="584775"/>
              </a:xfrm>
              <a:prstGeom prst="rect">
                <a:avLst/>
              </a:prstGeom>
              <a:blipFill>
                <a:blip r:embed="rId2"/>
                <a:stretch>
                  <a:fillRect l="-3623" t="-23958" b="-38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46389" y="5003062"/>
                <a:ext cx="44059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POQ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কেন্দ্রস্থ কোণ 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389" y="5003062"/>
                <a:ext cx="440596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3458" t="-18750" r="-290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53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727</Words>
  <Application>Microsoft Office PowerPoint</Application>
  <PresentationFormat>Widescreen</PresentationFormat>
  <Paragraphs>208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Mahmud Shimul</dc:creator>
  <cp:lastModifiedBy>Hasan Mahmud Shimul</cp:lastModifiedBy>
  <cp:revision>71</cp:revision>
  <dcterms:created xsi:type="dcterms:W3CDTF">2021-10-01T15:32:03Z</dcterms:created>
  <dcterms:modified xsi:type="dcterms:W3CDTF">2021-10-03T14:15:01Z</dcterms:modified>
</cp:coreProperties>
</file>