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  <p:sldId id="262" r:id="rId7"/>
    <p:sldId id="270" r:id="rId8"/>
    <p:sldId id="280" r:id="rId9"/>
    <p:sldId id="269" r:id="rId10"/>
    <p:sldId id="268" r:id="rId11"/>
    <p:sldId id="267" r:id="rId12"/>
    <p:sldId id="266" r:id="rId13"/>
    <p:sldId id="264" r:id="rId14"/>
    <p:sldId id="272" r:id="rId15"/>
    <p:sldId id="271" r:id="rId16"/>
    <p:sldId id="263" r:id="rId17"/>
    <p:sldId id="276" r:id="rId18"/>
    <p:sldId id="273" r:id="rId19"/>
    <p:sldId id="274" r:id="rId20"/>
    <p:sldId id="275" r:id="rId21"/>
    <p:sldId id="265" r:id="rId22"/>
    <p:sldId id="277" r:id="rId23"/>
    <p:sldId id="279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7G5+vR+JO7Dc0j9m3/fuUQ==" hashData="1EZ5vw1nVTduY/dp4FZHGhcea0pukjahOidg3ke7PMWQe9l/myU437Ap8Rwn+KyePrZhzMvYQbyAN2/vmC1q6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1BD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56EC9D-F9B7-49D1-9619-C5BE2D3D678D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2153FF0-379F-4E80-A5AA-2C7CC0EE6289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IN" sz="1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1800" dirty="0">
            <a:solidFill>
              <a:schemeClr val="tx1"/>
            </a:solidFill>
          </a:endParaRPr>
        </a:p>
      </dgm:t>
    </dgm:pt>
    <dgm:pt modelId="{F87DFB19-DC6E-4D83-8511-FF865FFF0D7D}" type="parTrans" cxnId="{0D2D193F-D6C0-462A-822E-12663EADB87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784888C-7609-4ABB-A580-4F0706F4E935}" type="sibTrans" cxnId="{0D2D193F-D6C0-462A-822E-12663EADB870}">
      <dgm:prSet/>
      <dgm:spPr/>
      <dgm:t>
        <a:bodyPr/>
        <a:lstStyle/>
        <a:p>
          <a:endParaRPr lang="en-US"/>
        </a:p>
      </dgm:t>
    </dgm:pt>
    <dgm:pt modelId="{3319B253-2F32-46E1-AC6E-6D83E84A9C07}">
      <dgm:prSet phldrT="[Text]" custT="1"/>
      <dgm:spPr>
        <a:solidFill>
          <a:srgbClr val="D81ACF"/>
        </a:solidFill>
      </dgm:spPr>
      <dgm:t>
        <a:bodyPr/>
        <a:lstStyle/>
        <a:p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জন্মঃ</a:t>
          </a:r>
          <a:endParaRPr lang="bn-BD" sz="28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purush" panose="02000600000000000000" pitchFamily="2" charset="0"/>
            <a:cs typeface="Kalpurush" panose="02000600000000000000" pitchFamily="2" charset="0"/>
          </a:endParaRPr>
        </a:p>
        <a:p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১৯০৩ খ্রিঃ </a:t>
          </a:r>
          <a:endParaRPr lang="en-US" sz="2800" dirty="0">
            <a:solidFill>
              <a:schemeClr val="tx1"/>
            </a:solidFill>
          </a:endParaRPr>
        </a:p>
      </dgm:t>
    </dgm:pt>
    <dgm:pt modelId="{C3EDD641-9D57-492E-B474-5210F8E924D4}" type="parTrans" cxnId="{A2472F6F-FE0B-4A4B-8210-EC031273A0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77839D0-5447-4A78-A16C-6FB22BC53854}" type="sibTrans" cxnId="{A2472F6F-FE0B-4A4B-8210-EC031273A0EF}">
      <dgm:prSet/>
      <dgm:spPr/>
      <dgm:t>
        <a:bodyPr/>
        <a:lstStyle/>
        <a:p>
          <a:endParaRPr lang="en-US"/>
        </a:p>
      </dgm:t>
    </dgm:pt>
    <dgm:pt modelId="{A7658E2B-A2D6-4CF6-A7C1-7B60CEFA2C00}">
      <dgm:prSet phldrT="[Text]" custT="1"/>
      <dgm:spPr/>
      <dgm:t>
        <a:bodyPr/>
        <a:lstStyle/>
        <a:p>
          <a:r>
            <a:rPr lang="bn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জন্মস্থানঃ</a:t>
          </a:r>
          <a:r>
            <a:rPr lang="bn-BD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bn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ফরিদপুর</a:t>
          </a:r>
          <a:r>
            <a:rPr lang="bn-BD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bn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জেলার</a:t>
          </a:r>
          <a:r>
            <a:rPr lang="bn-BD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bn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তাম্বুলখানা গ্রাম </a:t>
          </a:r>
          <a:r>
            <a:rPr lang="bn-BD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endParaRPr lang="en-US" sz="24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purush" panose="02000600000000000000" pitchFamily="2" charset="0"/>
            <a:cs typeface="Kalpurush" panose="02000600000000000000" pitchFamily="2" charset="0"/>
          </a:endParaRPr>
        </a:p>
        <a:p>
          <a:endParaRPr lang="en-US" sz="2400" b="0" dirty="0">
            <a:solidFill>
              <a:srgbClr val="C00000"/>
            </a:solidFill>
          </a:endParaRPr>
        </a:p>
      </dgm:t>
    </dgm:pt>
    <dgm:pt modelId="{9B4A0E79-8E04-447D-8D58-9B06195A7BCC}" type="parTrans" cxnId="{BA972623-147C-4659-BA92-201B4FD0292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B873B1B-638A-4F1C-BA16-F572140E9E9E}" type="sibTrans" cxnId="{BA972623-147C-4659-BA92-201B4FD02920}">
      <dgm:prSet/>
      <dgm:spPr/>
      <dgm:t>
        <a:bodyPr/>
        <a:lstStyle/>
        <a:p>
          <a:endParaRPr lang="en-US"/>
        </a:p>
      </dgm:t>
    </dgm:pt>
    <dgm:pt modelId="{19FA1EBB-B0B0-4F31-8E6A-43FE776B5012}">
      <dgm:prSet phldrT="[Text]" custT="1"/>
      <dgm:spPr/>
      <dgm:t>
        <a:bodyPr/>
        <a:lstStyle/>
        <a:p>
          <a:r>
            <a:rPr lang="bn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মৃত্যুঃ </a:t>
          </a:r>
          <a:endParaRPr lang="bn-BD" sz="24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purush" panose="02000600000000000000" pitchFamily="2" charset="0"/>
            <a:cs typeface="Kalpurush" panose="02000600000000000000" pitchFamily="2" charset="0"/>
          </a:endParaRPr>
        </a:p>
        <a:p>
          <a:r>
            <a:rPr lang="bn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১৯৭৬ খ্রিঃ ঢাকা </a:t>
          </a:r>
          <a:endParaRPr lang="en-US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D6054C20-2015-4A7F-ABFC-99A439322CF1}" type="parTrans" cxnId="{ACDB9286-1D29-483D-94AC-82B18465AE3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FB01EA1-CB38-4C23-A305-EB32D8D16594}" type="sibTrans" cxnId="{ACDB9286-1D29-483D-94AC-82B18465AE3B}">
      <dgm:prSet/>
      <dgm:spPr/>
      <dgm:t>
        <a:bodyPr/>
        <a:lstStyle/>
        <a:p>
          <a:endParaRPr lang="en-US"/>
        </a:p>
      </dgm:t>
    </dgm:pt>
    <dgm:pt modelId="{6B7AC29C-0A34-49E0-BCC7-B6B8202F9C9C}">
      <dgm:prSet custT="1"/>
      <dgm:spPr/>
      <dgm:t>
        <a:bodyPr/>
        <a:lstStyle/>
        <a:p>
          <a:r>
            <a:rPr lang="bn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কাব্যগ্রন্থঃ রাখালী, বালুচর, মাটির কান্না  </a:t>
          </a:r>
          <a:r>
            <a:rPr lang="bn-BD" sz="24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endParaRPr lang="en-US" sz="24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9390934A-8EDA-4CB1-98B2-CB9D21A0E3BE}" type="parTrans" cxnId="{55977415-AB07-40B0-898B-7FBBECF2ACF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9CCADDB-2915-49F2-831F-45C378D4BB55}" type="sibTrans" cxnId="{55977415-AB07-40B0-898B-7FBBECF2ACF5}">
      <dgm:prSet/>
      <dgm:spPr/>
      <dgm:t>
        <a:bodyPr/>
        <a:lstStyle/>
        <a:p>
          <a:endParaRPr lang="en-US"/>
        </a:p>
      </dgm:t>
    </dgm:pt>
    <dgm:pt modelId="{FCE26B61-FE1C-480A-A6AF-5E85BCE55546}">
      <dgm:prSet custT="1"/>
      <dgm:spPr>
        <a:solidFill>
          <a:srgbClr val="0070C0"/>
        </a:solidFill>
      </dgm:spPr>
      <dgm:t>
        <a:bodyPr/>
        <a:lstStyle/>
        <a:p>
          <a:r>
            <a:rPr lang="bn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কাহিনিকাব্যঃ নক্সী কাঁথার মাঠ, সোজন বাদিয়ার ঘাট </a:t>
          </a:r>
          <a:endParaRPr lang="en-US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5F4FB9CB-3093-4B95-A2E7-580EA5A2843B}" type="parTrans" cxnId="{3206A2FF-81C2-400C-AD3E-EF51C0935BF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6E53A86-9217-412B-87C6-CC9FF62E6495}" type="sibTrans" cxnId="{3206A2FF-81C2-400C-AD3E-EF51C0935BF6}">
      <dgm:prSet/>
      <dgm:spPr/>
      <dgm:t>
        <a:bodyPr/>
        <a:lstStyle/>
        <a:p>
          <a:endParaRPr lang="en-US"/>
        </a:p>
      </dgm:t>
    </dgm:pt>
    <dgm:pt modelId="{679CC118-63B7-40C2-AB99-FF7D1CAB8B41}">
      <dgm:prSet phldrT="[Text]"/>
      <dgm:spPr/>
      <dgm:t>
        <a:bodyPr/>
        <a:lstStyle/>
        <a:p>
          <a:endParaRPr lang="en-US"/>
        </a:p>
      </dgm:t>
    </dgm:pt>
    <dgm:pt modelId="{4912A221-889D-4119-88EE-346B068DCFF0}" type="parTrans" cxnId="{CEF100F7-1DC0-4C24-918B-7353BC492D70}">
      <dgm:prSet/>
      <dgm:spPr/>
      <dgm:t>
        <a:bodyPr/>
        <a:lstStyle/>
        <a:p>
          <a:endParaRPr lang="en-US"/>
        </a:p>
      </dgm:t>
    </dgm:pt>
    <dgm:pt modelId="{A2365630-E4AF-4C36-B0C4-A8321D2AD123}" type="sibTrans" cxnId="{CEF100F7-1DC0-4C24-918B-7353BC492D70}">
      <dgm:prSet/>
      <dgm:spPr/>
      <dgm:t>
        <a:bodyPr/>
        <a:lstStyle/>
        <a:p>
          <a:endParaRPr lang="en-US"/>
        </a:p>
      </dgm:t>
    </dgm:pt>
    <dgm:pt modelId="{9F8AFEED-C5D6-4E27-9993-4455B73263E1}">
      <dgm:prSet/>
      <dgm:spPr/>
      <dgm:t>
        <a:bodyPr/>
        <a:lstStyle/>
        <a:p>
          <a:endParaRPr lang="en-US"/>
        </a:p>
      </dgm:t>
    </dgm:pt>
    <dgm:pt modelId="{01F6A72D-B1DB-4EC9-85F7-DABDD33F6C62}" type="parTrans" cxnId="{EDDF20F0-B2D4-43C5-87E2-A415AB6ACF3C}">
      <dgm:prSet/>
      <dgm:spPr/>
      <dgm:t>
        <a:bodyPr/>
        <a:lstStyle/>
        <a:p>
          <a:endParaRPr lang="en-US"/>
        </a:p>
      </dgm:t>
    </dgm:pt>
    <dgm:pt modelId="{3967AF37-37AD-4CD9-8CF7-8E73E81A9B16}" type="sibTrans" cxnId="{EDDF20F0-B2D4-43C5-87E2-A415AB6ACF3C}">
      <dgm:prSet/>
      <dgm:spPr/>
      <dgm:t>
        <a:bodyPr/>
        <a:lstStyle/>
        <a:p>
          <a:endParaRPr lang="en-US"/>
        </a:p>
      </dgm:t>
    </dgm:pt>
    <dgm:pt modelId="{B1D26A33-C0DC-400B-B889-610DC0451273}" type="pres">
      <dgm:prSet presAssocID="{6456EC9D-F9B7-49D1-9619-C5BE2D3D678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8CB5F0-89BB-4120-8F4A-B21D62C947AF}" type="pres">
      <dgm:prSet presAssocID="{D2153FF0-379F-4E80-A5AA-2C7CC0EE6289}" presName="centerShape" presStyleLbl="node0" presStyleIdx="0" presStyleCnt="1" custLinFactNeighborX="-4261" custLinFactNeighborY="-4240"/>
      <dgm:spPr/>
      <dgm:t>
        <a:bodyPr/>
        <a:lstStyle/>
        <a:p>
          <a:endParaRPr lang="en-US"/>
        </a:p>
      </dgm:t>
    </dgm:pt>
    <dgm:pt modelId="{2D2C77AB-3DD9-4175-986F-59F5B7E0DEC3}" type="pres">
      <dgm:prSet presAssocID="{C3EDD641-9D57-492E-B474-5210F8E924D4}" presName="Name9" presStyleLbl="parChTrans1D2" presStyleIdx="0" presStyleCnt="5"/>
      <dgm:spPr/>
      <dgm:t>
        <a:bodyPr/>
        <a:lstStyle/>
        <a:p>
          <a:endParaRPr lang="en-US"/>
        </a:p>
      </dgm:t>
    </dgm:pt>
    <dgm:pt modelId="{0D9F0B21-E899-4921-A5C6-D67497B799D5}" type="pres">
      <dgm:prSet presAssocID="{C3EDD641-9D57-492E-B474-5210F8E924D4}" presName="connTx" presStyleLbl="parChTrans1D2" presStyleIdx="0" presStyleCnt="5"/>
      <dgm:spPr/>
      <dgm:t>
        <a:bodyPr/>
        <a:lstStyle/>
        <a:p>
          <a:endParaRPr lang="en-US"/>
        </a:p>
      </dgm:t>
    </dgm:pt>
    <dgm:pt modelId="{65B70AF2-8BCB-44C5-80B3-FFACA2ED8341}" type="pres">
      <dgm:prSet presAssocID="{3319B253-2F32-46E1-AC6E-6D83E84A9C07}" presName="node" presStyleLbl="node1" presStyleIdx="0" presStyleCnt="5" custScaleX="119736" custScaleY="114119" custRadScaleRad="93741" custRadScaleInc="-17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DC501-0AD5-42E7-A3D5-9843D7EA7A83}" type="pres">
      <dgm:prSet presAssocID="{9B4A0E79-8E04-447D-8D58-9B06195A7BCC}" presName="Name9" presStyleLbl="parChTrans1D2" presStyleIdx="1" presStyleCnt="5"/>
      <dgm:spPr/>
      <dgm:t>
        <a:bodyPr/>
        <a:lstStyle/>
        <a:p>
          <a:endParaRPr lang="en-US"/>
        </a:p>
      </dgm:t>
    </dgm:pt>
    <dgm:pt modelId="{68E927BC-B7B8-4F4E-B6B7-327137CDD249}" type="pres">
      <dgm:prSet presAssocID="{9B4A0E79-8E04-447D-8D58-9B06195A7BCC}" presName="connTx" presStyleLbl="parChTrans1D2" presStyleIdx="1" presStyleCnt="5"/>
      <dgm:spPr/>
      <dgm:t>
        <a:bodyPr/>
        <a:lstStyle/>
        <a:p>
          <a:endParaRPr lang="en-US"/>
        </a:p>
      </dgm:t>
    </dgm:pt>
    <dgm:pt modelId="{FF80E60A-2BA4-4DA1-9983-81F1F4FA5543}" type="pres">
      <dgm:prSet presAssocID="{A7658E2B-A2D6-4CF6-A7C1-7B60CEFA2C00}" presName="node" presStyleLbl="node1" presStyleIdx="1" presStyleCnt="5" custScaleX="123652" custScaleY="124466" custRadScaleRad="122051" custRadScaleInc="-12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872C5-578C-4594-BE99-59CA3BD27BFB}" type="pres">
      <dgm:prSet presAssocID="{9390934A-8EDA-4CB1-98B2-CB9D21A0E3BE}" presName="Name9" presStyleLbl="parChTrans1D2" presStyleIdx="2" presStyleCnt="5"/>
      <dgm:spPr/>
      <dgm:t>
        <a:bodyPr/>
        <a:lstStyle/>
        <a:p>
          <a:endParaRPr lang="en-US"/>
        </a:p>
      </dgm:t>
    </dgm:pt>
    <dgm:pt modelId="{27827C8E-FDF2-4A0A-B3DB-6DB5D3A4277E}" type="pres">
      <dgm:prSet presAssocID="{9390934A-8EDA-4CB1-98B2-CB9D21A0E3BE}" presName="connTx" presStyleLbl="parChTrans1D2" presStyleIdx="2" presStyleCnt="5"/>
      <dgm:spPr/>
      <dgm:t>
        <a:bodyPr/>
        <a:lstStyle/>
        <a:p>
          <a:endParaRPr lang="en-US"/>
        </a:p>
      </dgm:t>
    </dgm:pt>
    <dgm:pt modelId="{5672A8B1-3908-489A-9426-528F966C8A60}" type="pres">
      <dgm:prSet presAssocID="{6B7AC29C-0A34-49E0-BCC7-B6B8202F9C9C}" presName="node" presStyleLbl="node1" presStyleIdx="2" presStyleCnt="5" custScaleX="133634" custScaleY="111138" custRadScaleRad="101587" custRadScaleInc="-578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255F5-343F-49B3-8669-0E8A508956DF}" type="pres">
      <dgm:prSet presAssocID="{5F4FB9CB-3093-4B95-A2E7-580EA5A2843B}" presName="Name9" presStyleLbl="parChTrans1D2" presStyleIdx="3" presStyleCnt="5"/>
      <dgm:spPr/>
      <dgm:t>
        <a:bodyPr/>
        <a:lstStyle/>
        <a:p>
          <a:endParaRPr lang="en-US"/>
        </a:p>
      </dgm:t>
    </dgm:pt>
    <dgm:pt modelId="{57A567D2-64A7-4A5B-811D-B214092F6C0B}" type="pres">
      <dgm:prSet presAssocID="{5F4FB9CB-3093-4B95-A2E7-580EA5A2843B}" presName="connTx" presStyleLbl="parChTrans1D2" presStyleIdx="3" presStyleCnt="5"/>
      <dgm:spPr/>
      <dgm:t>
        <a:bodyPr/>
        <a:lstStyle/>
        <a:p>
          <a:endParaRPr lang="en-US"/>
        </a:p>
      </dgm:t>
    </dgm:pt>
    <dgm:pt modelId="{1DA68940-C32F-496E-A83C-EF2383CD0405}" type="pres">
      <dgm:prSet presAssocID="{FCE26B61-FE1C-480A-A6AF-5E85BCE55546}" presName="node" presStyleLbl="node1" presStyleIdx="3" presStyleCnt="5" custScaleX="130996" custScaleY="107463" custRadScaleRad="125089" custRadScaleInc="770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53491-0727-4B73-8589-EED489D251C8}" type="pres">
      <dgm:prSet presAssocID="{D6054C20-2015-4A7F-ABFC-99A439322CF1}" presName="Name9" presStyleLbl="parChTrans1D2" presStyleIdx="4" presStyleCnt="5"/>
      <dgm:spPr/>
      <dgm:t>
        <a:bodyPr/>
        <a:lstStyle/>
        <a:p>
          <a:endParaRPr lang="en-US"/>
        </a:p>
      </dgm:t>
    </dgm:pt>
    <dgm:pt modelId="{78F526E7-0473-4130-83FE-098CA8DD0C96}" type="pres">
      <dgm:prSet presAssocID="{D6054C20-2015-4A7F-ABFC-99A439322CF1}" presName="connTx" presStyleLbl="parChTrans1D2" presStyleIdx="4" presStyleCnt="5"/>
      <dgm:spPr/>
      <dgm:t>
        <a:bodyPr/>
        <a:lstStyle/>
        <a:p>
          <a:endParaRPr lang="en-US"/>
        </a:p>
      </dgm:t>
    </dgm:pt>
    <dgm:pt modelId="{BB72893F-EDD4-4DB8-B6B3-415EE721B191}" type="pres">
      <dgm:prSet presAssocID="{19FA1EBB-B0B0-4F31-8E6A-43FE776B5012}" presName="node" presStyleLbl="node1" presStyleIdx="4" presStyleCnt="5" custScaleX="120224" custScaleY="115682" custRadScaleRad="139891" custRadScaleInc="-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2D193F-D6C0-462A-822E-12663EADB870}" srcId="{6456EC9D-F9B7-49D1-9619-C5BE2D3D678D}" destId="{D2153FF0-379F-4E80-A5AA-2C7CC0EE6289}" srcOrd="0" destOrd="0" parTransId="{F87DFB19-DC6E-4D83-8511-FF865FFF0D7D}" sibTransId="{5784888C-7609-4ABB-A580-4F0706F4E935}"/>
    <dgm:cxn modelId="{0B03AD7F-26D9-4B49-8983-51C285384DA3}" type="presOf" srcId="{3319B253-2F32-46E1-AC6E-6D83E84A9C07}" destId="{65B70AF2-8BCB-44C5-80B3-FFACA2ED8341}" srcOrd="0" destOrd="0" presId="urn:microsoft.com/office/officeart/2005/8/layout/radial1"/>
    <dgm:cxn modelId="{604F9821-0B33-4D17-AB91-DEF26C876130}" type="presOf" srcId="{FCE26B61-FE1C-480A-A6AF-5E85BCE55546}" destId="{1DA68940-C32F-496E-A83C-EF2383CD0405}" srcOrd="0" destOrd="0" presId="urn:microsoft.com/office/officeart/2005/8/layout/radial1"/>
    <dgm:cxn modelId="{22B5C3A1-B6A5-485B-B491-3AC3CA70AC98}" type="presOf" srcId="{19FA1EBB-B0B0-4F31-8E6A-43FE776B5012}" destId="{BB72893F-EDD4-4DB8-B6B3-415EE721B191}" srcOrd="0" destOrd="0" presId="urn:microsoft.com/office/officeart/2005/8/layout/radial1"/>
    <dgm:cxn modelId="{40D667D8-5145-4688-A5FD-0830ECDA1449}" type="presOf" srcId="{C3EDD641-9D57-492E-B474-5210F8E924D4}" destId="{2D2C77AB-3DD9-4175-986F-59F5B7E0DEC3}" srcOrd="0" destOrd="0" presId="urn:microsoft.com/office/officeart/2005/8/layout/radial1"/>
    <dgm:cxn modelId="{55977415-AB07-40B0-898B-7FBBECF2ACF5}" srcId="{D2153FF0-379F-4E80-A5AA-2C7CC0EE6289}" destId="{6B7AC29C-0A34-49E0-BCC7-B6B8202F9C9C}" srcOrd="2" destOrd="0" parTransId="{9390934A-8EDA-4CB1-98B2-CB9D21A0E3BE}" sibTransId="{29CCADDB-2915-49F2-831F-45C378D4BB55}"/>
    <dgm:cxn modelId="{71DFB27E-816D-401C-943A-606AF9DA998A}" type="presOf" srcId="{9B4A0E79-8E04-447D-8D58-9B06195A7BCC}" destId="{0B8DC501-0AD5-42E7-A3D5-9843D7EA7A83}" srcOrd="0" destOrd="0" presId="urn:microsoft.com/office/officeart/2005/8/layout/radial1"/>
    <dgm:cxn modelId="{475089EE-81C6-46E8-9634-9E5BDB3AC3AA}" type="presOf" srcId="{D6054C20-2015-4A7F-ABFC-99A439322CF1}" destId="{78F526E7-0473-4130-83FE-098CA8DD0C96}" srcOrd="1" destOrd="0" presId="urn:microsoft.com/office/officeart/2005/8/layout/radial1"/>
    <dgm:cxn modelId="{A3CFD007-7B5B-4B37-AFA2-953B379DC38E}" type="presOf" srcId="{D6054C20-2015-4A7F-ABFC-99A439322CF1}" destId="{B8D53491-0727-4B73-8589-EED489D251C8}" srcOrd="0" destOrd="0" presId="urn:microsoft.com/office/officeart/2005/8/layout/radial1"/>
    <dgm:cxn modelId="{BA972623-147C-4659-BA92-201B4FD02920}" srcId="{D2153FF0-379F-4E80-A5AA-2C7CC0EE6289}" destId="{A7658E2B-A2D6-4CF6-A7C1-7B60CEFA2C00}" srcOrd="1" destOrd="0" parTransId="{9B4A0E79-8E04-447D-8D58-9B06195A7BCC}" sibTransId="{BB873B1B-638A-4F1C-BA16-F572140E9E9E}"/>
    <dgm:cxn modelId="{E576076D-3B08-42B2-A754-7BBA1C105B9E}" type="presOf" srcId="{9390934A-8EDA-4CB1-98B2-CB9D21A0E3BE}" destId="{7B4872C5-578C-4594-BE99-59CA3BD27BFB}" srcOrd="0" destOrd="0" presId="urn:microsoft.com/office/officeart/2005/8/layout/radial1"/>
    <dgm:cxn modelId="{0C467AD6-6F87-4825-B776-FA852C95C995}" type="presOf" srcId="{9390934A-8EDA-4CB1-98B2-CB9D21A0E3BE}" destId="{27827C8E-FDF2-4A0A-B3DB-6DB5D3A4277E}" srcOrd="1" destOrd="0" presId="urn:microsoft.com/office/officeart/2005/8/layout/radial1"/>
    <dgm:cxn modelId="{3B8F2887-D798-47EA-86C3-6EF430CDA24D}" type="presOf" srcId="{D2153FF0-379F-4E80-A5AA-2C7CC0EE6289}" destId="{D08CB5F0-89BB-4120-8F4A-B21D62C947AF}" srcOrd="0" destOrd="0" presId="urn:microsoft.com/office/officeart/2005/8/layout/radial1"/>
    <dgm:cxn modelId="{3206A2FF-81C2-400C-AD3E-EF51C0935BF6}" srcId="{D2153FF0-379F-4E80-A5AA-2C7CC0EE6289}" destId="{FCE26B61-FE1C-480A-A6AF-5E85BCE55546}" srcOrd="3" destOrd="0" parTransId="{5F4FB9CB-3093-4B95-A2E7-580EA5A2843B}" sibTransId="{56E53A86-9217-412B-87C6-CC9FF62E6495}"/>
    <dgm:cxn modelId="{768A1AD6-60CC-419C-9E72-056AF6640D3C}" type="presOf" srcId="{A7658E2B-A2D6-4CF6-A7C1-7B60CEFA2C00}" destId="{FF80E60A-2BA4-4DA1-9983-81F1F4FA5543}" srcOrd="0" destOrd="0" presId="urn:microsoft.com/office/officeart/2005/8/layout/radial1"/>
    <dgm:cxn modelId="{ACDB9286-1D29-483D-94AC-82B18465AE3B}" srcId="{D2153FF0-379F-4E80-A5AA-2C7CC0EE6289}" destId="{19FA1EBB-B0B0-4F31-8E6A-43FE776B5012}" srcOrd="4" destOrd="0" parTransId="{D6054C20-2015-4A7F-ABFC-99A439322CF1}" sibTransId="{5FB01EA1-CB38-4C23-A305-EB32D8D16594}"/>
    <dgm:cxn modelId="{59CB2937-98BF-4BA3-BA1F-F9FDA1EDDD03}" type="presOf" srcId="{5F4FB9CB-3093-4B95-A2E7-580EA5A2843B}" destId="{57A567D2-64A7-4A5B-811D-B214092F6C0B}" srcOrd="1" destOrd="0" presId="urn:microsoft.com/office/officeart/2005/8/layout/radial1"/>
    <dgm:cxn modelId="{EDDF20F0-B2D4-43C5-87E2-A415AB6ACF3C}" srcId="{6456EC9D-F9B7-49D1-9619-C5BE2D3D678D}" destId="{9F8AFEED-C5D6-4E27-9993-4455B73263E1}" srcOrd="2" destOrd="0" parTransId="{01F6A72D-B1DB-4EC9-85F7-DABDD33F6C62}" sibTransId="{3967AF37-37AD-4CD9-8CF7-8E73E81A9B16}"/>
    <dgm:cxn modelId="{A737D140-9448-4260-B9AB-5AD08142BCE7}" type="presOf" srcId="{C3EDD641-9D57-492E-B474-5210F8E924D4}" destId="{0D9F0B21-E899-4921-A5C6-D67497B799D5}" srcOrd="1" destOrd="0" presId="urn:microsoft.com/office/officeart/2005/8/layout/radial1"/>
    <dgm:cxn modelId="{156D7D67-7C97-41B0-A655-53784CA9BBD4}" type="presOf" srcId="{9B4A0E79-8E04-447D-8D58-9B06195A7BCC}" destId="{68E927BC-B7B8-4F4E-B6B7-327137CDD249}" srcOrd="1" destOrd="0" presId="urn:microsoft.com/office/officeart/2005/8/layout/radial1"/>
    <dgm:cxn modelId="{CEF100F7-1DC0-4C24-918B-7353BC492D70}" srcId="{6456EC9D-F9B7-49D1-9619-C5BE2D3D678D}" destId="{679CC118-63B7-40C2-AB99-FF7D1CAB8B41}" srcOrd="1" destOrd="0" parTransId="{4912A221-889D-4119-88EE-346B068DCFF0}" sibTransId="{A2365630-E4AF-4C36-B0C4-A8321D2AD123}"/>
    <dgm:cxn modelId="{A2472F6F-FE0B-4A4B-8210-EC031273A0EF}" srcId="{D2153FF0-379F-4E80-A5AA-2C7CC0EE6289}" destId="{3319B253-2F32-46E1-AC6E-6D83E84A9C07}" srcOrd="0" destOrd="0" parTransId="{C3EDD641-9D57-492E-B474-5210F8E924D4}" sibTransId="{B77839D0-5447-4A78-A16C-6FB22BC53854}"/>
    <dgm:cxn modelId="{B56683DD-A1CF-422F-AC16-C95D9A47EE7A}" type="presOf" srcId="{6B7AC29C-0A34-49E0-BCC7-B6B8202F9C9C}" destId="{5672A8B1-3908-489A-9426-528F966C8A60}" srcOrd="0" destOrd="0" presId="urn:microsoft.com/office/officeart/2005/8/layout/radial1"/>
    <dgm:cxn modelId="{795E1672-27C8-4964-858D-87B7EE689AB1}" type="presOf" srcId="{5F4FB9CB-3093-4B95-A2E7-580EA5A2843B}" destId="{481255F5-343F-49B3-8669-0E8A508956DF}" srcOrd="0" destOrd="0" presId="urn:microsoft.com/office/officeart/2005/8/layout/radial1"/>
    <dgm:cxn modelId="{19A2E32F-6163-426D-9CD2-A93146360A8E}" type="presOf" srcId="{6456EC9D-F9B7-49D1-9619-C5BE2D3D678D}" destId="{B1D26A33-C0DC-400B-B889-610DC0451273}" srcOrd="0" destOrd="0" presId="urn:microsoft.com/office/officeart/2005/8/layout/radial1"/>
    <dgm:cxn modelId="{C6C995AC-634C-442F-9AAF-8C0CD28D1FCB}" type="presParOf" srcId="{B1D26A33-C0DC-400B-B889-610DC0451273}" destId="{D08CB5F0-89BB-4120-8F4A-B21D62C947AF}" srcOrd="0" destOrd="0" presId="urn:microsoft.com/office/officeart/2005/8/layout/radial1"/>
    <dgm:cxn modelId="{F2B57993-DC00-4F4A-8BA6-2EF9A3FB9655}" type="presParOf" srcId="{B1D26A33-C0DC-400B-B889-610DC0451273}" destId="{2D2C77AB-3DD9-4175-986F-59F5B7E0DEC3}" srcOrd="1" destOrd="0" presId="urn:microsoft.com/office/officeart/2005/8/layout/radial1"/>
    <dgm:cxn modelId="{31356D93-D1A4-484C-A11E-1E195A9D632F}" type="presParOf" srcId="{2D2C77AB-3DD9-4175-986F-59F5B7E0DEC3}" destId="{0D9F0B21-E899-4921-A5C6-D67497B799D5}" srcOrd="0" destOrd="0" presId="urn:microsoft.com/office/officeart/2005/8/layout/radial1"/>
    <dgm:cxn modelId="{B684525E-8048-4FF1-ADCA-D321A96C6C2F}" type="presParOf" srcId="{B1D26A33-C0DC-400B-B889-610DC0451273}" destId="{65B70AF2-8BCB-44C5-80B3-FFACA2ED8341}" srcOrd="2" destOrd="0" presId="urn:microsoft.com/office/officeart/2005/8/layout/radial1"/>
    <dgm:cxn modelId="{D29A7CC1-4F16-4CA5-AEEF-2B6ADF0912CB}" type="presParOf" srcId="{B1D26A33-C0DC-400B-B889-610DC0451273}" destId="{0B8DC501-0AD5-42E7-A3D5-9843D7EA7A83}" srcOrd="3" destOrd="0" presId="urn:microsoft.com/office/officeart/2005/8/layout/radial1"/>
    <dgm:cxn modelId="{77817FD3-3158-452D-951A-0F7EF42635F8}" type="presParOf" srcId="{0B8DC501-0AD5-42E7-A3D5-9843D7EA7A83}" destId="{68E927BC-B7B8-4F4E-B6B7-327137CDD249}" srcOrd="0" destOrd="0" presId="urn:microsoft.com/office/officeart/2005/8/layout/radial1"/>
    <dgm:cxn modelId="{129F2454-92F4-4E7B-B5B2-C0337BB33227}" type="presParOf" srcId="{B1D26A33-C0DC-400B-B889-610DC0451273}" destId="{FF80E60A-2BA4-4DA1-9983-81F1F4FA5543}" srcOrd="4" destOrd="0" presId="urn:microsoft.com/office/officeart/2005/8/layout/radial1"/>
    <dgm:cxn modelId="{407A89CA-3542-4121-B412-439E7F55FC33}" type="presParOf" srcId="{B1D26A33-C0DC-400B-B889-610DC0451273}" destId="{7B4872C5-578C-4594-BE99-59CA3BD27BFB}" srcOrd="5" destOrd="0" presId="urn:microsoft.com/office/officeart/2005/8/layout/radial1"/>
    <dgm:cxn modelId="{811E26AB-D0CD-4511-A40D-BE55C2F9D556}" type="presParOf" srcId="{7B4872C5-578C-4594-BE99-59CA3BD27BFB}" destId="{27827C8E-FDF2-4A0A-B3DB-6DB5D3A4277E}" srcOrd="0" destOrd="0" presId="urn:microsoft.com/office/officeart/2005/8/layout/radial1"/>
    <dgm:cxn modelId="{524771C1-89D7-449D-962B-E8A4FAF5A8E3}" type="presParOf" srcId="{B1D26A33-C0DC-400B-B889-610DC0451273}" destId="{5672A8B1-3908-489A-9426-528F966C8A60}" srcOrd="6" destOrd="0" presId="urn:microsoft.com/office/officeart/2005/8/layout/radial1"/>
    <dgm:cxn modelId="{56E92690-5CB3-48EC-9270-CCEE128C9D3B}" type="presParOf" srcId="{B1D26A33-C0DC-400B-B889-610DC0451273}" destId="{481255F5-343F-49B3-8669-0E8A508956DF}" srcOrd="7" destOrd="0" presId="urn:microsoft.com/office/officeart/2005/8/layout/radial1"/>
    <dgm:cxn modelId="{C5F07734-8EC0-4CA2-8588-8B94EA57DCDC}" type="presParOf" srcId="{481255F5-343F-49B3-8669-0E8A508956DF}" destId="{57A567D2-64A7-4A5B-811D-B214092F6C0B}" srcOrd="0" destOrd="0" presId="urn:microsoft.com/office/officeart/2005/8/layout/radial1"/>
    <dgm:cxn modelId="{49ED347C-534C-4022-B2D8-EAFA27978131}" type="presParOf" srcId="{B1D26A33-C0DC-400B-B889-610DC0451273}" destId="{1DA68940-C32F-496E-A83C-EF2383CD0405}" srcOrd="8" destOrd="0" presId="urn:microsoft.com/office/officeart/2005/8/layout/radial1"/>
    <dgm:cxn modelId="{4F6EFDFF-C2DA-4430-B4EE-FA397F9ED350}" type="presParOf" srcId="{B1D26A33-C0DC-400B-B889-610DC0451273}" destId="{B8D53491-0727-4B73-8589-EED489D251C8}" srcOrd="9" destOrd="0" presId="urn:microsoft.com/office/officeart/2005/8/layout/radial1"/>
    <dgm:cxn modelId="{7854B28D-C351-46F6-A57E-E6D3EBEA81D1}" type="presParOf" srcId="{B8D53491-0727-4B73-8589-EED489D251C8}" destId="{78F526E7-0473-4130-83FE-098CA8DD0C96}" srcOrd="0" destOrd="0" presId="urn:microsoft.com/office/officeart/2005/8/layout/radial1"/>
    <dgm:cxn modelId="{AEF6BF40-60A7-40F3-8199-395C1A3E5249}" type="presParOf" srcId="{B1D26A33-C0DC-400B-B889-610DC0451273}" destId="{BB72893F-EDD4-4DB8-B6B3-415EE721B191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629E-3E2F-4820-AA74-1FC5B4B0C30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B877-F9CA-4FFE-BB54-CDE5C594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6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629E-3E2F-4820-AA74-1FC5B4B0C30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B877-F9CA-4FFE-BB54-CDE5C594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40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629E-3E2F-4820-AA74-1FC5B4B0C30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B877-F9CA-4FFE-BB54-CDE5C594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1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629E-3E2F-4820-AA74-1FC5B4B0C30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B877-F9CA-4FFE-BB54-CDE5C594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2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629E-3E2F-4820-AA74-1FC5B4B0C30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B877-F9CA-4FFE-BB54-CDE5C594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9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629E-3E2F-4820-AA74-1FC5B4B0C30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B877-F9CA-4FFE-BB54-CDE5C594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629E-3E2F-4820-AA74-1FC5B4B0C30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B877-F9CA-4FFE-BB54-CDE5C594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7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629E-3E2F-4820-AA74-1FC5B4B0C30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B877-F9CA-4FFE-BB54-CDE5C594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1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629E-3E2F-4820-AA74-1FC5B4B0C30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B877-F9CA-4FFE-BB54-CDE5C594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7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629E-3E2F-4820-AA74-1FC5B4B0C30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B877-F9CA-4FFE-BB54-CDE5C594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1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629E-3E2F-4820-AA74-1FC5B4B0C30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B877-F9CA-4FFE-BB54-CDE5C594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2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8629E-3E2F-4820-AA74-1FC5B4B0C30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DB877-F9CA-4FFE-BB54-CDE5C594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fif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jp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14299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0075" y="0"/>
              <a:ext cx="161925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1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729412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50125"/>
            <a:ext cx="11900848" cy="65509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69720" y="0"/>
            <a:ext cx="8610600" cy="264687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6600" b="1" spc="50" dirty="0" err="1">
                <a:ln w="11430"/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স্বাগতম</a:t>
            </a:r>
            <a:endParaRPr lang="en-US" sz="16600" b="1" spc="50" dirty="0">
              <a:ln w="11430"/>
              <a:solidFill>
                <a:srgbClr val="00B0F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45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14299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0075" y="0"/>
              <a:ext cx="161925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1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729412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36627" y="3544448"/>
            <a:ext cx="7620000" cy="2308324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 anchor="ctr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আম-কাঁঠালের বনের ধারে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শুয়ো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আঁচল পাতি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</a:p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গাছের শাখা দুলি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বাতাস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করব সারা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রাতি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A41A7A4-0E71-4CB1-85B6-AA537706D1E0}"/>
              </a:ext>
            </a:extLst>
          </p:cNvPr>
          <p:cNvSpPr txBox="1"/>
          <p:nvPr/>
        </p:nvSpPr>
        <p:spPr>
          <a:xfrm>
            <a:off x="2647666" y="123252"/>
            <a:ext cx="7040978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দেখি ও কবিতাংশটুকু পড়ি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5084" y="1195754"/>
            <a:ext cx="10918558" cy="2077753"/>
            <a:chOff x="1024912" y="1252025"/>
            <a:chExt cx="10918558" cy="207775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795" y="1272329"/>
              <a:ext cx="6250675" cy="203357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912" y="1252025"/>
              <a:ext cx="2286000" cy="2077753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3" name="Picture 12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5003" y="1257733"/>
              <a:ext cx="2286000" cy="2020039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4" name="Picture 13"/>
            <p:cNvPicPr>
              <a:picLocks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38" t="30556"/>
            <a:stretch/>
          </p:blipFill>
          <p:spPr>
            <a:xfrm>
              <a:off x="5992835" y="2518117"/>
              <a:ext cx="2940149" cy="70338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11315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14299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0075" y="0"/>
              <a:ext cx="161925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1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729412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12874" y="3103126"/>
            <a:ext cx="9369082" cy="35394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চাঁদমুখে তোর চাঁদের চুমো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মাখিয়ে দেব সুখে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</a:p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তারা ফুলের মালা গাঁথি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জড়িয়ে দেব বুকে।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গাই দোহনের শব্দ শুনি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জেগো সকাল বেলা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সারাটা দিন তোমায় লয়ে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করব আমি খেলা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A41A7A4-0E71-4CB1-85B6-AA537706D1E0}"/>
              </a:ext>
            </a:extLst>
          </p:cNvPr>
          <p:cNvSpPr txBox="1"/>
          <p:nvPr/>
        </p:nvSpPr>
        <p:spPr>
          <a:xfrm>
            <a:off x="2647666" y="123252"/>
            <a:ext cx="7040978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দেখি ও কবিতাংশটুকু পড়ি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3415" y="786837"/>
            <a:ext cx="11566574" cy="2061578"/>
            <a:chOff x="363415" y="786837"/>
            <a:chExt cx="11566574" cy="2061578"/>
          </a:xfrm>
        </p:grpSpPr>
        <p:pic>
          <p:nvPicPr>
            <p:cNvPr id="12" name="Picture 11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15" y="828528"/>
              <a:ext cx="1828800" cy="1828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3" name="Picture 12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3779" y="828528"/>
              <a:ext cx="1828800" cy="1828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4" name="Picture 13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6917" y="829994"/>
              <a:ext cx="2126566" cy="2018421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5" name="Picture 14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7889" y="801858"/>
              <a:ext cx="1562100" cy="2025748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7954" y="786837"/>
              <a:ext cx="2305050" cy="194229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5205" y="805376"/>
              <a:ext cx="1659989" cy="19096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312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14299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0075" y="0"/>
              <a:ext cx="161925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1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729412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45677" y="2992609"/>
            <a:ext cx="7070188" cy="35394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আমার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ড়ি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ডালিম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গাছে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ডালিম ফুলের হাসি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কাজলা দিঘির কাজল জলে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 হাঁসগুলি যায় ভাসি।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আমার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ড়ি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যাইও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ভোমর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এই বরাবর পথ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মৌরি ফুলের গন্ধ শুঁকে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 থামিও তব রথ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A41A7A4-0E71-4CB1-85B6-AA537706D1E0}"/>
              </a:ext>
            </a:extLst>
          </p:cNvPr>
          <p:cNvSpPr txBox="1"/>
          <p:nvPr/>
        </p:nvSpPr>
        <p:spPr>
          <a:xfrm>
            <a:off x="2647666" y="123252"/>
            <a:ext cx="7040978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দেখি ও কবিতাংশটুকু পড়ি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5083" y="1004827"/>
            <a:ext cx="11268222" cy="1738373"/>
            <a:chOff x="225083" y="1004827"/>
            <a:chExt cx="11268222" cy="1738373"/>
          </a:xfrm>
        </p:grpSpPr>
        <p:pic>
          <p:nvPicPr>
            <p:cNvPr id="12" name="Picture 11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083" y="1017269"/>
              <a:ext cx="1983545" cy="169779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3" name="Picture 12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3034" y="1009692"/>
              <a:ext cx="2096085" cy="173350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4" name="Picture 13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453" y="1037828"/>
              <a:ext cx="2393852" cy="163503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5" name="Picture 14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3846" y="1038371"/>
              <a:ext cx="1952691" cy="166262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6" name="Picture 15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5865" y="1004827"/>
              <a:ext cx="2377440" cy="169616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91716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14299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0075" y="0"/>
              <a:ext cx="161925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1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729412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972700" y="112815"/>
            <a:ext cx="397535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শিক্ষকের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আদর্শ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4E8FA0E-EA93-42AA-A368-4ABAEDAC5BB8}"/>
              </a:ext>
            </a:extLst>
          </p:cNvPr>
          <p:cNvSpPr txBox="1"/>
          <p:nvPr/>
        </p:nvSpPr>
        <p:spPr>
          <a:xfrm>
            <a:off x="0" y="712121"/>
            <a:ext cx="11994397" cy="1569660"/>
          </a:xfrm>
          <a:prstGeom prst="rect">
            <a:avLst/>
          </a:prstGeom>
          <a:noFill/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বাংলা</a:t>
            </a:r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বইয়ের 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৬৬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নং</a:t>
            </a:r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পৃষ্ঠা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করো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আমি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তোমাদের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কবিতাং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শটুকু</a:t>
            </a: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আবৃত্তি করে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শোনাচ্ছি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মনোযোগ সহকারে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শো</a:t>
            </a: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নো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প্রত্যেক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শব্দের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আঙ্গুল</a:t>
            </a:r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মিলিয়ে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আমাকে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অনুসরণ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</a:t>
            </a: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রো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07726" y="2169142"/>
            <a:ext cx="368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আমার বাড়ি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জসীম উদদীন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39496" y="1473710"/>
            <a:ext cx="6450676" cy="8325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800" b="1" dirty="0" err="1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53554" y="3072348"/>
            <a:ext cx="74951" cy="3738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2387" y="3219272"/>
            <a:ext cx="52680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আমার বা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ড়ি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যাইও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ভোমর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,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বসতে দেব পিঁ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ড়ে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জলপান যে করতে দেব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শালি ধানের চিঁ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ড়ে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শালি ধানের চিঁড়ে দেব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বিন্নি ধানের খই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বাড়ির গাছের কবরী কলা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গামছা-বাঁধা দই।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91869" y="3261815"/>
            <a:ext cx="49541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আম-কাঁঠালের বনের ধারে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শুয়ো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আঁচল পাতি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গাছের শাখা দুলি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বাতাস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করব সারা রাতি।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চাঁদমুখে তোর চাঁদের চুমো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মাখিয়ে দেব সুখে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</a:p>
          <a:p>
            <a:pPr algn="ctr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তারা ফুলের মালা গাঁথি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জড়িয়ে দেব বুকে।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0311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 animBg="1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14299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0075" y="0"/>
              <a:ext cx="161925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1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729412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111245" y="154378"/>
            <a:ext cx="397535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শিক্ষকের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আদর্শ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4E8FA0E-EA93-42AA-A368-4ABAEDAC5BB8}"/>
              </a:ext>
            </a:extLst>
          </p:cNvPr>
          <p:cNvSpPr txBox="1"/>
          <p:nvPr/>
        </p:nvSpPr>
        <p:spPr>
          <a:xfrm>
            <a:off x="197603" y="587430"/>
            <a:ext cx="11994397" cy="1384995"/>
          </a:xfrm>
          <a:prstGeom prst="rect">
            <a:avLst/>
          </a:prstGeom>
          <a:noFill/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বাংলা</a:t>
            </a:r>
            <a:r>
              <a:rPr lang="bn-I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বইয়ের 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৬৭</a:t>
            </a:r>
            <a:r>
              <a:rPr lang="bn-IN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পৃষ্ঠা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করো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আমি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তোমাদের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কবিতাং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শটুকু</a:t>
            </a:r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আবৃত্তি করে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শোনাচ্ছি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মনোযোগ সহকারে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শো</a:t>
            </a:r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নো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প্রত্যেক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শব্দের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আঙ্গুল</a:t>
            </a:r>
            <a:r>
              <a:rPr lang="bn-I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মিলিয়ে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আমাকে</a:t>
            </a:r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অনুসরণ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রো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85147" y="1855244"/>
            <a:ext cx="368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আমার বাড়ি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জসীম উদদীন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6428509" y="3020290"/>
            <a:ext cx="83126" cy="3790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7420" y="2879677"/>
            <a:ext cx="577300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গাই দোহনের শব্দ শুনি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জেগো সকাল বেলা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সারাটা দিন তোমায় লয়ে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করব আমি খেলা।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আমার বা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ড়ি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ডালিম গাছে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ডালিম ফুলের হাসি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কাজলা দিঘির কাজল জলে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 হাঁসগুলি যায় ভাসি।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68788" y="3084395"/>
            <a:ext cx="5063319" cy="2315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আমার বা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ড়ি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যাইও ভোমর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এই বরাবর পথ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মৌরি ফুলের গন্ধ শুঁকে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 থামিও তব রথ।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924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14299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0075" y="0"/>
              <a:ext cx="161925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1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729412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C60778A-C3ED-454A-91A4-082956FF0BF2}"/>
              </a:ext>
            </a:extLst>
          </p:cNvPr>
          <p:cNvSpPr txBox="1"/>
          <p:nvPr/>
        </p:nvSpPr>
        <p:spPr>
          <a:xfrm>
            <a:off x="1880703" y="137416"/>
            <a:ext cx="8338782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/>
              <a:t>  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 কিছু নতুন শব্দের অর্থ জেনে নেই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773B807-66B0-4035-9130-D41BE77F5BE3}"/>
              </a:ext>
            </a:extLst>
          </p:cNvPr>
          <p:cNvSpPr txBox="1"/>
          <p:nvPr/>
        </p:nvSpPr>
        <p:spPr>
          <a:xfrm>
            <a:off x="344087" y="1266705"/>
            <a:ext cx="1925783" cy="646331"/>
          </a:xfrm>
          <a:prstGeom prst="rect">
            <a:avLst/>
          </a:prstGeom>
          <a:solidFill>
            <a:schemeClr val="accent1"/>
          </a:solidFill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/>
              <a:t> 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ভোমর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Arrow: Right 24">
            <a:extLst>
              <a:ext uri="{FF2B5EF4-FFF2-40B4-BE49-F238E27FC236}">
                <a16:creationId xmlns="" xmlns:a16="http://schemas.microsoft.com/office/drawing/2014/main" id="{C87B9164-F996-4599-A10B-B5BB749C6CD2}"/>
              </a:ext>
            </a:extLst>
          </p:cNvPr>
          <p:cNvSpPr/>
          <p:nvPr/>
        </p:nvSpPr>
        <p:spPr>
          <a:xfrm>
            <a:off x="2400492" y="1356441"/>
            <a:ext cx="1171305" cy="458363"/>
          </a:xfrm>
          <a:prstGeom prst="rightArrow">
            <a:avLst>
              <a:gd name="adj1" fmla="val 50000"/>
              <a:gd name="adj2" fmla="val 130939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Arrow: Right 24">
            <a:extLst>
              <a:ext uri="{FF2B5EF4-FFF2-40B4-BE49-F238E27FC236}">
                <a16:creationId xmlns="" xmlns:a16="http://schemas.microsoft.com/office/drawing/2014/main" id="{C87B9164-F996-4599-A10B-B5BB749C6CD2}"/>
              </a:ext>
            </a:extLst>
          </p:cNvPr>
          <p:cNvSpPr/>
          <p:nvPr/>
        </p:nvSpPr>
        <p:spPr>
          <a:xfrm>
            <a:off x="6105859" y="5157344"/>
            <a:ext cx="1171305" cy="458363"/>
          </a:xfrm>
          <a:prstGeom prst="rightArrow">
            <a:avLst>
              <a:gd name="adj1" fmla="val 50000"/>
              <a:gd name="adj2" fmla="val 130939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Arrow: Right 24">
            <a:extLst>
              <a:ext uri="{FF2B5EF4-FFF2-40B4-BE49-F238E27FC236}">
                <a16:creationId xmlns="" xmlns:a16="http://schemas.microsoft.com/office/drawing/2014/main" id="{C87B9164-F996-4599-A10B-B5BB749C6CD2}"/>
              </a:ext>
            </a:extLst>
          </p:cNvPr>
          <p:cNvSpPr/>
          <p:nvPr/>
        </p:nvSpPr>
        <p:spPr>
          <a:xfrm>
            <a:off x="2316331" y="3496865"/>
            <a:ext cx="1171305" cy="458363"/>
          </a:xfrm>
          <a:prstGeom prst="rightArrow">
            <a:avLst>
              <a:gd name="adj1" fmla="val 50000"/>
              <a:gd name="adj2" fmla="val 130939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Arrow: Right 24">
            <a:extLst>
              <a:ext uri="{FF2B5EF4-FFF2-40B4-BE49-F238E27FC236}">
                <a16:creationId xmlns="" xmlns:a16="http://schemas.microsoft.com/office/drawing/2014/main" id="{C87B9164-F996-4599-A10B-B5BB749C6CD2}"/>
              </a:ext>
            </a:extLst>
          </p:cNvPr>
          <p:cNvSpPr/>
          <p:nvPr/>
        </p:nvSpPr>
        <p:spPr>
          <a:xfrm>
            <a:off x="6071739" y="3512787"/>
            <a:ext cx="1171305" cy="458363"/>
          </a:xfrm>
          <a:prstGeom prst="rightArrow">
            <a:avLst>
              <a:gd name="adj1" fmla="val 50000"/>
              <a:gd name="adj2" fmla="val 130939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Arrow: Right 24">
            <a:extLst>
              <a:ext uri="{FF2B5EF4-FFF2-40B4-BE49-F238E27FC236}">
                <a16:creationId xmlns="" xmlns:a16="http://schemas.microsoft.com/office/drawing/2014/main" id="{C87B9164-F996-4599-A10B-B5BB749C6CD2}"/>
              </a:ext>
            </a:extLst>
          </p:cNvPr>
          <p:cNvSpPr/>
          <p:nvPr/>
        </p:nvSpPr>
        <p:spPr>
          <a:xfrm>
            <a:off x="2320881" y="5070907"/>
            <a:ext cx="1171305" cy="458363"/>
          </a:xfrm>
          <a:prstGeom prst="rightArrow">
            <a:avLst>
              <a:gd name="adj1" fmla="val 50000"/>
              <a:gd name="adj2" fmla="val 130939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Arrow: Right 24">
            <a:extLst>
              <a:ext uri="{FF2B5EF4-FFF2-40B4-BE49-F238E27FC236}">
                <a16:creationId xmlns="" xmlns:a16="http://schemas.microsoft.com/office/drawing/2014/main" id="{C87B9164-F996-4599-A10B-B5BB749C6CD2}"/>
              </a:ext>
            </a:extLst>
          </p:cNvPr>
          <p:cNvSpPr/>
          <p:nvPr/>
        </p:nvSpPr>
        <p:spPr>
          <a:xfrm>
            <a:off x="6117232" y="1470172"/>
            <a:ext cx="1171305" cy="458363"/>
          </a:xfrm>
          <a:prstGeom prst="rightArrow">
            <a:avLst>
              <a:gd name="adj1" fmla="val 50000"/>
              <a:gd name="adj2" fmla="val 130939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773B807-66B0-4035-9130-D41BE77F5BE3}"/>
              </a:ext>
            </a:extLst>
          </p:cNvPr>
          <p:cNvSpPr txBox="1"/>
          <p:nvPr/>
        </p:nvSpPr>
        <p:spPr>
          <a:xfrm>
            <a:off x="319066" y="3343439"/>
            <a:ext cx="1925783" cy="646331"/>
          </a:xfrm>
          <a:prstGeom prst="rect">
            <a:avLst/>
          </a:prstGeom>
          <a:solidFill>
            <a:schemeClr val="accent1"/>
          </a:solidFill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শালি ধান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773B807-66B0-4035-9130-D41BE77F5BE3}"/>
              </a:ext>
            </a:extLst>
          </p:cNvPr>
          <p:cNvSpPr txBox="1"/>
          <p:nvPr/>
        </p:nvSpPr>
        <p:spPr>
          <a:xfrm>
            <a:off x="294045" y="4969797"/>
            <a:ext cx="1925783" cy="646331"/>
          </a:xfrm>
          <a:prstGeom prst="rect">
            <a:avLst/>
          </a:prstGeom>
          <a:solidFill>
            <a:schemeClr val="accent1"/>
          </a:solidFill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বিন্নি ধান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5" name="Picture 2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580" y="1021591"/>
            <a:ext cx="2286000" cy="1371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6" name="Picture 2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61"/>
          <a:stretch/>
        </p:blipFill>
        <p:spPr>
          <a:xfrm>
            <a:off x="3621342" y="2982320"/>
            <a:ext cx="2286000" cy="1371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046" y="4617179"/>
            <a:ext cx="2286000" cy="1371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8C60DC5-F00B-4E60-8628-70A3E4374250}"/>
              </a:ext>
            </a:extLst>
          </p:cNvPr>
          <p:cNvSpPr txBox="1"/>
          <p:nvPr/>
        </p:nvSpPr>
        <p:spPr>
          <a:xfrm>
            <a:off x="7425623" y="1345104"/>
            <a:ext cx="3096801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মৌমাছি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8C60DC5-F00B-4E60-8628-70A3E4374250}"/>
              </a:ext>
            </a:extLst>
          </p:cNvPr>
          <p:cNvSpPr txBox="1"/>
          <p:nvPr/>
        </p:nvSpPr>
        <p:spPr>
          <a:xfrm>
            <a:off x="7400602" y="3421839"/>
            <a:ext cx="4186347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এক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প্রকার আমন ধান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8C60DC5-F00B-4E60-8628-70A3E4374250}"/>
              </a:ext>
            </a:extLst>
          </p:cNvPr>
          <p:cNvSpPr txBox="1"/>
          <p:nvPr/>
        </p:nvSpPr>
        <p:spPr>
          <a:xfrm>
            <a:off x="7443820" y="5034549"/>
            <a:ext cx="4334198" cy="10772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বাংলাদেশের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আদি  জাতের ধানগুলোর একটি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47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8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14299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0075" y="0"/>
              <a:ext cx="161925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1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729412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C60778A-C3ED-454A-91A4-082956FF0BF2}"/>
              </a:ext>
            </a:extLst>
          </p:cNvPr>
          <p:cNvSpPr txBox="1"/>
          <p:nvPr/>
        </p:nvSpPr>
        <p:spPr>
          <a:xfrm>
            <a:off x="1880703" y="137416"/>
            <a:ext cx="833878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/>
              <a:t>  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 কিছু নতুন শব্দের অর্থ জেনে নেই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773B807-66B0-4035-9130-D41BE77F5BE3}"/>
              </a:ext>
            </a:extLst>
          </p:cNvPr>
          <p:cNvSpPr txBox="1"/>
          <p:nvPr/>
        </p:nvSpPr>
        <p:spPr>
          <a:xfrm>
            <a:off x="234904" y="1171171"/>
            <a:ext cx="1925783" cy="646331"/>
          </a:xfrm>
          <a:prstGeom prst="rect">
            <a:avLst/>
          </a:prstGeom>
          <a:solidFill>
            <a:schemeClr val="accent1"/>
          </a:solidFill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কবরী কলা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773B807-66B0-4035-9130-D41BE77F5BE3}"/>
              </a:ext>
            </a:extLst>
          </p:cNvPr>
          <p:cNvSpPr txBox="1"/>
          <p:nvPr/>
        </p:nvSpPr>
        <p:spPr>
          <a:xfrm>
            <a:off x="223531" y="2742937"/>
            <a:ext cx="2451430" cy="1200329"/>
          </a:xfrm>
          <a:prstGeom prst="rect">
            <a:avLst/>
          </a:prstGeom>
          <a:solidFill>
            <a:schemeClr val="accent1"/>
          </a:solidFill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গাই দোহনের শব্দ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773B807-66B0-4035-9130-D41BE77F5BE3}"/>
              </a:ext>
            </a:extLst>
          </p:cNvPr>
          <p:cNvSpPr txBox="1"/>
          <p:nvPr/>
        </p:nvSpPr>
        <p:spPr>
          <a:xfrm>
            <a:off x="225805" y="4123636"/>
            <a:ext cx="2503747" cy="646331"/>
          </a:xfrm>
          <a:prstGeom prst="rect">
            <a:avLst/>
          </a:prstGeom>
          <a:solidFill>
            <a:schemeClr val="accent1"/>
          </a:solidFill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কাজলা দিঘি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773B807-66B0-4035-9130-D41BE77F5BE3}"/>
              </a:ext>
            </a:extLst>
          </p:cNvPr>
          <p:cNvSpPr txBox="1"/>
          <p:nvPr/>
        </p:nvSpPr>
        <p:spPr>
          <a:xfrm>
            <a:off x="228081" y="5449743"/>
            <a:ext cx="2692540" cy="646331"/>
          </a:xfrm>
          <a:prstGeom prst="rect">
            <a:avLst/>
          </a:prstGeom>
          <a:solidFill>
            <a:schemeClr val="accent1"/>
          </a:solidFill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গামছা বাঁধা দই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Arrow: Right 24">
            <a:extLst>
              <a:ext uri="{FF2B5EF4-FFF2-40B4-BE49-F238E27FC236}">
                <a16:creationId xmlns="" xmlns:a16="http://schemas.microsoft.com/office/drawing/2014/main" id="{C87B9164-F996-4599-A10B-B5BB749C6CD2}"/>
              </a:ext>
            </a:extLst>
          </p:cNvPr>
          <p:cNvSpPr/>
          <p:nvPr/>
        </p:nvSpPr>
        <p:spPr>
          <a:xfrm>
            <a:off x="3069232" y="1233611"/>
            <a:ext cx="1171305" cy="458363"/>
          </a:xfrm>
          <a:prstGeom prst="rightArrow">
            <a:avLst>
              <a:gd name="adj1" fmla="val 50000"/>
              <a:gd name="adj2" fmla="val 130939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11"/>
          <a:stretch/>
        </p:blipFill>
        <p:spPr>
          <a:xfrm>
            <a:off x="4761498" y="822617"/>
            <a:ext cx="2209800" cy="115630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7" name="Picture 1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2" t="14166"/>
          <a:stretch/>
        </p:blipFill>
        <p:spPr>
          <a:xfrm>
            <a:off x="4737045" y="2508060"/>
            <a:ext cx="2247900" cy="121777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796" y="3885665"/>
            <a:ext cx="2286000" cy="11908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9" name="Picture 18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871" y="5271225"/>
            <a:ext cx="2286000" cy="121146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0" name="Arrow: Right 24">
            <a:extLst>
              <a:ext uri="{FF2B5EF4-FFF2-40B4-BE49-F238E27FC236}">
                <a16:creationId xmlns="" xmlns:a16="http://schemas.microsoft.com/office/drawing/2014/main" id="{C87B9164-F996-4599-A10B-B5BB749C6CD2}"/>
              </a:ext>
            </a:extLst>
          </p:cNvPr>
          <p:cNvSpPr/>
          <p:nvPr/>
        </p:nvSpPr>
        <p:spPr>
          <a:xfrm>
            <a:off x="7220427" y="1235886"/>
            <a:ext cx="1171305" cy="458363"/>
          </a:xfrm>
          <a:prstGeom prst="rightArrow">
            <a:avLst>
              <a:gd name="adj1" fmla="val 50000"/>
              <a:gd name="adj2" fmla="val 130939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Arrow: Right 24">
            <a:extLst>
              <a:ext uri="{FF2B5EF4-FFF2-40B4-BE49-F238E27FC236}">
                <a16:creationId xmlns="" xmlns:a16="http://schemas.microsoft.com/office/drawing/2014/main" id="{C87B9164-F996-4599-A10B-B5BB749C6CD2}"/>
              </a:ext>
            </a:extLst>
          </p:cNvPr>
          <p:cNvSpPr/>
          <p:nvPr/>
        </p:nvSpPr>
        <p:spPr>
          <a:xfrm>
            <a:off x="3073781" y="3053312"/>
            <a:ext cx="1171305" cy="458363"/>
          </a:xfrm>
          <a:prstGeom prst="rightArrow">
            <a:avLst>
              <a:gd name="adj1" fmla="val 50000"/>
              <a:gd name="adj2" fmla="val 130939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Arrow: Right 24">
            <a:extLst>
              <a:ext uri="{FF2B5EF4-FFF2-40B4-BE49-F238E27FC236}">
                <a16:creationId xmlns="" xmlns:a16="http://schemas.microsoft.com/office/drawing/2014/main" id="{C87B9164-F996-4599-A10B-B5BB749C6CD2}"/>
              </a:ext>
            </a:extLst>
          </p:cNvPr>
          <p:cNvSpPr/>
          <p:nvPr/>
        </p:nvSpPr>
        <p:spPr>
          <a:xfrm>
            <a:off x="7234073" y="2778084"/>
            <a:ext cx="1171305" cy="458363"/>
          </a:xfrm>
          <a:prstGeom prst="rightArrow">
            <a:avLst>
              <a:gd name="adj1" fmla="val 50000"/>
              <a:gd name="adj2" fmla="val 130939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Arrow: Right 24">
            <a:extLst>
              <a:ext uri="{FF2B5EF4-FFF2-40B4-BE49-F238E27FC236}">
                <a16:creationId xmlns="" xmlns:a16="http://schemas.microsoft.com/office/drawing/2014/main" id="{C87B9164-F996-4599-A10B-B5BB749C6CD2}"/>
              </a:ext>
            </a:extLst>
          </p:cNvPr>
          <p:cNvSpPr/>
          <p:nvPr/>
        </p:nvSpPr>
        <p:spPr>
          <a:xfrm>
            <a:off x="3071507" y="4279336"/>
            <a:ext cx="1171305" cy="458363"/>
          </a:xfrm>
          <a:prstGeom prst="rightArrow">
            <a:avLst>
              <a:gd name="adj1" fmla="val 50000"/>
              <a:gd name="adj2" fmla="val 130939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Arrow: Right 24">
            <a:extLst>
              <a:ext uri="{FF2B5EF4-FFF2-40B4-BE49-F238E27FC236}">
                <a16:creationId xmlns="" xmlns:a16="http://schemas.microsoft.com/office/drawing/2014/main" id="{C87B9164-F996-4599-A10B-B5BB749C6CD2}"/>
              </a:ext>
            </a:extLst>
          </p:cNvPr>
          <p:cNvSpPr/>
          <p:nvPr/>
        </p:nvSpPr>
        <p:spPr>
          <a:xfrm>
            <a:off x="7234075" y="4347575"/>
            <a:ext cx="1171305" cy="458363"/>
          </a:xfrm>
          <a:prstGeom prst="rightArrow">
            <a:avLst>
              <a:gd name="adj1" fmla="val 50000"/>
              <a:gd name="adj2" fmla="val 130939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="" xmlns:a16="http://schemas.microsoft.com/office/drawing/2014/main" id="{C87B9164-F996-4599-A10B-B5BB749C6CD2}"/>
              </a:ext>
            </a:extLst>
          </p:cNvPr>
          <p:cNvSpPr/>
          <p:nvPr/>
        </p:nvSpPr>
        <p:spPr>
          <a:xfrm>
            <a:off x="3071508" y="5657760"/>
            <a:ext cx="1171305" cy="458363"/>
          </a:xfrm>
          <a:prstGeom prst="rightArrow">
            <a:avLst>
              <a:gd name="adj1" fmla="val 50000"/>
              <a:gd name="adj2" fmla="val 130939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Arrow: Right 24">
            <a:extLst>
              <a:ext uri="{FF2B5EF4-FFF2-40B4-BE49-F238E27FC236}">
                <a16:creationId xmlns="" xmlns:a16="http://schemas.microsoft.com/office/drawing/2014/main" id="{C87B9164-F996-4599-A10B-B5BB749C6CD2}"/>
              </a:ext>
            </a:extLst>
          </p:cNvPr>
          <p:cNvSpPr/>
          <p:nvPr/>
        </p:nvSpPr>
        <p:spPr>
          <a:xfrm>
            <a:off x="7122372" y="5507635"/>
            <a:ext cx="1171305" cy="458363"/>
          </a:xfrm>
          <a:prstGeom prst="rightArrow">
            <a:avLst>
              <a:gd name="adj1" fmla="val 50000"/>
              <a:gd name="adj2" fmla="val 130939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8C60DC5-F00B-4E60-8628-70A3E4374250}"/>
              </a:ext>
            </a:extLst>
          </p:cNvPr>
          <p:cNvSpPr txBox="1"/>
          <p:nvPr/>
        </p:nvSpPr>
        <p:spPr>
          <a:xfrm>
            <a:off x="8476501" y="881081"/>
            <a:ext cx="3465290" cy="1569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স্বাদের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জন্য বিখ্যাত এক প্রকার কলা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8C60DC5-F00B-4E60-8628-70A3E4374250}"/>
              </a:ext>
            </a:extLst>
          </p:cNvPr>
          <p:cNvSpPr txBox="1"/>
          <p:nvPr/>
        </p:nvSpPr>
        <p:spPr>
          <a:xfrm>
            <a:off x="8479124" y="2597093"/>
            <a:ext cx="3478414" cy="10772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গাভীর দুধ দোহনের শব্দ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8C60DC5-F00B-4E60-8628-70A3E4374250}"/>
              </a:ext>
            </a:extLst>
          </p:cNvPr>
          <p:cNvSpPr txBox="1"/>
          <p:nvPr/>
        </p:nvSpPr>
        <p:spPr>
          <a:xfrm>
            <a:off x="8456694" y="3824728"/>
            <a:ext cx="3430506" cy="10772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কাজলের মতো কালো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জল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8C60DC5-F00B-4E60-8628-70A3E4374250}"/>
              </a:ext>
            </a:extLst>
          </p:cNvPr>
          <p:cNvSpPr txBox="1"/>
          <p:nvPr/>
        </p:nvSpPr>
        <p:spPr>
          <a:xfrm>
            <a:off x="8468417" y="5060342"/>
            <a:ext cx="3503190" cy="1569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অধিক ঘনত্বের ফলে যে দই গামছায়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রাখলেও রস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গড়িয়ে পড়ে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7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14299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0075" y="0"/>
              <a:ext cx="161925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1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729412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376189" y="323070"/>
            <a:ext cx="3541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জোড়ায় কাজ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2"/>
          <a:stretch/>
        </p:blipFill>
        <p:spPr>
          <a:xfrm>
            <a:off x="4433455" y="1305790"/>
            <a:ext cx="3241963" cy="24626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12045" y="4097038"/>
            <a:ext cx="11842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‘ভোমর’ শব্দের অর্থ লিখ এবং ‘ভোমর’ শব্দটি দিয়ে একটি বাক্য গঠন করো।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5790" y="5288529"/>
            <a:ext cx="11842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‘কবরী কলা’ শব্দের অর্থ লিখ এবং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‘কবরী কলা’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শব্দটি দিয়ে একটি বাক্য গঠন করো।</a:t>
            </a:r>
          </a:p>
        </p:txBody>
      </p:sp>
    </p:spTree>
    <p:extLst>
      <p:ext uri="{BB962C8B-B14F-4D97-AF65-F5344CB8AC3E}">
        <p14:creationId xmlns:p14="http://schemas.microsoft.com/office/powerpoint/2010/main" val="404891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14299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0075" y="0"/>
              <a:ext cx="161925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1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729412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53F21C4-CDC7-4A91-9C93-9058158F6A9D}"/>
              </a:ext>
            </a:extLst>
          </p:cNvPr>
          <p:cNvSpPr/>
          <p:nvPr/>
        </p:nvSpPr>
        <p:spPr>
          <a:xfrm>
            <a:off x="1741194" y="307839"/>
            <a:ext cx="92996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শিক্ষার্থীদের 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সরব</a:t>
            </a:r>
            <a:r>
              <a:rPr lang="bn-BD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পাঠ </a:t>
            </a:r>
            <a:r>
              <a:rPr lang="bn-BD" sz="4000" b="1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 প্রমিত উচ্চার</a:t>
            </a:r>
            <a:r>
              <a:rPr lang="en-US" sz="4000" b="1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ণ</a:t>
            </a:r>
            <a:r>
              <a:rPr lang="bn-BD" sz="4000" b="1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অনুশীলন</a:t>
            </a:r>
            <a:endParaRPr lang="en-US" sz="4000" b="1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3E74A1C-0ADC-44C7-92C3-3B25956A22B4}"/>
              </a:ext>
            </a:extLst>
          </p:cNvPr>
          <p:cNvSpPr txBox="1"/>
          <p:nvPr/>
        </p:nvSpPr>
        <p:spPr>
          <a:xfrm>
            <a:off x="923235" y="1095933"/>
            <a:ext cx="11158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অনুসরণ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পাঠ্যাংশটুকু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62317" y="1650527"/>
            <a:ext cx="368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আমার বাড়ি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জসীম উদদীন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53554" y="3072348"/>
            <a:ext cx="74951" cy="3738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2387" y="3219272"/>
            <a:ext cx="52680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আমার বা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ড়ি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যাইও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ভোমর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,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বসতে দেব পিঁ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ড়ে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জলপান যে করতে দেব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শালি ধানের চিঁ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ড়ে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শালি ধানের চিঁড়ে দেব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বিন্নি ধানের খই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বাড়ির গাছের কবরী কলা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গামছা-বাঁধা দই।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91869" y="3261815"/>
            <a:ext cx="49541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আম-কাঁঠালের বনের ধারে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শুয়ো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আঁচল পাতি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গাছের শাখা দুলি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বাতাস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করব সারা রাতি।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চাঁদমুখে তোর চাঁদের চুমো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মাখিয়ে দেব সুখে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</a:p>
          <a:p>
            <a:pPr algn="ctr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তারা ফুলের মালা গাঁথি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জড়িয়ে দেব বুকে।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0200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14299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0075" y="0"/>
              <a:ext cx="161925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1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729412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53F21C4-CDC7-4A91-9C93-9058158F6A9D}"/>
              </a:ext>
            </a:extLst>
          </p:cNvPr>
          <p:cNvSpPr/>
          <p:nvPr/>
        </p:nvSpPr>
        <p:spPr>
          <a:xfrm>
            <a:off x="1741194" y="307839"/>
            <a:ext cx="92996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শিক্ষার্থীদের 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সরব</a:t>
            </a:r>
            <a:r>
              <a:rPr lang="bn-BD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পাঠ </a:t>
            </a:r>
            <a:r>
              <a:rPr lang="bn-BD" sz="4000" b="1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 প্রমিত উচ্চার</a:t>
            </a:r>
            <a:r>
              <a:rPr lang="en-US" sz="4000" b="1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ণ</a:t>
            </a:r>
            <a:r>
              <a:rPr lang="bn-BD" sz="4000" b="1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অনুশীলন</a:t>
            </a:r>
            <a:endParaRPr lang="en-US" sz="4000" b="1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3E74A1C-0ADC-44C7-92C3-3B25956A22B4}"/>
              </a:ext>
            </a:extLst>
          </p:cNvPr>
          <p:cNvSpPr txBox="1"/>
          <p:nvPr/>
        </p:nvSpPr>
        <p:spPr>
          <a:xfrm>
            <a:off x="923235" y="1095933"/>
            <a:ext cx="11158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অনুসরণ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বাকি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পাঠ্যাংশটুকু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85147" y="1855244"/>
            <a:ext cx="368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আমার বাড়ি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জসীম উদদীন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53554" y="3072348"/>
            <a:ext cx="74951" cy="3738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7420" y="2879677"/>
            <a:ext cx="577300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গাই দোহনের শব্দ শুনি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জেগো সকাল বেলা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সারাটা দিন তোমায় লয়ে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করব আমি খেলা।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আমার বা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ড়ি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ডালিম গাছে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ডালিম ফুলের হাসি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কাজলা দিঘির কাজল জলে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 হাঁসগুলি যায় ভাসি।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37277" y="3466532"/>
            <a:ext cx="5063319" cy="2315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আমার বা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ড়ি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যাইও ভোমর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এই বরাবর পথ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মৌরি ফুলের গন্ধ শুঁকে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 থামিও তব রথ।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466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14299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0075" y="0"/>
              <a:ext cx="161925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1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729412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lowchart: Terminator 10"/>
          <p:cNvSpPr/>
          <p:nvPr/>
        </p:nvSpPr>
        <p:spPr>
          <a:xfrm>
            <a:off x="2631453" y="122831"/>
            <a:ext cx="6762797" cy="1064526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8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125" y="3266028"/>
            <a:ext cx="556828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ডিটু রায়                                                                     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সহকারী</a:t>
            </a: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(বাংলা)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                          </a:t>
            </a:r>
            <a:endParaRPr lang="bn-BD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mamataditu@gmail.com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                     </a:t>
            </a:r>
          </a:p>
          <a:p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আদমপুর বলর্দ্ধনা শালিকদাহ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মাধ্যমিক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বিদ্যালয়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তেরখাদা,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খুলনা</a:t>
            </a:r>
            <a:endParaRPr lang="bn-BD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264543" y="1392072"/>
            <a:ext cx="491868" cy="526803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14" y="898017"/>
            <a:ext cx="2285507" cy="2049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7151427" y="3870235"/>
            <a:ext cx="4189863" cy="181588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b="1" dirty="0" smtClean="0">
                <a:ln w="11430">
                  <a:solidFill>
                    <a:srgbClr val="0C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শ্রেণি :   </a:t>
            </a:r>
            <a:r>
              <a:rPr lang="en-US" sz="2800" b="1" dirty="0" err="1" smtClean="0">
                <a:ln w="11430">
                  <a:solidFill>
                    <a:srgbClr val="0C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সপ্তম</a:t>
            </a:r>
            <a:endParaRPr lang="bn-BD" sz="2800" b="1" dirty="0" smtClean="0">
              <a:ln w="11430">
                <a:solidFill>
                  <a:srgbClr val="0C000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bn-BD" sz="2800" b="1" dirty="0" smtClean="0">
                <a:ln w="11430">
                  <a:solidFill>
                    <a:srgbClr val="0C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বিষয় :  বাংলা ১ম পত্র  </a:t>
            </a:r>
          </a:p>
          <a:p>
            <a:pPr algn="just"/>
            <a:r>
              <a:rPr lang="bn-BD" sz="2800" b="1" dirty="0" smtClean="0">
                <a:ln w="11430">
                  <a:solidFill>
                    <a:srgbClr val="0C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সময় </a:t>
            </a:r>
            <a:r>
              <a:rPr lang="en-AU" sz="2800" b="1" dirty="0" smtClean="0">
                <a:ln w="11430">
                  <a:solidFill>
                    <a:srgbClr val="0C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bn-BD" sz="2800" b="1" dirty="0" smtClean="0">
                <a:ln w="11430">
                  <a:solidFill>
                    <a:srgbClr val="0C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800" b="1" dirty="0" smtClean="0">
                <a:ln w="11430">
                  <a:solidFill>
                    <a:srgbClr val="0C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৫০</a:t>
            </a:r>
            <a:r>
              <a:rPr lang="bn-BD" sz="2800" b="1" dirty="0" smtClean="0">
                <a:ln w="11430">
                  <a:solidFill>
                    <a:srgbClr val="0C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মিনিট।</a:t>
            </a:r>
            <a:endParaRPr lang="en-US" sz="2800" b="1" dirty="0" smtClean="0">
              <a:ln w="11430">
                <a:solidFill>
                  <a:srgbClr val="0C000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475" y="1462200"/>
            <a:ext cx="1636750" cy="18991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148" y="163772"/>
            <a:ext cx="570812" cy="600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190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14299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0075" y="0"/>
              <a:ext cx="161925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1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729412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2F80C2C-FB1A-415C-A2FB-DC580ABF3035}"/>
              </a:ext>
            </a:extLst>
          </p:cNvPr>
          <p:cNvSpPr txBox="1"/>
          <p:nvPr/>
        </p:nvSpPr>
        <p:spPr>
          <a:xfrm>
            <a:off x="4842800" y="70321"/>
            <a:ext cx="2887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দলীয়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GB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824779"/>
            <a:ext cx="2216727" cy="2070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80FE724-6D9F-4916-AE3D-BEEFE282DA0D}"/>
              </a:ext>
            </a:extLst>
          </p:cNvPr>
          <p:cNvSpPr txBox="1"/>
          <p:nvPr/>
        </p:nvSpPr>
        <p:spPr>
          <a:xfrm>
            <a:off x="2433596" y="759163"/>
            <a:ext cx="9758404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প্রশ্নগুলোর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দলগতভাবে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খাতায়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খ।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50617" y="1820465"/>
            <a:ext cx="2376225" cy="909087"/>
            <a:chOff x="2550617" y="1820465"/>
            <a:chExt cx="2376225" cy="909087"/>
          </a:xfrm>
        </p:grpSpPr>
        <p:sp>
          <p:nvSpPr>
            <p:cNvPr id="14" name="Arrow: Right 24">
              <a:extLst>
                <a:ext uri="{FF2B5EF4-FFF2-40B4-BE49-F238E27FC236}">
                  <a16:creationId xmlns:a16="http://schemas.microsoft.com/office/drawing/2014/main" xmlns="" id="{C87B9164-F996-4599-A10B-B5BB749C6CD2}"/>
                </a:ext>
              </a:extLst>
            </p:cNvPr>
            <p:cNvSpPr/>
            <p:nvPr/>
          </p:nvSpPr>
          <p:spPr>
            <a:xfrm>
              <a:off x="2550617" y="1820465"/>
              <a:ext cx="2376225" cy="909087"/>
            </a:xfrm>
            <a:prstGeom prst="rightArrow">
              <a:avLst>
                <a:gd name="adj1" fmla="val 50000"/>
                <a:gd name="adj2" fmla="val 130939"/>
              </a:avLst>
            </a:prstGeom>
            <a:solidFill>
              <a:srgbClr val="00B0F0"/>
            </a:solidFill>
            <a:ln w="38100"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29552" y="2006221"/>
              <a:ext cx="15558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জবা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দল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015A7D9-0ACE-48D1-AA16-46DE1AE174C3}"/>
              </a:ext>
            </a:extLst>
          </p:cNvPr>
          <p:cNvSpPr txBox="1"/>
          <p:nvPr/>
        </p:nvSpPr>
        <p:spPr>
          <a:xfrm>
            <a:off x="4763591" y="1592999"/>
            <a:ext cx="7250988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r>
              <a:rPr lang="bn-BD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‘</a:t>
            </a:r>
            <a:r>
              <a:rPr lang="en-US" sz="4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থামিও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তব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রথ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’ </a:t>
            </a:r>
            <a:r>
              <a:rPr lang="en-US" sz="4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বুঝিয়েছেন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 ৩টি বাক্যে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লিখ।</a:t>
            </a:r>
            <a:endParaRPr lang="en-GB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4" y="2948853"/>
            <a:ext cx="2282536" cy="18192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688" y="3236825"/>
            <a:ext cx="2898944" cy="14678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2BB0D82-D9EC-4209-9E13-0C3829892592}"/>
              </a:ext>
            </a:extLst>
          </p:cNvPr>
          <p:cNvSpPr txBox="1"/>
          <p:nvPr/>
        </p:nvSpPr>
        <p:spPr>
          <a:xfrm>
            <a:off x="5132080" y="3278006"/>
            <a:ext cx="705992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খ) বাংলাদেশের ৪টি ঐতিহ্যবাহী খাবারের নাম লিখ। 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788910"/>
            <a:ext cx="2258291" cy="188898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53" y="5038636"/>
            <a:ext cx="2817188" cy="14238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69EA38D-DB72-4971-919C-FDA243C7BD34}"/>
              </a:ext>
            </a:extLst>
          </p:cNvPr>
          <p:cNvSpPr txBox="1"/>
          <p:nvPr/>
        </p:nvSpPr>
        <p:spPr>
          <a:xfrm>
            <a:off x="5081412" y="4734342"/>
            <a:ext cx="6983209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গ) কবির হৃদয় কীসের সঙ্গে মিশে আছে? ৪টি বাক্যে ব্যাখ্যা কর। </a:t>
            </a:r>
            <a:endParaRPr lang="en-GB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38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6" grpId="0"/>
      <p:bldP spid="19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14299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0075" y="0"/>
              <a:ext cx="161925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1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729412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779292" y="217511"/>
            <a:ext cx="6975143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কবিতাটির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মূলভাব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জেনে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নিই</a:t>
            </a:r>
            <a:r>
              <a:rPr lang="bn-BD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8491" y="960177"/>
            <a:ext cx="11000094" cy="501675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কবিতাটি কবি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জসীম উদ্দীনের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‘</a:t>
            </a:r>
            <a:r>
              <a:rPr lang="bn-BD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হাসু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’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কাব্যগ্রন্থের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অন্তর্গত। এখানে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বন্ধু বা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প্রিয়জনকে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নিজের গ্রামের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বাড়িতে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নিমন্ত্রণ করেছেন কবি । তিনি তাকে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আপ্যায়ন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করতে চান শালি ধানের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চিড়া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বিন্নি ধানের খই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কবরী কলা এবং গামছা বাঁধা দই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দিয়ে।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প্রকৃতির সান্নিধ্যে কেমন করে অতিথির প্রাণ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জুড়াবে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তারও এক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নিবিড় পরিচয় আছে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কবিতাটিতে । যুগ যুগ ধরেই অতিথি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আপ্যায়নে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বাঙালির সুনাম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রয়েছে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অতিথির বিশ্রাম ও আনন্দের জন্য গৃহস্থের আন্তরিক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প্রয়াস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কবিতায় বিশেষভাবে লক্ষণীয়।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অতিথি যে গৃহে এসেছেন সেই গৃহের গাছ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ফুল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পাখিও যেন অতিথিকে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আপ্যায়নে উন্মুখ হয়ে আছে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অতিথিকে ভা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লোবাসার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মধ্য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দিয়ে সৌজন্য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শিষ্টাচার ও মানবপ্রেমের অসাধারণ বহিঃপ্রকাশ ঘটেছে এ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কবিতায় ।</a:t>
            </a:r>
          </a:p>
        </p:txBody>
      </p:sp>
    </p:spTree>
    <p:extLst>
      <p:ext uri="{BB962C8B-B14F-4D97-AF65-F5344CB8AC3E}">
        <p14:creationId xmlns:p14="http://schemas.microsoft.com/office/powerpoint/2010/main" val="323570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14299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0075" y="0"/>
              <a:ext cx="161925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1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729412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ular Callout 8"/>
          <p:cNvSpPr/>
          <p:nvPr/>
        </p:nvSpPr>
        <p:spPr>
          <a:xfrm>
            <a:off x="4126675" y="143904"/>
            <a:ext cx="3785305" cy="603001"/>
          </a:xfrm>
          <a:prstGeom prst="wedgeRectCallou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5455" y="775853"/>
            <a:ext cx="7495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বহুনির্বাচনী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প্রশ্নগুলোর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দাওঃ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7630" y="1340040"/>
            <a:ext cx="1088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পল্লী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জসীম</a:t>
            </a:r>
            <a:r>
              <a:rPr lang="en-US" sz="2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উদ্‌দীন</a:t>
            </a:r>
            <a:r>
              <a:rPr lang="en-US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সালে</a:t>
            </a:r>
            <a:r>
              <a:rPr lang="en-US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জন্ম</a:t>
            </a:r>
            <a:r>
              <a:rPr lang="en-US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গ্রহণ</a:t>
            </a:r>
            <a:r>
              <a:rPr lang="en-US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করেন</a:t>
            </a:r>
            <a:r>
              <a:rPr lang="en-US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r>
              <a:rPr lang="bn-IN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0960" y="3187723"/>
            <a:ext cx="106407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ক)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বন্ধুকে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খ)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ভাইকে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গ)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প্রতিবেশীকে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ঘ)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মামাকে</a:t>
            </a:r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867" y="2682292"/>
            <a:ext cx="9453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২। ’আমার বাড়ি’ কবিতায় কবি কাকে নিমন্ত্রণ করেছেন?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12292" y="4336409"/>
            <a:ext cx="9303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ক)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৫টি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খ)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৬টি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গ)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৭টি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ঘ)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৮টি</a:t>
            </a:r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154" y="3807485"/>
            <a:ext cx="11242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কবি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‘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আমার বাড়ি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’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কবিতায় কয়টি খাবারের কথা উল্লেখ করেছেন?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59976" y="5266732"/>
            <a:ext cx="9303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ক)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গোলাপ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খ)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অপরাজিতা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গ)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গন্ধরাজ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ঘ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মৌ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ফুল</a:t>
            </a:r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7630" y="4813395"/>
            <a:ext cx="9658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কবির বাড়ির পাশে কোন ফুলের কথা উল্লেখ করেছেন?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89546" y="1979896"/>
            <a:ext cx="9303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ক)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১৮০৩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খ)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১৯০৩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গ)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১৯০৪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ঘ)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১৯০৬</a:t>
            </a:r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5187" y="5709599"/>
            <a:ext cx="1177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‘আমার বাড়ি’ কবিতাটি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পল্লী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জসীম</a:t>
            </a:r>
            <a:r>
              <a:rPr lang="en-US" sz="2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উদ্‌দী</a:t>
            </a:r>
            <a:r>
              <a:rPr lang="bn-BD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নের কোন কাব্যগ্রন্থ থেকে নেওয়া হয়েছে</a:t>
            </a:r>
            <a:r>
              <a:rPr lang="en-US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r>
              <a:rPr lang="bn-IN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60060" y="6131090"/>
            <a:ext cx="9303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ক)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রাখালী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খ)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হাসু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বালুচর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ঘ)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মাটির কান্না</a:t>
            </a:r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807341" y="2022862"/>
            <a:ext cx="377371" cy="3918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1251496" y="3182923"/>
            <a:ext cx="377371" cy="3918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4199413" y="4356631"/>
            <a:ext cx="377371" cy="3918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7051795" y="5298326"/>
            <a:ext cx="377371" cy="3918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902877" y="6138568"/>
            <a:ext cx="377371" cy="3918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77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14299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0075" y="0"/>
              <a:ext cx="161925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1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729412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228108" y="166255"/>
            <a:ext cx="581891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           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 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491" y="1113713"/>
            <a:ext cx="4015637" cy="3813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454412" y="5030169"/>
            <a:ext cx="107367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তোমার বাড়িতে অতিথি এলে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তুমি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কীভাবে তাঁর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যত্ন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নেবে তা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৫টি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বাক্যে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লিখে আনবে। </a:t>
            </a:r>
            <a:endParaRPr lang="bn-IN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7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14299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0075" y="0"/>
              <a:ext cx="161925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1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729412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136478"/>
            <a:ext cx="11873552" cy="65236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28469" y="2470244"/>
            <a:ext cx="993370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>
                <a:ln w="11430"/>
                <a:solidFill>
                  <a:srgbClr val="501BD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মত সবাইকে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7984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14299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0075" y="0"/>
              <a:ext cx="161925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1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729412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>
            <a:spLocks/>
          </p:cNvSpPr>
          <p:nvPr/>
        </p:nvSpPr>
        <p:spPr>
          <a:xfrm>
            <a:off x="3084395" y="158210"/>
            <a:ext cx="5459104" cy="76944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কিছু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1032393"/>
            <a:ext cx="11846257" cy="2556968"/>
            <a:chOff x="0" y="1032393"/>
            <a:chExt cx="11846257" cy="25569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843"/>
            <a:stretch/>
          </p:blipFill>
          <p:spPr>
            <a:xfrm>
              <a:off x="0" y="1049099"/>
              <a:ext cx="2674961" cy="248567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2305" y="1032393"/>
              <a:ext cx="3643952" cy="251602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7091" y="1088267"/>
              <a:ext cx="2628900" cy="250109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206" y="1093912"/>
              <a:ext cx="2818745" cy="242721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sp>
        <p:nvSpPr>
          <p:cNvPr id="14" name="Rounded Rectangle 13"/>
          <p:cNvSpPr/>
          <p:nvPr/>
        </p:nvSpPr>
        <p:spPr>
          <a:xfrm>
            <a:off x="2877962" y="4689423"/>
            <a:ext cx="4967195" cy="534838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বলতো কিসের ছবি ?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842409" y="4672506"/>
            <a:ext cx="8200805" cy="534838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নিজের বাড়িকে আমরা কী বলি ?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68780" y="4425508"/>
            <a:ext cx="5559623" cy="1036787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আমার বাড়ি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78121" y="4654705"/>
            <a:ext cx="2819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94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14299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0075" y="0"/>
              <a:ext cx="161925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1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729412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AFC3119-81D3-473B-BAFD-CFE6E8435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76" y="170766"/>
            <a:ext cx="8461887" cy="64293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9E56822-DE24-4974-8BCD-153341D3407A}"/>
              </a:ext>
            </a:extLst>
          </p:cNvPr>
          <p:cNvSpPr txBox="1"/>
          <p:nvPr/>
        </p:nvSpPr>
        <p:spPr>
          <a:xfrm>
            <a:off x="2905342" y="633492"/>
            <a:ext cx="6529556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2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56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62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56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625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bn-BD" sz="5625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3A4C44F-22B4-4709-8820-110F9CB0B5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6" b="90000" l="182" r="89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1963" y="1391522"/>
            <a:ext cx="1644063" cy="16800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71248" y="1425232"/>
            <a:ext cx="556301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আমার বাড়ি</a:t>
            </a:r>
            <a:endParaRPr lang="en-US" sz="4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</a:t>
            </a:r>
            <a:r>
              <a:rPr lang="bn-BD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জসীম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উদ্‌দীন </a:t>
            </a:r>
            <a:endParaRPr lang="en-US" sz="4000" b="1" dirty="0">
              <a:ln w="1905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19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6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05 -0.10301 L 0.39505 -0.10277 C 0.39844 -0.1037 0.40182 -0.10509 0.40547 -0.10509 C 0.41081 -0.10509 0.40886 -0.10185 0.41367 -0.10092 C 0.41901 -0.1 0.42461 -0.09977 0.43008 -0.09907 C 0.42995 -0.09884 0.4224 -0.09583 0.42188 -0.09514 C 0.42097 -0.09352 0.4211 -0.0912 0.4207 -0.08912 C 0.4211 -0.08125 0.42018 -0.07315 0.42188 -0.06527 C 0.4224 -0.06273 0.425 -0.06389 0.42656 -0.06342 C 0.42969 -0.06157 0.43281 -0.05926 0.43594 -0.0574 C 0.43906 -0.0581 0.44232 -0.05717 0.44531 -0.05926 C 0.44636 -0.05995 0.44649 -0.06319 0.44649 -0.06527 C 0.44649 -0.07199 0.4457 -0.07847 0.44531 -0.08518 C 0.4418 -0.08472 0.43802 -0.08541 0.43477 -0.0831 C 0.4336 -0.08217 0.43294 -0.07893 0.4336 -0.07754 C 0.43412 -0.07523 0.43581 -0.07569 0.43711 -0.07523 C 0.43854 -0.0743 0.44024 -0.07384 0.4418 -0.07384 C 0.44297 -0.07129 0.4444 -0.0699 0.44531 -0.06736 C 0.4461 -0.06481 0.44597 -0.0618 0.44649 -0.05926 C 0.44766 -0.05208 0.4474 -0.05393 0.45 -0.04745 C 0.45039 -0.0456 0.44987 -0.04143 0.45117 -0.04143 C 0.45248 -0.04143 0.45352 -0.04514 0.45352 -0.04745 C 0.45313 -0.06666 0.45391 -0.08657 0.45 -0.10509 C 0.44883 -0.10972 0.43737 -0.10694 0.44063 -0.10694 C 0.44844 -0.10694 0.45625 -0.10555 0.46406 -0.10509 C 0.46706 -0.08912 0.46589 -0.09699 0.46758 -0.08125 C 0.46719 -0.06527 0.46641 -0.04953 0.46641 -0.03356 C 0.46641 -0.02199 0.46693 -0.05602 0.46758 -0.06736 C 0.46784 -0.07338 0.46875 -0.07777 0.46992 -0.0831 C 0.47097 -0.08842 0.47031 -0.09652 0.47344 -0.09907 C 0.47982 -0.1037 0.50156 -0.10092 0.49453 -0.10092 C 0.48307 -0.10092 0.47188 -0.09977 0.46055 -0.09907 C 0.46211 -0.09629 0.46328 -0.09305 0.46524 -0.0912 C 0.46693 -0.08912 0.46901 -0.08819 0.4711 -0.08796 C 0.47565 -0.08472 0.47552 -0.08472 0.48164 -0.0831 C 0.48203 -0.07777 0.48281 -0.07315 0.48281 -0.06736 C 0.48281 -0.06365 0.48333 -0.05879 0.48164 -0.0574 C 0.48008 -0.05602 0.4793 -0.06134 0.47813 -0.06342 C 0.48086 -0.07754 0.47839 -0.07338 0.48399 -0.07916 C 0.48802 -0.06875 0.48516 -0.07754 0.4875 -0.06342 C 0.48802 -0.05902 0.48906 -0.05532 0.48985 -0.05139 L 0.49102 -0.0456 C 0.49219 -0.04676 0.49349 -0.04768 0.49453 -0.04953 C 0.49766 -0.05463 0.49701 -0.05787 0.49805 -0.06527 C 0.50222 -0.09629 0.49883 -0.06828 0.50156 -0.0912 C 0.50469 -0.09097 0.50794 -0.0912 0.51094 -0.08912 C 0.51198 -0.08819 0.51211 -0.08518 0.51211 -0.0831 C 0.51172 -0.07731 0.50977 -0.06342 0.50977 -0.06319 C 0.50938 -0.05277 0.51003 -0.04166 0.5086 -0.03148 C 0.50807 -0.02847 0.50625 -0.03634 0.50625 -0.03958 C 0.50586 -0.05347 0.50664 -0.06736 0.50742 -0.08125 C 0.50742 -0.08472 0.5082 -0.08634 0.5086 -0.08912 C 0.50899 -0.09352 0.50938 -0.09838 0.50977 -0.10301 L 0.52852 -0.10092 C 0.52995 -0.10023 0.52826 -0.09537 0.52735 -0.09305 C 0.52617 -0.09027 0.52422 -0.08912 0.52266 -0.08796 C 0.51849 -0.07361 0.51875 -0.07754 0.52149 -0.05347 C 0.52162 -0.05092 0.52253 -0.04861 0.52383 -0.04745 C 0.52591 -0.04514 0.53086 -0.04352 0.53086 -0.04328 C 0.53177 -0.0456 0.53607 -0.05393 0.53203 -0.0574 C 0.53073 -0.05833 0.52969 -0.05463 0.52852 -0.05347 C 0.52774 -0.05532 0.52669 -0.05717 0.52617 -0.05926 C 0.52552 -0.0618 0.52539 -0.06458 0.525 -0.06736 C 0.52266 -0.08102 0.5237 -0.07731 0.52031 -0.08518 C 0.52136 -0.09305 0.52123 -0.10254 0.525 -0.10902 C 0.52591 -0.11041 0.52735 -0.11157 0.52852 -0.11296 C 0.53242 -0.11227 0.53854 -0.1169 0.54024 -0.11088 C 0.54388 -0.09699 0.54089 -0.08102 0.54141 -0.06527 C 0.54206 -0.04236 0.54154 -0.04791 0.54375 -0.03356 C 0.54583 -0.04421 0.54414 -0.03541 0.5461 -0.04953 C 0.54675 -0.0544 0.54753 -0.06111 0.54961 -0.06527 C 0.55039 -0.06713 0.55195 -0.06805 0.55313 -0.06944 C 0.5543 -0.06805 0.55586 -0.06736 0.55664 -0.06527 C 0.55742 -0.06296 0.55755 -0.05995 0.55781 -0.0574 C 0.55833 -0.05069 0.55847 -0.04398 0.55899 -0.0375 C 0.55977 -0.02685 0.55977 -0.02847 0.5625 -0.01967 C 0.56328 -0.03032 0.5638 -0.04074 0.56485 -0.05139 C 0.56498 -0.05347 0.56602 -0.05509 0.56602 -0.0574 C 0.56602 -0.07222 0.56589 -0.07037 0.5625 -0.07916 C 0.55664 -0.07777 0.55065 -0.07754 0.54492 -0.07523 C 0.54349 -0.07453 0.54271 -0.0706 0.54141 -0.07129 C 0.54011 -0.07176 0.54063 -0.07523 0.54024 -0.07754 C 0.54232 -0.12338 0.53698 -0.11875 0.58711 -0.10092 C 0.59024 -0.09977 0.58242 -0.09305 0.58008 -0.08912 L 0.57656 -0.0831 C 0.57617 -0.08148 0.57383 -0.07037 0.57422 -0.06944 C 0.57604 -0.06342 0.58021 -0.06065 0.58242 -0.05532 C 0.5832 -0.05347 0.58347 -0.05046 0.58477 -0.04953 C 0.58685 -0.04699 0.58945 -0.04676 0.5918 -0.0456 L 0.59531 -0.04352 C 0.59649 -0.04421 0.59883 -0.04328 0.59883 -0.0456 C 0.59883 -0.04884 0.59649 -0.05069 0.59531 -0.05347 C 0.59102 -0.0618 0.59193 -0.05625 0.58945 -0.06736 C 0.58659 -0.07893 0.58763 -0.07754 0.58594 -0.08796 C 0.58555 -0.08912 0.58477 -0.09514 0.58477 -0.09305 C 0.58425 -0.07592 0.58477 -0.05879 0.58477 -0.04143 L 0.58477 -0.0412 C 0.58164 -0.03865 0.57891 -0.0324 0.57539 -0.03148 C 0.57344 -0.03102 0.57227 -0.03565 0.5707 -0.0375 C 0.56953 -0.03889 0.56836 -0.04027 0.56719 -0.04143 C 0.56823 -0.05555 0.56576 -0.05602 0.57188 -0.06134 C 0.57292 -0.06227 0.57422 -0.06273 0.57539 -0.06342 C 0.57695 -0.06203 0.57969 -0.06227 0.58008 -0.05926 C 0.58333 -0.03356 0.58242 -0.03565 0.57539 -0.03565 L 0.57539 -0.03541 C 0.57787 -0.03426 0.58972 -0.02708 0.59414 -0.02824 C 0.60195 -0.02824 0.60977 -0.03032 0.61758 -0.03148 C 0.61797 -0.0331 0.6211 -0.04236 0.6211 -0.0456 C 0.6211 -0.07152 0.6207 -0.05764 0.61875 -0.07129 C 0.61797 -0.07569 0.61771 -0.0824 0.61641 -0.08796 C 0.61576 -0.08912 0.61485 -0.0912 0.61406 -0.09305 C 0.6155 -0.07361 0.61419 -0.08194 0.61758 -0.06527 C 0.61797 -0.06273 0.61927 -0.05463 0.6211 -0.05347 C 0.62357 -0.05139 0.62656 -0.05208 0.6293 -0.05139 C 0.63281 -0.05208 0.63633 -0.05185 0.63985 -0.05347 C 0.64154 -0.05416 0.64401 -0.0544 0.64453 -0.0574 C 0.64557 -0.06527 0.64544 -0.08102 0.63985 -0.08518 C 0.63802 -0.08657 0.63594 -0.08657 0.63399 -0.08796 C 0.63164 -0.08657 0.62852 -0.08796 0.62695 -0.08518 C 0.62578 -0.0831 0.63008 -0.08472 0.63164 -0.0831 C 0.63281 -0.0824 0.63399 -0.08194 0.63516 -0.08125 C 0.63633 -0.08194 0.6375 -0.08472 0.63867 -0.0831 C 0.6405 -0.08194 0.64141 -0.07384 0.64219 -0.07129 C 0.64284 -0.06828 0.64375 -0.06597 0.64453 -0.06342 C 0.64492 -0.06134 0.64492 -0.05902 0.6457 -0.0574 C 0.64662 -0.05486 0.64805 -0.05347 0.64922 -0.05139 C 0.64961 -0.04953 0.64974 -0.04722 0.65039 -0.0456 C 0.65169 -0.0412 0.65508 -0.03356 0.65508 -0.03333 C 0.65469 -0.04143 0.65417 -0.04953 0.65391 -0.0574 C 0.65339 -0.06666 0.65313 -0.07592 0.65274 -0.08518 C 0.65235 -0.08981 0.65195 -0.09444 0.65156 -0.09907 C 0.65117 -0.10162 0.65156 -0.10509 0.65039 -0.10694 C 0.64883 -0.10902 0.64649 -0.10833 0.64453 -0.10902 C 0.63633 -0.10764 0.63347 -0.10833 0.62695 -0.10509 C 0.62331 -0.10301 0.61992 -0.10023 0.61641 -0.09907 C 0.61445 -0.09838 0.60847 -0.09652 0.61055 -0.09699 C 0.61602 -0.09791 0.62149 -0.09953 0.62695 -0.10092 C 0.62891 -0.10139 0.63086 -0.10231 0.63281 -0.10301 C 0.64297 -0.10231 0.6543 -0.10949 0.66328 -0.10092 C 0.66485 -0.09953 0.66185 -0.07338 0.66094 -0.06527 C 0.66055 -0.0625 0.66016 -0.05995 0.65977 -0.0574 C 0.6612 -0.03171 0.66003 -0.03194 0.66211 -0.04745 C 0.66328 -0.05694 0.6625 -0.0537 0.66563 -0.06134 C 0.66602 -0.0706 0.66589 -0.08078 0.6668 -0.08912 C 0.66706 -0.0919 0.66784 -0.0949 0.66914 -0.09699 C 0.66992 -0.09838 0.67136 -0.09884 0.67266 -0.09907 C 0.67956 -0.10023 0.68672 -0.10046 0.69375 -0.10092 C 0.6918 -0.10046 0.68945 -0.10069 0.68789 -0.09907 C 0.68503 -0.09583 0.68086 -0.08796 0.68086 -0.08773 C 0.68125 -0.0831 0.68073 -0.07847 0.68203 -0.07523 C 0.68255 -0.07384 0.68438 -0.07384 0.68542 -0.07384 C 0.69557 -0.06574 0.68542 -0.07199 0.69375 -0.06736 C 0.69492 -0.06597 0.69675 -0.06551 0.69727 -0.06342 C 0.6987 -0.05532 0.69349 -0.05301 0.69141 -0.04953 C 0.69037 -0.04768 0.68985 -0.0456 0.68906 -0.04352 C 0.6875 -0.04421 0.68542 -0.04352 0.68438 -0.0456 C 0.6832 -0.04722 0.68347 -0.05046 0.6832 -0.05347 C 0.68268 -0.05717 0.68268 -0.06134 0.68203 -0.06527 C 0.68151 -0.06759 0.6806 -0.06944 0.67969 -0.07129 C 0.67748 -0.07546 0.67266 -0.0831 0.67266 -0.08287 C 0.67005 -0.09583 0.67005 -0.09791 0.67266 -0.06342 C 0.67292 -0.05902 0.67513 -0.05301 0.67617 -0.04953 C 0.67656 -0.04745 0.6763 -0.04467 0.67735 -0.04352 C 0.6793 -0.04074 0.68438 -0.03958 0.68438 -0.03935 C 0.6875 -0.04027 0.69089 -0.03889 0.69375 -0.04143 C 0.69505 -0.04282 0.6944 -0.04676 0.69492 -0.04953 C 0.69518 -0.05139 0.6957 -0.05347 0.6961 -0.05532 C 0.6957 -0.06065 0.69662 -0.06666 0.69492 -0.07129 C 0.69375 -0.07384 0.69089 -0.07245 0.68906 -0.07384 C 0.67813 -0.07754 0.69779 -0.07315 0.67617 -0.07754 C 0.67578 -0.08078 0.675 -0.08217 0.675 -0.08518 C 0.675 -0.0912 0.678 -0.09444 0.68086 -0.09699 C 0.6819 -0.09791 0.6832 -0.09838 0.68438 -0.09907 C 0.68542 -0.09791 0.68672 -0.09629 0.68789 -0.09514 C 0.68906 -0.09305 0.68998 -0.09097 0.69141 -0.08912 C 0.69271 -0.08796 0.6944 -0.08634 0.6961 -0.08518 C 0.69831 -0.08449 0.70313 -0.08125 0.70313 -0.08102 C 0.70274 -0.07546 0.70287 -0.0625 0.70078 -0.05532 C 0.70013 -0.05324 0.69922 -0.05139 0.69844 -0.04953 C 0.69805 -0.0449 0.69727 -0.04027 0.69727 -0.03565 C 0.69727 -0.03148 0.69792 -0.04352 0.69844 -0.04745 C 0.6987 -0.05069 0.69909 -0.05416 0.69961 -0.0574 C 0.70156 -0.07083 0.70013 -0.05416 0.70195 -0.07384 C 0.70235 -0.07824 0.70508 -0.08495 0.70313 -0.08912 C 0.7013 -0.09259 0.69766 -0.08796 0.69492 -0.08796 C 0.68594 -0.08194 0.69024 -0.08217 0.68203 -0.08518 C 0.68164 -0.08981 0.67813 -0.09791 0.68086 -0.09907 C 0.70664 -0.10972 0.70951 -0.10717 0.72422 -0.09907 C 0.72305 -0.09699 0.72188 -0.0949 0.7207 -0.09305 C 0.71953 -0.09143 0.7181 -0.09097 0.71719 -0.08912 C 0.71276 -0.08102 0.71289 -0.0794 0.71133 -0.07129 C 0.71172 -0.06666 0.71146 -0.06157 0.7125 -0.0574 C 0.71419 -0.04977 0.71745 -0.0449 0.7207 -0.03958 C 0.72591 -0.0574 0.72344 -0.05023 0.72774 -0.06134 C 0.72695 -0.05532 0.72617 -0.04236 0.72188 -0.03958 L 0.71485 -0.03565 C 0.71406 -0.0375 0.7125 -0.03912 0.7125 -0.04143 C 0.71211 -0.05139 0.71237 -0.06157 0.71367 -0.07129 C 0.71406 -0.07477 0.71914 -0.07893 0.7207 -0.08125 C 0.72188 -0.08287 0.72266 -0.08565 0.72422 -0.08796 C 0.72643 -0.08935 0.73281 -0.09166 0.73594 -0.09305 C 0.7375 -0.09444 0.73893 -0.09583 0.74063 -0.09699 C 0.74245 -0.09791 0.74453 -0.09791 0.74649 -0.09907 C 0.74844 -0.1 0.75039 -0.10162 0.75235 -0.10301 C 0.75195 -0.10092 0.75208 -0.09815 0.75117 -0.09699 C 0.74909 -0.09467 0.74414 -0.09305 0.74414 -0.09282 C 0.74375 -0.0912 0.74362 -0.08865 0.74297 -0.08796 C 0.74128 -0.08449 0.73815 -0.08217 0.73594 -0.08125 C 0.73516 -0.07916 0.73451 -0.07754 0.7336 -0.07523 C 0.73255 -0.07384 0.73047 -0.07384 0.73008 -0.07129 C 0.72956 -0.06852 0.73034 -0.06551 0.73125 -0.06342 C 0.73216 -0.06065 0.73841 -0.05648 0.73945 -0.05532 C 0.74206 -0.05208 0.74453 -0.0456 0.74649 -0.04143 C 0.753 -0.04514 0.74961 -0.0412 0.75117 -0.05926 C 0.75143 -0.06342 0.75195 -0.06713 0.75235 -0.07129 C 0.75456 -0.09953 0.75235 -0.07916 0.75469 -0.09907 C 0.75586 -0.09791 0.75729 -0.09676 0.7582 -0.09514 C 0.75886 -0.09328 0.75847 -0.09097 0.75938 -0.08912 C 0.76133 -0.08565 0.76406 -0.08472 0.76641 -0.08125 L 0.76992 -0.07754 C 0.77031 -0.07523 0.7711 -0.07384 0.7711 -0.07129 C 0.7711 -0.06134 0.76654 -0.06435 0.76172 -0.06342 C 0.75625 -0.06551 0.75222 -0.06435 0.7582 -0.08125 C 0.75886 -0.0831 0.76185 -0.07523 0.76055 -0.07523 C 0.753 -0.0743 0.7457 -0.07777 0.73828 -0.07916 C 0.73789 -0.08125 0.73685 -0.08287 0.73711 -0.08518 C 0.7375 -0.09004 0.74024 -0.09259 0.74297 -0.09305 C 0.75417 -0.0949 0.76563 -0.09583 0.77695 -0.09699 L 0.78867 -0.09514 C 0.79037 -0.09305 0.78477 -0.09236 0.78281 -0.0912 C 0.78047 -0.08958 0.77578 -0.08796 0.77578 -0.08773 C 0.77461 -0.08588 0.77305 -0.08495 0.77227 -0.0831 C 0.77044 -0.0794 0.77083 -0.07477 0.77227 -0.07129 C 0.77357 -0.06782 0.77852 -0.06111 0.78047 -0.05926 C 0.7819 -0.05764 0.78347 -0.05625 0.78516 -0.05532 C 0.78854 -0.05301 0.7957 -0.04953 0.7957 -0.0493 C 0.79727 -0.04745 0.79844 -0.04236 0.80039 -0.04352 C 0.80182 -0.04421 0.79961 -0.04884 0.79922 -0.05139 C 0.79779 -0.05926 0.79844 -0.05648 0.79453 -0.06342 L 0.78985 -0.08796 L 0.78867 -0.09305 C 0.78906 -0.09791 0.78854 -0.10277 0.78985 -0.10694 C 0.79037 -0.10879 0.79102 -0.10301 0.79102 -0.10092 C 0.79102 -0.09166 0.79011 -0.08842 0.78867 -0.08125 C 0.78828 -0.07754 0.78789 -0.07361 0.7875 -0.06944 C 0.78711 -0.06643 0.78646 -0.06389 0.78633 -0.06134 C 0.78568 -0.05208 0.78633 -0.04259 0.78516 -0.03356 C 0.78464 -0.03032 0.78281 -0.02824 0.78164 -0.02569 C 0.77813 -0.01852 0.77904 -0.02014 0.77461 -0.01736 C 0.77305 -0.01828 0.77031 -0.01713 0.76992 -0.01967 C 0.7681 -0.02963 0.77162 -0.0456 0.77813 -0.04953 L 0.78164 -0.05139 C 0.78203 -0.04953 0.78242 -0.04745 0.78281 -0.0456 C 0.7832 -0.04236 0.78294 -0.03865 0.78399 -0.03565 C 0.78503 -0.03217 0.78711 -0.03032 0.78867 -0.02824 C 0.80143 -0.02824 0.84818 -0.00139 0.83906 -0.0375 C 0.83841 -0.03958 0.8375 -0.04143 0.83672 -0.04352 C 0.8375 -0.05277 0.83789 -0.06203 0.83906 -0.07129 C 0.83945 -0.07523 0.84063 -0.07916 0.84141 -0.0831 C 0.8418 -0.08518 0.84271 -0.0912 0.84258 -0.08912 C 0.84219 -0.08588 0.84219 -0.08194 0.84141 -0.07916 C 0.84063 -0.07731 0.83893 -0.07523 0.83789 -0.07384 C 0.83698 -0.07129 0.83633 -0.06944 0.83555 -0.06736 C 0.82995 -0.07731 0.83307 -0.06921 0.83086 -0.0831 C 0.83021 -0.08796 0.82852 -0.09514 0.82852 -0.0949 C 0.82891 -0.09699 0.82852 -0.10023 0.82969 -0.10092 C 0.83112 -0.10185 0.83294 -0.10046 0.83438 -0.09907 C 0.83581 -0.09791 0.83659 -0.0949 0.83789 -0.09305 C 0.84766 -0.07916 0.83464 -0.10046 0.84492 -0.0831 C 0.84531 -0.08125 0.84544 -0.07893 0.8461 -0.07754 C 0.84662 -0.075 0.84779 -0.07384 0.84844 -0.07129 C 0.84896 -0.06852 0.84922 -0.06597 0.84961 -0.06342 C 0.85 -0.06736 0.85 -0.07129 0.85078 -0.07523 C 0.85117 -0.07777 0.85274 -0.08102 0.85313 -0.0831 C 0.85391 -0.08958 0.85391 -0.09629 0.8543 -0.10301 C 0.85664 -0.09907 0.86016 -0.09629 0.86133 -0.0912 L 0.86367 -0.07916 L 0.86485 -0.07384 C 0.8668 -0.03588 0.86537 -0.05092 0.86719 -0.0831 C 0.86732 -0.08657 0.86797 -0.08958 0.86836 -0.09305 C 0.86875 -0.09815 0.86836 -0.10393 0.86953 -0.10902 C 0.87005 -0.11111 0.87188 -0.11157 0.87305 -0.11296 C 0.87891 -0.11227 0.8849 -0.11389 0.89063 -0.11088 C 0.89193 -0.10995 0.88906 -0.10671 0.88828 -0.10509 C 0.88711 -0.10208 0.88581 -0.09977 0.88477 -0.09699 C 0.88386 -0.09514 0.88333 -0.09259 0.88242 -0.0912 C 0.88138 -0.08935 0.87995 -0.08842 0.87891 -0.08796 C 0.86979 -0.0743 0.8806 -0.08796 0.87188 -0.07754 C 0.87149 -0.07523 0.8711 -0.07361 0.8707 -0.07129 C 0.86888 -0.06412 0.86836 -0.06342 0.86602 -0.0574 C 0.86823 -0.0456 0.8668 -0.04629 0.88008 -0.05347 C 0.88138 -0.05416 0.88177 -0.05717 0.88242 -0.05926 C 0.88724 -0.07569 0.87917 -0.05416 0.88594 -0.07129 C 0.88633 -0.07384 0.88672 -0.075 0.88711 -0.07754 C 0.8875 -0.08055 0.88763 -0.0824 0.88828 -0.08518 C 0.8888 -0.08796 0.88985 -0.09097 0.89063 -0.09305 C 0.89024 -0.09907 0.8905 -0.10509 0.88945 -0.11088 C 0.8888 -0.11365 0.88711 -0.11481 0.88594 -0.1169 C 0.88477 -0.11852 0.8836 -0.11967 0.88242 -0.12083 C 0.88125 -0.12176 0.88008 -0.12222 0.87891 -0.12291 C 0.87149 -0.12639 0.875 -0.12361 0.86485 -0.12685 C 0.86315 -0.12754 0.86172 -0.12801 0.86016 -0.1287 C 0.85977 -0.13102 0.85899 -0.13264 0.85899 -0.13472 C 0.85899 -0.13865 0.85899 -0.14282 0.86016 -0.14652 C 0.86081 -0.14884 0.86563 -0.15231 0.86719 -0.15254 C 0.87448 -0.1537 0.88203 -0.15393 0.88945 -0.15463 C 0.89714 -0.16111 0.89649 -0.16227 0.90938 -0.15648 C 0.91068 -0.15578 0.91094 -0.15254 0.91172 -0.15069 C 0.91211 -0.14861 0.91224 -0.14652 0.91289 -0.14467 C 0.91419 -0.14051 0.91667 -0.13727 0.91758 -0.13264 C 0.91849 -0.12801 0.91875 -0.12453 0.9211 -0.12083 C 0.92201 -0.11898 0.92344 -0.11828 0.92461 -0.1169 C 0.93099 -0.1081 0.93099 -0.10787 0.93516 -0.10092 L 0.93516 -0.10069 L 0.93516 -0.10092 L 0.93633 -0.10509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5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57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801"/>
                            </p:stCondLst>
                            <p:childTnLst>
                              <p:par>
                                <p:cTn id="1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301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801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14299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0075" y="0"/>
              <a:ext cx="161925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1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729412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E3FA1F1-3228-4D2C-9051-78CDA770E9B5}"/>
              </a:ext>
            </a:extLst>
          </p:cNvPr>
          <p:cNvSpPr/>
          <p:nvPr/>
        </p:nvSpPr>
        <p:spPr>
          <a:xfrm>
            <a:off x="835500" y="1338035"/>
            <a:ext cx="585338" cy="510601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</a:t>
            </a:r>
          </a:p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</a:t>
            </a:r>
          </a:p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</a:p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ফল</a:t>
            </a:r>
            <a:endParaRPr lang="bn-I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ectangle: Diagonal Corners Rounded 2">
            <a:extLst>
              <a:ext uri="{FF2B5EF4-FFF2-40B4-BE49-F238E27FC236}">
                <a16:creationId xmlns="" xmlns:a16="http://schemas.microsoft.com/office/drawing/2014/main" id="{7AEDCB01-F16D-4739-9F56-0DE5A5BE1C28}"/>
              </a:ext>
            </a:extLst>
          </p:cNvPr>
          <p:cNvSpPr/>
          <p:nvPr/>
        </p:nvSpPr>
        <p:spPr>
          <a:xfrm>
            <a:off x="1533379" y="1487013"/>
            <a:ext cx="10367889" cy="4736757"/>
          </a:xfrm>
          <a:prstGeom prst="round2Diag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 পাঠ শেষে শিক্ষার্থীরা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…</a:t>
            </a:r>
            <a:endParaRPr lang="bn-I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 পরিচিতি বলতে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প্রমিত উচ্চারণে কবিতাটি আবৃত্তি করতে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নতুন শব্দের অর্থ বলতে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কবিতাটির মূলভাব ব্যাখ্যা করতে পারবে।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46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14299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0075" y="0"/>
              <a:ext cx="161925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1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729412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708477" y="122829"/>
            <a:ext cx="3330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 পরিচিতি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72730385"/>
              </p:ext>
            </p:extLst>
          </p:nvPr>
        </p:nvGraphicFramePr>
        <p:xfrm>
          <a:off x="1501254" y="873457"/>
          <a:ext cx="10866348" cy="6242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501913" y="801387"/>
            <a:ext cx="3318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পল্লী কবি জসীম </a:t>
            </a:r>
            <a:r>
              <a:rPr lang="bn-IN" sz="2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উদ্‌দীন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97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08CB5F0-89BB-4120-8F4A-B21D62C94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graphicEl>
                                              <a:dgm id="{D08CB5F0-89BB-4120-8F4A-B21D62C94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graphicEl>
                                              <a:dgm id="{D08CB5F0-89BB-4120-8F4A-B21D62C94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graphicEl>
                                              <a:dgm id="{D08CB5F0-89BB-4120-8F4A-B21D62C947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D2C77AB-3DD9-4175-986F-59F5B7E0D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graphicEl>
                                              <a:dgm id="{2D2C77AB-3DD9-4175-986F-59F5B7E0D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graphicEl>
                                              <a:dgm id="{2D2C77AB-3DD9-4175-986F-59F5B7E0D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graphicEl>
                                              <a:dgm id="{2D2C77AB-3DD9-4175-986F-59F5B7E0D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5B70AF2-8BCB-44C5-80B3-FFACA2ED8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graphicEl>
                                              <a:dgm id="{65B70AF2-8BCB-44C5-80B3-FFACA2ED8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graphicEl>
                                              <a:dgm id="{65B70AF2-8BCB-44C5-80B3-FFACA2ED8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graphicEl>
                                              <a:dgm id="{65B70AF2-8BCB-44C5-80B3-FFACA2ED8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B8DC501-0AD5-42E7-A3D5-9843D7EA7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graphicEl>
                                              <a:dgm id="{0B8DC501-0AD5-42E7-A3D5-9843D7EA7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graphicEl>
                                              <a:dgm id="{0B8DC501-0AD5-42E7-A3D5-9843D7EA7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graphicEl>
                                              <a:dgm id="{0B8DC501-0AD5-42E7-A3D5-9843D7EA7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F80E60A-2BA4-4DA1-9983-81F1F4FA5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graphicEl>
                                              <a:dgm id="{FF80E60A-2BA4-4DA1-9983-81F1F4FA5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graphicEl>
                                              <a:dgm id="{FF80E60A-2BA4-4DA1-9983-81F1F4FA5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graphicEl>
                                              <a:dgm id="{FF80E60A-2BA4-4DA1-9983-81F1F4FA55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B4872C5-578C-4594-BE99-59CA3BD27B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>
                                            <p:graphicEl>
                                              <a:dgm id="{7B4872C5-578C-4594-BE99-59CA3BD27B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>
                                            <p:graphicEl>
                                              <a:dgm id="{7B4872C5-578C-4594-BE99-59CA3BD27B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graphicEl>
                                              <a:dgm id="{7B4872C5-578C-4594-BE99-59CA3BD27B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672A8B1-3908-489A-9426-528F966C8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graphicEl>
                                              <a:dgm id="{5672A8B1-3908-489A-9426-528F966C8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graphicEl>
                                              <a:dgm id="{5672A8B1-3908-489A-9426-528F966C8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graphicEl>
                                              <a:dgm id="{5672A8B1-3908-489A-9426-528F966C8A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81255F5-343F-49B3-8669-0E8A50895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>
                                            <p:graphicEl>
                                              <a:dgm id="{481255F5-343F-49B3-8669-0E8A50895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>
                                            <p:graphicEl>
                                              <a:dgm id="{481255F5-343F-49B3-8669-0E8A50895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>
                                            <p:graphicEl>
                                              <a:dgm id="{481255F5-343F-49B3-8669-0E8A508956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DA68940-C32F-496E-A83C-EF2383CD0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>
                                            <p:graphicEl>
                                              <a:dgm id="{1DA68940-C32F-496E-A83C-EF2383CD0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>
                                            <p:graphicEl>
                                              <a:dgm id="{1DA68940-C32F-496E-A83C-EF2383CD0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>
                                            <p:graphicEl>
                                              <a:dgm id="{1DA68940-C32F-496E-A83C-EF2383CD04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8D53491-0727-4B73-8589-EED489D25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>
                                            <p:graphicEl>
                                              <a:dgm id="{B8D53491-0727-4B73-8589-EED489D25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>
                                            <p:graphicEl>
                                              <a:dgm id="{B8D53491-0727-4B73-8589-EED489D25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>
                                            <p:graphicEl>
                                              <a:dgm id="{B8D53491-0727-4B73-8589-EED489D251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B72893F-EDD4-4DB8-B6B3-415EE721B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>
                                            <p:graphicEl>
                                              <a:dgm id="{BB72893F-EDD4-4DB8-B6B3-415EE721B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>
                                            <p:graphicEl>
                                              <a:dgm id="{BB72893F-EDD4-4DB8-B6B3-415EE721B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>
                                            <p:graphicEl>
                                              <a:dgm id="{BB72893F-EDD4-4DB8-B6B3-415EE721B1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1" grpId="0" uiExpand="1">
        <p:bldSub>
          <a:bldDgm bld="one"/>
        </p:bldSub>
      </p:bldGraphic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14299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0075" y="0"/>
              <a:ext cx="161925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1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729412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3316406" y="259307"/>
            <a:ext cx="5336275" cy="80521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একক কাজ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8"/>
          <a:stretch/>
        </p:blipFill>
        <p:spPr>
          <a:xfrm>
            <a:off x="3398292" y="1125647"/>
            <a:ext cx="5205682" cy="37014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14400" y="5622878"/>
            <a:ext cx="10153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‘কবি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জসীম </a:t>
            </a:r>
            <a:r>
              <a:rPr lang="bn-IN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উদ্‌দীন</a:t>
            </a:r>
            <a:r>
              <a:rPr lang="bn-BD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’ এর জীবনী সম্পর্কে ৫টি বাক্য লিখ।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39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14299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0075" y="0"/>
              <a:ext cx="161925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1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729412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41A7A4-0E71-4CB1-85B6-AA537706D1E0}"/>
              </a:ext>
            </a:extLst>
          </p:cNvPr>
          <p:cNvSpPr txBox="1"/>
          <p:nvPr/>
        </p:nvSpPr>
        <p:spPr>
          <a:xfrm>
            <a:off x="2647666" y="123252"/>
            <a:ext cx="7040978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দেখি ও কবিতাংশটুকু পড়ি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3501914" y="3535349"/>
            <a:ext cx="7116044" cy="2308324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আমার বা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ড়ি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যাইও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ভোমর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বসতে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দেব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পিঁ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ড়ে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জলপান যে করতে দেব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শালি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ধানের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চিঁ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ড়ে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868605" y="1155794"/>
            <a:ext cx="8549640" cy="1554480"/>
            <a:chOff x="381000" y="3257550"/>
            <a:chExt cx="8549640" cy="1554480"/>
          </a:xfrm>
        </p:grpSpPr>
        <p:pic>
          <p:nvPicPr>
            <p:cNvPr id="13" name="Picture 12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3257550"/>
              <a:ext cx="1920240" cy="155448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4" name="Picture 13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765" y="3257550"/>
              <a:ext cx="1920240" cy="155448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5" name="Picture 14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400" y="3257550"/>
              <a:ext cx="1920240" cy="155448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6" name="Picture 15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3257550"/>
              <a:ext cx="1920240" cy="155448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04316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14299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0075" y="0"/>
              <a:ext cx="161925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1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729412"/>
              <a:ext cx="12044363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35979" y="3416774"/>
            <a:ext cx="5661141" cy="230832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শালি ধানের চিঁড়ে দেব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</a:p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বিন্নি ধানের খই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বাড়ির গাছের কবরী কলা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গামছা-বাঁধা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দই।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A41A7A4-0E71-4CB1-85B6-AA537706D1E0}"/>
              </a:ext>
            </a:extLst>
          </p:cNvPr>
          <p:cNvSpPr txBox="1"/>
          <p:nvPr/>
        </p:nvSpPr>
        <p:spPr>
          <a:xfrm>
            <a:off x="2647666" y="123252"/>
            <a:ext cx="7040978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দেখি ও কবিতাংশটুকু পড়ি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26609" y="878291"/>
            <a:ext cx="8796190" cy="1927747"/>
            <a:chOff x="1326107" y="782756"/>
            <a:chExt cx="8796190" cy="1927747"/>
          </a:xfrm>
        </p:grpSpPr>
        <p:pic>
          <p:nvPicPr>
            <p:cNvPr id="12" name="Picture 11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107" y="782756"/>
              <a:ext cx="1828800" cy="1828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3" name="Picture 12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8585" y="810052"/>
              <a:ext cx="1828800" cy="1828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4" name="Picture 13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177" y="881703"/>
              <a:ext cx="1828800" cy="1828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5" name="Picture 14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3497" y="854407"/>
              <a:ext cx="1828800" cy="1828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15215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</TotalTime>
  <Words>1151</Words>
  <Application>Microsoft Office PowerPoint</Application>
  <PresentationFormat>Widescreen</PresentationFormat>
  <Paragraphs>301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Kalpurush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62</cp:revision>
  <dcterms:created xsi:type="dcterms:W3CDTF">2021-08-11T17:36:25Z</dcterms:created>
  <dcterms:modified xsi:type="dcterms:W3CDTF">2021-10-05T15:26:36Z</dcterms:modified>
</cp:coreProperties>
</file>