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9" r:id="rId4"/>
    <p:sldId id="268" r:id="rId5"/>
    <p:sldId id="260" r:id="rId6"/>
    <p:sldId id="270" r:id="rId7"/>
    <p:sldId id="271" r:id="rId8"/>
    <p:sldId id="272" r:id="rId9"/>
    <p:sldId id="273" r:id="rId10"/>
    <p:sldId id="274" r:id="rId11"/>
    <p:sldId id="291" r:id="rId12"/>
    <p:sldId id="277" r:id="rId13"/>
    <p:sldId id="278" r:id="rId14"/>
    <p:sldId id="276" r:id="rId15"/>
    <p:sldId id="289" r:id="rId16"/>
    <p:sldId id="290" r:id="rId17"/>
    <p:sldId id="295" r:id="rId18"/>
    <p:sldId id="292" r:id="rId19"/>
    <p:sldId id="294" r:id="rId20"/>
    <p:sldId id="280" r:id="rId21"/>
    <p:sldId id="293" r:id="rId22"/>
    <p:sldId id="296" r:id="rId23"/>
    <p:sldId id="281" r:id="rId24"/>
    <p:sldId id="29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D81ACF"/>
    <a:srgbClr val="009900"/>
    <a:srgbClr val="660033"/>
    <a:srgbClr val="2C951B"/>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6EC9D-F9B7-49D1-9619-C5BE2D3D678D}"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D2153FF0-379F-4E80-A5AA-2C7CC0EE6289}">
      <dgm:prSet phldrT="[Text]" custT="1"/>
      <dgm:spPr>
        <a:blipFill rotWithShape="0">
          <a:blip xmlns:r="http://schemas.openxmlformats.org/officeDocument/2006/relationships" r:embed="rId1"/>
          <a:stretch>
            <a:fillRect/>
          </a:stretch>
        </a:blipFill>
      </dgm:spPr>
      <dgm:t>
        <a:bodyPr/>
        <a:lstStyle/>
        <a:p>
          <a:r>
            <a:rPr lang="bn-IN" sz="1800" b="1" dirty="0" smtClean="0">
              <a:solidFill>
                <a:schemeClr val="tx1"/>
              </a:solidFill>
              <a:latin typeface="NikoshBAN" pitchFamily="2" charset="0"/>
              <a:cs typeface="NikoshBAN" pitchFamily="2" charset="0"/>
            </a:rPr>
            <a:t> </a:t>
          </a:r>
          <a:endParaRPr lang="en-US" sz="1800" dirty="0">
            <a:solidFill>
              <a:schemeClr val="tx1"/>
            </a:solidFill>
          </a:endParaRPr>
        </a:p>
      </dgm:t>
    </dgm:pt>
    <dgm:pt modelId="{F87DFB19-DC6E-4D83-8511-FF865FFF0D7D}" type="parTrans" cxnId="{0D2D193F-D6C0-462A-822E-12663EADB870}">
      <dgm:prSet/>
      <dgm:spPr/>
      <dgm:t>
        <a:bodyPr/>
        <a:lstStyle/>
        <a:p>
          <a:endParaRPr lang="en-US">
            <a:solidFill>
              <a:schemeClr val="tx1"/>
            </a:solidFill>
          </a:endParaRPr>
        </a:p>
      </dgm:t>
    </dgm:pt>
    <dgm:pt modelId="{5784888C-7609-4ABB-A580-4F0706F4E935}" type="sibTrans" cxnId="{0D2D193F-D6C0-462A-822E-12663EADB870}">
      <dgm:prSet/>
      <dgm:spPr/>
      <dgm:t>
        <a:bodyPr/>
        <a:lstStyle/>
        <a:p>
          <a:endParaRPr lang="en-US"/>
        </a:p>
      </dgm:t>
    </dgm:pt>
    <dgm:pt modelId="{3319B253-2F32-46E1-AC6E-6D83E84A9C07}">
      <dgm:prSet phldrT="[Text]" custT="1"/>
      <dgm:spPr>
        <a:solidFill>
          <a:srgbClr val="D81ACF"/>
        </a:solidFill>
      </dgm:spPr>
      <dgm:t>
        <a:bodyPr/>
        <a:lstStyle/>
        <a:p>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জন্মঃ</a:t>
          </a:r>
          <a:r>
            <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1"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১৮৬১ খ্রিস্টাব্দের ৭ই মে, বাংলা ১২৬৮ সনের ২৫শে বৈশাখ কলকাতা</a:t>
          </a:r>
          <a:r>
            <a:rPr lang="en-US" sz="1800" b="1"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য়</a:t>
          </a:r>
          <a:r>
            <a:rPr lang="bn-BD" sz="1800" b="1"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জোড়াসাঁকোর ঠাকুরপরিবারে জন্মগ্রহণ করেন</a:t>
          </a:r>
          <a:endParaRPr lang="en-US" sz="1800" dirty="0">
            <a:solidFill>
              <a:schemeClr val="tx1"/>
            </a:solidFill>
          </a:endParaRPr>
        </a:p>
      </dgm:t>
    </dgm:pt>
    <dgm:pt modelId="{C3EDD641-9D57-492E-B474-5210F8E924D4}" type="parTrans" cxnId="{A2472F6F-FE0B-4A4B-8210-EC031273A0EF}">
      <dgm:prSet/>
      <dgm:spPr/>
      <dgm:t>
        <a:bodyPr/>
        <a:lstStyle/>
        <a:p>
          <a:endParaRPr lang="en-US">
            <a:solidFill>
              <a:schemeClr val="tx1"/>
            </a:solidFill>
          </a:endParaRPr>
        </a:p>
      </dgm:t>
    </dgm:pt>
    <dgm:pt modelId="{B77839D0-5447-4A78-A16C-6FB22BC53854}" type="sibTrans" cxnId="{A2472F6F-FE0B-4A4B-8210-EC031273A0EF}">
      <dgm:prSet/>
      <dgm:spPr/>
      <dgm:t>
        <a:bodyPr/>
        <a:lstStyle/>
        <a:p>
          <a:endParaRPr lang="en-US"/>
        </a:p>
      </dgm:t>
    </dgm:pt>
    <dgm:pt modelId="{A7658E2B-A2D6-4CF6-A7C1-7B60CEFA2C00}">
      <dgm:prSet phldrT="[Text]" custT="1"/>
      <dgm:spPr/>
      <dgm:t>
        <a:bodyPr/>
        <a:lstStyle/>
        <a:p>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কর্মজীবনঃ</a:t>
          </a:r>
          <a:r>
            <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তিনি শুধু কবি নন।কথাসাহিত্যিক, নাট্যকার, ,গীতিকার,সুর</a:t>
          </a:r>
          <a:r>
            <a:rPr lang="en-US" sz="18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চিত্রশিল্পী, </a:t>
          </a:r>
          <a:r>
            <a:rPr lang="en-US" sz="1800" b="1"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চিন্তাবিদ</a:t>
          </a:r>
          <a:r>
            <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সমাজসেবী ও শিক্ষাবিদ। </a:t>
          </a:r>
          <a:endPar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1600" b="0" dirty="0">
            <a:solidFill>
              <a:srgbClr val="C00000"/>
            </a:solidFill>
          </a:endParaRPr>
        </a:p>
      </dgm:t>
    </dgm:pt>
    <dgm:pt modelId="{9B4A0E79-8E04-447D-8D58-9B06195A7BCC}" type="parTrans" cxnId="{BA972623-147C-4659-BA92-201B4FD02920}">
      <dgm:prSet/>
      <dgm:spPr/>
      <dgm:t>
        <a:bodyPr/>
        <a:lstStyle/>
        <a:p>
          <a:endParaRPr lang="en-US">
            <a:solidFill>
              <a:schemeClr val="tx1"/>
            </a:solidFill>
          </a:endParaRPr>
        </a:p>
      </dgm:t>
    </dgm:pt>
    <dgm:pt modelId="{BB873B1B-638A-4F1C-BA16-F572140E9E9E}" type="sibTrans" cxnId="{BA972623-147C-4659-BA92-201B4FD02920}">
      <dgm:prSet/>
      <dgm:spPr/>
      <dgm:t>
        <a:bodyPr/>
        <a:lstStyle/>
        <a:p>
          <a:endParaRPr lang="en-US"/>
        </a:p>
      </dgm:t>
    </dgm:pt>
    <dgm:pt modelId="{19FA1EBB-B0B0-4F31-8E6A-43FE776B5012}">
      <dgm:prSet phldrT="[Text]" custT="1"/>
      <dgm:spPr/>
      <dgm:t>
        <a:bodyPr/>
        <a:lstStyle/>
        <a:p>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মৃত্যু</a:t>
          </a:r>
          <a:r>
            <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১৯৪১ খ্রিষ্টাব্দের ৭ ই আগস্ট( ২২ শে শ্রাবণ, ১৩৪৮বঙ্গাব্দ</a:t>
          </a:r>
          <a:endParaRPr lang="en-US" sz="1800"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dgm:t>
    </dgm:pt>
    <dgm:pt modelId="{D6054C20-2015-4A7F-ABFC-99A439322CF1}" type="parTrans" cxnId="{ACDB9286-1D29-483D-94AC-82B18465AE3B}">
      <dgm:prSet/>
      <dgm:spPr/>
      <dgm:t>
        <a:bodyPr/>
        <a:lstStyle/>
        <a:p>
          <a:endParaRPr lang="en-US">
            <a:solidFill>
              <a:schemeClr val="tx1"/>
            </a:solidFill>
          </a:endParaRPr>
        </a:p>
      </dgm:t>
    </dgm:pt>
    <dgm:pt modelId="{5FB01EA1-CB38-4C23-A305-EB32D8D16594}" type="sibTrans" cxnId="{ACDB9286-1D29-483D-94AC-82B18465AE3B}">
      <dgm:prSet/>
      <dgm:spPr/>
      <dgm:t>
        <a:bodyPr/>
        <a:lstStyle/>
        <a:p>
          <a:endParaRPr lang="en-US"/>
        </a:p>
      </dgm:t>
    </dgm:pt>
    <dgm:pt modelId="{6B7AC29C-0A34-49E0-BCC7-B6B8202F9C9C}">
      <dgm:prSet custT="1"/>
      <dgm:spPr/>
      <dgm:t>
        <a:bodyPr/>
        <a:lstStyle/>
        <a:p>
          <a:r>
            <a:rPr lang="en-US" sz="1800" b="0"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উল্লেখযোগ্য</a:t>
          </a:r>
          <a:r>
            <a:rPr lang="en-US" sz="1800" b="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1800" b="0"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গ্রন্থঃ</a:t>
          </a:r>
          <a:r>
            <a:rPr lang="en-US" sz="1800" b="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গীতাঞ্জলী, শেষের কবিতা, চিত্রা, কড়ি ও কোমল,  সোনার তরী ইত্যাদি। </a:t>
          </a:r>
          <a:endParaRPr lang="en-US" sz="1800" b="0"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dgm:t>
    </dgm:pt>
    <dgm:pt modelId="{9390934A-8EDA-4CB1-98B2-CB9D21A0E3BE}" type="parTrans" cxnId="{55977415-AB07-40B0-898B-7FBBECF2ACF5}">
      <dgm:prSet/>
      <dgm:spPr/>
      <dgm:t>
        <a:bodyPr/>
        <a:lstStyle/>
        <a:p>
          <a:endParaRPr lang="en-US">
            <a:solidFill>
              <a:schemeClr val="tx1"/>
            </a:solidFill>
          </a:endParaRPr>
        </a:p>
      </dgm:t>
    </dgm:pt>
    <dgm:pt modelId="{29CCADDB-2915-49F2-831F-45C378D4BB55}" type="sibTrans" cxnId="{55977415-AB07-40B0-898B-7FBBECF2ACF5}">
      <dgm:prSet/>
      <dgm:spPr/>
      <dgm:t>
        <a:bodyPr/>
        <a:lstStyle/>
        <a:p>
          <a:endParaRPr lang="en-US"/>
        </a:p>
      </dgm:t>
    </dgm:pt>
    <dgm:pt modelId="{FCE26B61-FE1C-480A-A6AF-5E85BCE55546}">
      <dgm:prSet custT="1"/>
      <dgm:spPr>
        <a:solidFill>
          <a:srgbClr val="0070C0"/>
        </a:solidFill>
      </dgm:spPr>
      <dgm:t>
        <a:bodyPr/>
        <a:lstStyle/>
        <a:p>
          <a:r>
            <a:rPr lang="bn-IN"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পুরস্কার</a:t>
          </a:r>
          <a:r>
            <a:rPr lang="en-US"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1800" b="1"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1"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১৯১৩ সালে রবীন্দ্রনাথ গীতাঞ্জলী কাব্যের জন্য এশিয়ার মধ্যে প্রথম সাহিত্যে নোবেল পুরস্কার লাভ করেন।</a:t>
          </a:r>
          <a:endParaRPr lang="en-US" sz="1800"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dgm:t>
    </dgm:pt>
    <dgm:pt modelId="{5F4FB9CB-3093-4B95-A2E7-580EA5A2843B}" type="parTrans" cxnId="{3206A2FF-81C2-400C-AD3E-EF51C0935BF6}">
      <dgm:prSet/>
      <dgm:spPr/>
      <dgm:t>
        <a:bodyPr/>
        <a:lstStyle/>
        <a:p>
          <a:endParaRPr lang="en-US">
            <a:solidFill>
              <a:schemeClr val="tx1"/>
            </a:solidFill>
          </a:endParaRPr>
        </a:p>
      </dgm:t>
    </dgm:pt>
    <dgm:pt modelId="{56E53A86-9217-412B-87C6-CC9FF62E6495}" type="sibTrans" cxnId="{3206A2FF-81C2-400C-AD3E-EF51C0935BF6}">
      <dgm:prSet/>
      <dgm:spPr/>
      <dgm:t>
        <a:bodyPr/>
        <a:lstStyle/>
        <a:p>
          <a:endParaRPr lang="en-US"/>
        </a:p>
      </dgm:t>
    </dgm:pt>
    <dgm:pt modelId="{679CC118-63B7-40C2-AB99-FF7D1CAB8B41}">
      <dgm:prSet phldrT="[Text]"/>
      <dgm:spPr/>
      <dgm:t>
        <a:bodyPr/>
        <a:lstStyle/>
        <a:p>
          <a:endParaRPr lang="en-US"/>
        </a:p>
      </dgm:t>
    </dgm:pt>
    <dgm:pt modelId="{4912A221-889D-4119-88EE-346B068DCFF0}" type="parTrans" cxnId="{CEF100F7-1DC0-4C24-918B-7353BC492D70}">
      <dgm:prSet/>
      <dgm:spPr/>
      <dgm:t>
        <a:bodyPr/>
        <a:lstStyle/>
        <a:p>
          <a:endParaRPr lang="en-US"/>
        </a:p>
      </dgm:t>
    </dgm:pt>
    <dgm:pt modelId="{A2365630-E4AF-4C36-B0C4-A8321D2AD123}" type="sibTrans" cxnId="{CEF100F7-1DC0-4C24-918B-7353BC492D70}">
      <dgm:prSet/>
      <dgm:spPr/>
      <dgm:t>
        <a:bodyPr/>
        <a:lstStyle/>
        <a:p>
          <a:endParaRPr lang="en-US"/>
        </a:p>
      </dgm:t>
    </dgm:pt>
    <dgm:pt modelId="{B1D26A33-C0DC-400B-B889-610DC0451273}" type="pres">
      <dgm:prSet presAssocID="{6456EC9D-F9B7-49D1-9619-C5BE2D3D678D}" presName="cycle" presStyleCnt="0">
        <dgm:presLayoutVars>
          <dgm:chMax val="1"/>
          <dgm:dir/>
          <dgm:animLvl val="ctr"/>
          <dgm:resizeHandles val="exact"/>
        </dgm:presLayoutVars>
      </dgm:prSet>
      <dgm:spPr/>
      <dgm:t>
        <a:bodyPr/>
        <a:lstStyle/>
        <a:p>
          <a:endParaRPr lang="en-US"/>
        </a:p>
      </dgm:t>
    </dgm:pt>
    <dgm:pt modelId="{D08CB5F0-89BB-4120-8F4A-B21D62C947AF}" type="pres">
      <dgm:prSet presAssocID="{D2153FF0-379F-4E80-A5AA-2C7CC0EE6289}" presName="centerShape" presStyleLbl="node0" presStyleIdx="0" presStyleCnt="1"/>
      <dgm:spPr/>
      <dgm:t>
        <a:bodyPr/>
        <a:lstStyle/>
        <a:p>
          <a:endParaRPr lang="en-US"/>
        </a:p>
      </dgm:t>
    </dgm:pt>
    <dgm:pt modelId="{2D2C77AB-3DD9-4175-986F-59F5B7E0DEC3}" type="pres">
      <dgm:prSet presAssocID="{C3EDD641-9D57-492E-B474-5210F8E924D4}" presName="Name9" presStyleLbl="parChTrans1D2" presStyleIdx="0" presStyleCnt="5"/>
      <dgm:spPr/>
      <dgm:t>
        <a:bodyPr/>
        <a:lstStyle/>
        <a:p>
          <a:endParaRPr lang="en-US"/>
        </a:p>
      </dgm:t>
    </dgm:pt>
    <dgm:pt modelId="{0D9F0B21-E899-4921-A5C6-D67497B799D5}" type="pres">
      <dgm:prSet presAssocID="{C3EDD641-9D57-492E-B474-5210F8E924D4}" presName="connTx" presStyleLbl="parChTrans1D2" presStyleIdx="0" presStyleCnt="5"/>
      <dgm:spPr/>
      <dgm:t>
        <a:bodyPr/>
        <a:lstStyle/>
        <a:p>
          <a:endParaRPr lang="en-US"/>
        </a:p>
      </dgm:t>
    </dgm:pt>
    <dgm:pt modelId="{65B70AF2-8BCB-44C5-80B3-FFACA2ED8341}" type="pres">
      <dgm:prSet presAssocID="{3319B253-2F32-46E1-AC6E-6D83E84A9C07}" presName="node" presStyleLbl="node1" presStyleIdx="0" presStyleCnt="5" custScaleX="198546" custScaleY="86493" custRadScaleRad="93741" custRadScaleInc="-17398">
        <dgm:presLayoutVars>
          <dgm:bulletEnabled val="1"/>
        </dgm:presLayoutVars>
      </dgm:prSet>
      <dgm:spPr/>
      <dgm:t>
        <a:bodyPr/>
        <a:lstStyle/>
        <a:p>
          <a:endParaRPr lang="en-US"/>
        </a:p>
      </dgm:t>
    </dgm:pt>
    <dgm:pt modelId="{0B8DC501-0AD5-42E7-A3D5-9843D7EA7A83}" type="pres">
      <dgm:prSet presAssocID="{9B4A0E79-8E04-447D-8D58-9B06195A7BCC}" presName="Name9" presStyleLbl="parChTrans1D2" presStyleIdx="1" presStyleCnt="5"/>
      <dgm:spPr/>
      <dgm:t>
        <a:bodyPr/>
        <a:lstStyle/>
        <a:p>
          <a:endParaRPr lang="en-US"/>
        </a:p>
      </dgm:t>
    </dgm:pt>
    <dgm:pt modelId="{68E927BC-B7B8-4F4E-B6B7-327137CDD249}" type="pres">
      <dgm:prSet presAssocID="{9B4A0E79-8E04-447D-8D58-9B06195A7BCC}" presName="connTx" presStyleLbl="parChTrans1D2" presStyleIdx="1" presStyleCnt="5"/>
      <dgm:spPr/>
      <dgm:t>
        <a:bodyPr/>
        <a:lstStyle/>
        <a:p>
          <a:endParaRPr lang="en-US"/>
        </a:p>
      </dgm:t>
    </dgm:pt>
    <dgm:pt modelId="{FF80E60A-2BA4-4DA1-9983-81F1F4FA5543}" type="pres">
      <dgm:prSet presAssocID="{A7658E2B-A2D6-4CF6-A7C1-7B60CEFA2C00}" presName="node" presStyleLbl="node1" presStyleIdx="1" presStyleCnt="5" custScaleX="206462" custScaleY="109986" custRadScaleRad="140587" custRadScaleInc="14730">
        <dgm:presLayoutVars>
          <dgm:bulletEnabled val="1"/>
        </dgm:presLayoutVars>
      </dgm:prSet>
      <dgm:spPr/>
      <dgm:t>
        <a:bodyPr/>
        <a:lstStyle/>
        <a:p>
          <a:endParaRPr lang="en-US"/>
        </a:p>
      </dgm:t>
    </dgm:pt>
    <dgm:pt modelId="{7B4872C5-578C-4594-BE99-59CA3BD27BFB}" type="pres">
      <dgm:prSet presAssocID="{9390934A-8EDA-4CB1-98B2-CB9D21A0E3BE}" presName="Name9" presStyleLbl="parChTrans1D2" presStyleIdx="2" presStyleCnt="5"/>
      <dgm:spPr/>
      <dgm:t>
        <a:bodyPr/>
        <a:lstStyle/>
        <a:p>
          <a:endParaRPr lang="en-US"/>
        </a:p>
      </dgm:t>
    </dgm:pt>
    <dgm:pt modelId="{27827C8E-FDF2-4A0A-B3DB-6DB5D3A4277E}" type="pres">
      <dgm:prSet presAssocID="{9390934A-8EDA-4CB1-98B2-CB9D21A0E3BE}" presName="connTx" presStyleLbl="parChTrans1D2" presStyleIdx="2" presStyleCnt="5"/>
      <dgm:spPr/>
      <dgm:t>
        <a:bodyPr/>
        <a:lstStyle/>
        <a:p>
          <a:endParaRPr lang="en-US"/>
        </a:p>
      </dgm:t>
    </dgm:pt>
    <dgm:pt modelId="{5672A8B1-3908-489A-9426-528F966C8A60}" type="pres">
      <dgm:prSet presAssocID="{6B7AC29C-0A34-49E0-BCC7-B6B8202F9C9C}" presName="node" presStyleLbl="node1" presStyleIdx="2" presStyleCnt="5" custScaleX="196096" custScaleY="82417" custRadScaleRad="136626" custRadScaleInc="-77057">
        <dgm:presLayoutVars>
          <dgm:bulletEnabled val="1"/>
        </dgm:presLayoutVars>
      </dgm:prSet>
      <dgm:spPr/>
      <dgm:t>
        <a:bodyPr/>
        <a:lstStyle/>
        <a:p>
          <a:endParaRPr lang="en-US"/>
        </a:p>
      </dgm:t>
    </dgm:pt>
    <dgm:pt modelId="{481255F5-343F-49B3-8669-0E8A508956DF}" type="pres">
      <dgm:prSet presAssocID="{5F4FB9CB-3093-4B95-A2E7-580EA5A2843B}" presName="Name9" presStyleLbl="parChTrans1D2" presStyleIdx="3" presStyleCnt="5"/>
      <dgm:spPr/>
      <dgm:t>
        <a:bodyPr/>
        <a:lstStyle/>
        <a:p>
          <a:endParaRPr lang="en-US"/>
        </a:p>
      </dgm:t>
    </dgm:pt>
    <dgm:pt modelId="{57A567D2-64A7-4A5B-811D-B214092F6C0B}" type="pres">
      <dgm:prSet presAssocID="{5F4FB9CB-3093-4B95-A2E7-580EA5A2843B}" presName="connTx" presStyleLbl="parChTrans1D2" presStyleIdx="3" presStyleCnt="5"/>
      <dgm:spPr/>
      <dgm:t>
        <a:bodyPr/>
        <a:lstStyle/>
        <a:p>
          <a:endParaRPr lang="en-US"/>
        </a:p>
      </dgm:t>
    </dgm:pt>
    <dgm:pt modelId="{1DA68940-C32F-496E-A83C-EF2383CD0405}" type="pres">
      <dgm:prSet presAssocID="{FCE26B61-FE1C-480A-A6AF-5E85BCE55546}" presName="node" presStyleLbl="node1" presStyleIdx="3" presStyleCnt="5" custScaleX="213188" custScaleY="85854" custRadScaleRad="144398" custRadScaleInc="76395">
        <dgm:presLayoutVars>
          <dgm:bulletEnabled val="1"/>
        </dgm:presLayoutVars>
      </dgm:prSet>
      <dgm:spPr/>
      <dgm:t>
        <a:bodyPr/>
        <a:lstStyle/>
        <a:p>
          <a:endParaRPr lang="en-US"/>
        </a:p>
      </dgm:t>
    </dgm:pt>
    <dgm:pt modelId="{B8D53491-0727-4B73-8589-EED489D251C8}" type="pres">
      <dgm:prSet presAssocID="{D6054C20-2015-4A7F-ABFC-99A439322CF1}" presName="Name9" presStyleLbl="parChTrans1D2" presStyleIdx="4" presStyleCnt="5"/>
      <dgm:spPr/>
      <dgm:t>
        <a:bodyPr/>
        <a:lstStyle/>
        <a:p>
          <a:endParaRPr lang="en-US"/>
        </a:p>
      </dgm:t>
    </dgm:pt>
    <dgm:pt modelId="{78F526E7-0473-4130-83FE-098CA8DD0C96}" type="pres">
      <dgm:prSet presAssocID="{D6054C20-2015-4A7F-ABFC-99A439322CF1}" presName="connTx" presStyleLbl="parChTrans1D2" presStyleIdx="4" presStyleCnt="5"/>
      <dgm:spPr/>
      <dgm:t>
        <a:bodyPr/>
        <a:lstStyle/>
        <a:p>
          <a:endParaRPr lang="en-US"/>
        </a:p>
      </dgm:t>
    </dgm:pt>
    <dgm:pt modelId="{BB72893F-EDD4-4DB8-B6B3-415EE721B191}" type="pres">
      <dgm:prSet presAssocID="{19FA1EBB-B0B0-4F31-8E6A-43FE776B5012}" presName="node" presStyleLbl="node1" presStyleIdx="4" presStyleCnt="5" custScaleX="194384" custScaleY="77610" custRadScaleRad="142805" custRadScaleInc="-15286">
        <dgm:presLayoutVars>
          <dgm:bulletEnabled val="1"/>
        </dgm:presLayoutVars>
      </dgm:prSet>
      <dgm:spPr/>
      <dgm:t>
        <a:bodyPr/>
        <a:lstStyle/>
        <a:p>
          <a:endParaRPr lang="en-US"/>
        </a:p>
      </dgm:t>
    </dgm:pt>
  </dgm:ptLst>
  <dgm:cxnLst>
    <dgm:cxn modelId="{0D2D193F-D6C0-462A-822E-12663EADB870}" srcId="{6456EC9D-F9B7-49D1-9619-C5BE2D3D678D}" destId="{D2153FF0-379F-4E80-A5AA-2C7CC0EE6289}" srcOrd="0" destOrd="0" parTransId="{F87DFB19-DC6E-4D83-8511-FF865FFF0D7D}" sibTransId="{5784888C-7609-4ABB-A580-4F0706F4E935}"/>
    <dgm:cxn modelId="{F8F3536A-F5D5-4A18-9B46-9925B0007A76}" type="presOf" srcId="{5F4FB9CB-3093-4B95-A2E7-580EA5A2843B}" destId="{481255F5-343F-49B3-8669-0E8A508956DF}" srcOrd="0" destOrd="0" presId="urn:microsoft.com/office/officeart/2005/8/layout/radial1"/>
    <dgm:cxn modelId="{3EF859A0-342E-40A6-8745-32BC9B9B6914}" type="presOf" srcId="{D6054C20-2015-4A7F-ABFC-99A439322CF1}" destId="{B8D53491-0727-4B73-8589-EED489D251C8}" srcOrd="0" destOrd="0" presId="urn:microsoft.com/office/officeart/2005/8/layout/radial1"/>
    <dgm:cxn modelId="{A5B85EB0-9682-4D83-A08F-AA3427BF3A27}" type="presOf" srcId="{9B4A0E79-8E04-447D-8D58-9B06195A7BCC}" destId="{0B8DC501-0AD5-42E7-A3D5-9843D7EA7A83}" srcOrd="0" destOrd="0" presId="urn:microsoft.com/office/officeart/2005/8/layout/radial1"/>
    <dgm:cxn modelId="{B4553BEC-DAD2-4C36-8392-568AAE4FFC0C}" type="presOf" srcId="{C3EDD641-9D57-492E-B474-5210F8E924D4}" destId="{0D9F0B21-E899-4921-A5C6-D67497B799D5}" srcOrd="1" destOrd="0" presId="urn:microsoft.com/office/officeart/2005/8/layout/radial1"/>
    <dgm:cxn modelId="{FE4D5083-DFDB-4865-AA4C-FF3F3CB03E4D}" type="presOf" srcId="{6456EC9D-F9B7-49D1-9619-C5BE2D3D678D}" destId="{B1D26A33-C0DC-400B-B889-610DC0451273}" srcOrd="0" destOrd="0" presId="urn:microsoft.com/office/officeart/2005/8/layout/radial1"/>
    <dgm:cxn modelId="{F69A9240-EC59-4C0A-800F-2BE2C088E00D}" type="presOf" srcId="{5F4FB9CB-3093-4B95-A2E7-580EA5A2843B}" destId="{57A567D2-64A7-4A5B-811D-B214092F6C0B}" srcOrd="1" destOrd="0" presId="urn:microsoft.com/office/officeart/2005/8/layout/radial1"/>
    <dgm:cxn modelId="{55977415-AB07-40B0-898B-7FBBECF2ACF5}" srcId="{D2153FF0-379F-4E80-A5AA-2C7CC0EE6289}" destId="{6B7AC29C-0A34-49E0-BCC7-B6B8202F9C9C}" srcOrd="2" destOrd="0" parTransId="{9390934A-8EDA-4CB1-98B2-CB9D21A0E3BE}" sibTransId="{29CCADDB-2915-49F2-831F-45C378D4BB55}"/>
    <dgm:cxn modelId="{ADEB434E-884D-4CE8-9658-F1B3F7A4503C}" type="presOf" srcId="{9B4A0E79-8E04-447D-8D58-9B06195A7BCC}" destId="{68E927BC-B7B8-4F4E-B6B7-327137CDD249}" srcOrd="1" destOrd="0" presId="urn:microsoft.com/office/officeart/2005/8/layout/radial1"/>
    <dgm:cxn modelId="{828CC143-629E-49A8-9064-117D80ABACBA}" type="presOf" srcId="{3319B253-2F32-46E1-AC6E-6D83E84A9C07}" destId="{65B70AF2-8BCB-44C5-80B3-FFACA2ED8341}" srcOrd="0" destOrd="0" presId="urn:microsoft.com/office/officeart/2005/8/layout/radial1"/>
    <dgm:cxn modelId="{030BFDA2-320C-4C1A-BF26-05E433F29A7B}" type="presOf" srcId="{9390934A-8EDA-4CB1-98B2-CB9D21A0E3BE}" destId="{7B4872C5-578C-4594-BE99-59CA3BD27BFB}" srcOrd="0" destOrd="0" presId="urn:microsoft.com/office/officeart/2005/8/layout/radial1"/>
    <dgm:cxn modelId="{BA972623-147C-4659-BA92-201B4FD02920}" srcId="{D2153FF0-379F-4E80-A5AA-2C7CC0EE6289}" destId="{A7658E2B-A2D6-4CF6-A7C1-7B60CEFA2C00}" srcOrd="1" destOrd="0" parTransId="{9B4A0E79-8E04-447D-8D58-9B06195A7BCC}" sibTransId="{BB873B1B-638A-4F1C-BA16-F572140E9E9E}"/>
    <dgm:cxn modelId="{B99AA995-21B3-4581-91A0-5F03E1CDED4A}" type="presOf" srcId="{19FA1EBB-B0B0-4F31-8E6A-43FE776B5012}" destId="{BB72893F-EDD4-4DB8-B6B3-415EE721B191}" srcOrd="0" destOrd="0" presId="urn:microsoft.com/office/officeart/2005/8/layout/radial1"/>
    <dgm:cxn modelId="{3FC683AC-F64C-489D-9A34-980538DB292A}" type="presOf" srcId="{A7658E2B-A2D6-4CF6-A7C1-7B60CEFA2C00}" destId="{FF80E60A-2BA4-4DA1-9983-81F1F4FA5543}" srcOrd="0" destOrd="0" presId="urn:microsoft.com/office/officeart/2005/8/layout/radial1"/>
    <dgm:cxn modelId="{9AB51716-342B-4C9E-A799-0F1CCA3710E3}" type="presOf" srcId="{D6054C20-2015-4A7F-ABFC-99A439322CF1}" destId="{78F526E7-0473-4130-83FE-098CA8DD0C96}" srcOrd="1" destOrd="0" presId="urn:microsoft.com/office/officeart/2005/8/layout/radial1"/>
    <dgm:cxn modelId="{3206A2FF-81C2-400C-AD3E-EF51C0935BF6}" srcId="{D2153FF0-379F-4E80-A5AA-2C7CC0EE6289}" destId="{FCE26B61-FE1C-480A-A6AF-5E85BCE55546}" srcOrd="3" destOrd="0" parTransId="{5F4FB9CB-3093-4B95-A2E7-580EA5A2843B}" sibTransId="{56E53A86-9217-412B-87C6-CC9FF62E6495}"/>
    <dgm:cxn modelId="{ACDB9286-1D29-483D-94AC-82B18465AE3B}" srcId="{D2153FF0-379F-4E80-A5AA-2C7CC0EE6289}" destId="{19FA1EBB-B0B0-4F31-8E6A-43FE776B5012}" srcOrd="4" destOrd="0" parTransId="{D6054C20-2015-4A7F-ABFC-99A439322CF1}" sibTransId="{5FB01EA1-CB38-4C23-A305-EB32D8D16594}"/>
    <dgm:cxn modelId="{C29A5597-873F-4B75-8E37-BA1457817A7B}" type="presOf" srcId="{6B7AC29C-0A34-49E0-BCC7-B6B8202F9C9C}" destId="{5672A8B1-3908-489A-9426-528F966C8A60}" srcOrd="0" destOrd="0" presId="urn:microsoft.com/office/officeart/2005/8/layout/radial1"/>
    <dgm:cxn modelId="{CEF100F7-1DC0-4C24-918B-7353BC492D70}" srcId="{6456EC9D-F9B7-49D1-9619-C5BE2D3D678D}" destId="{679CC118-63B7-40C2-AB99-FF7D1CAB8B41}" srcOrd="1" destOrd="0" parTransId="{4912A221-889D-4119-88EE-346B068DCFF0}" sibTransId="{A2365630-E4AF-4C36-B0C4-A8321D2AD123}"/>
    <dgm:cxn modelId="{95E04F67-AB4B-446C-8BA3-BD0FC9B2AEA9}" type="presOf" srcId="{D2153FF0-379F-4E80-A5AA-2C7CC0EE6289}" destId="{D08CB5F0-89BB-4120-8F4A-B21D62C947AF}" srcOrd="0" destOrd="0" presId="urn:microsoft.com/office/officeart/2005/8/layout/radial1"/>
    <dgm:cxn modelId="{A2546525-C827-4377-9C85-BB534C0C7BF3}" type="presOf" srcId="{FCE26B61-FE1C-480A-A6AF-5E85BCE55546}" destId="{1DA68940-C32F-496E-A83C-EF2383CD0405}" srcOrd="0" destOrd="0" presId="urn:microsoft.com/office/officeart/2005/8/layout/radial1"/>
    <dgm:cxn modelId="{A2472F6F-FE0B-4A4B-8210-EC031273A0EF}" srcId="{D2153FF0-379F-4E80-A5AA-2C7CC0EE6289}" destId="{3319B253-2F32-46E1-AC6E-6D83E84A9C07}" srcOrd="0" destOrd="0" parTransId="{C3EDD641-9D57-492E-B474-5210F8E924D4}" sibTransId="{B77839D0-5447-4A78-A16C-6FB22BC53854}"/>
    <dgm:cxn modelId="{A87EB072-D293-43CC-B707-CDEB61BF35F7}" type="presOf" srcId="{C3EDD641-9D57-492E-B474-5210F8E924D4}" destId="{2D2C77AB-3DD9-4175-986F-59F5B7E0DEC3}" srcOrd="0" destOrd="0" presId="urn:microsoft.com/office/officeart/2005/8/layout/radial1"/>
    <dgm:cxn modelId="{CF91241B-07A9-402C-A2E1-2DFD44A131A0}" type="presOf" srcId="{9390934A-8EDA-4CB1-98B2-CB9D21A0E3BE}" destId="{27827C8E-FDF2-4A0A-B3DB-6DB5D3A4277E}" srcOrd="1" destOrd="0" presId="urn:microsoft.com/office/officeart/2005/8/layout/radial1"/>
    <dgm:cxn modelId="{D5876F8B-5D24-4E44-A200-8CA2008E576B}" type="presParOf" srcId="{B1D26A33-C0DC-400B-B889-610DC0451273}" destId="{D08CB5F0-89BB-4120-8F4A-B21D62C947AF}" srcOrd="0" destOrd="0" presId="urn:microsoft.com/office/officeart/2005/8/layout/radial1"/>
    <dgm:cxn modelId="{6138549D-C8E8-4E70-93C5-545CE4B67F39}" type="presParOf" srcId="{B1D26A33-C0DC-400B-B889-610DC0451273}" destId="{2D2C77AB-3DD9-4175-986F-59F5B7E0DEC3}" srcOrd="1" destOrd="0" presId="urn:microsoft.com/office/officeart/2005/8/layout/radial1"/>
    <dgm:cxn modelId="{3B6CB007-B982-4B87-ACBF-03636344D89D}" type="presParOf" srcId="{2D2C77AB-3DD9-4175-986F-59F5B7E0DEC3}" destId="{0D9F0B21-E899-4921-A5C6-D67497B799D5}" srcOrd="0" destOrd="0" presId="urn:microsoft.com/office/officeart/2005/8/layout/radial1"/>
    <dgm:cxn modelId="{CFAC6456-908F-4413-B326-5164E05FBE42}" type="presParOf" srcId="{B1D26A33-C0DC-400B-B889-610DC0451273}" destId="{65B70AF2-8BCB-44C5-80B3-FFACA2ED8341}" srcOrd="2" destOrd="0" presId="urn:microsoft.com/office/officeart/2005/8/layout/radial1"/>
    <dgm:cxn modelId="{48145986-7C95-403C-87E4-0FAC736F7C08}" type="presParOf" srcId="{B1D26A33-C0DC-400B-B889-610DC0451273}" destId="{0B8DC501-0AD5-42E7-A3D5-9843D7EA7A83}" srcOrd="3" destOrd="0" presId="urn:microsoft.com/office/officeart/2005/8/layout/radial1"/>
    <dgm:cxn modelId="{F147DB8E-50A0-4984-846F-D88389189B35}" type="presParOf" srcId="{0B8DC501-0AD5-42E7-A3D5-9843D7EA7A83}" destId="{68E927BC-B7B8-4F4E-B6B7-327137CDD249}" srcOrd="0" destOrd="0" presId="urn:microsoft.com/office/officeart/2005/8/layout/radial1"/>
    <dgm:cxn modelId="{BAE7BB5F-3B73-44C6-9871-AEA49F7900C7}" type="presParOf" srcId="{B1D26A33-C0DC-400B-B889-610DC0451273}" destId="{FF80E60A-2BA4-4DA1-9983-81F1F4FA5543}" srcOrd="4" destOrd="0" presId="urn:microsoft.com/office/officeart/2005/8/layout/radial1"/>
    <dgm:cxn modelId="{6515DA36-3ED7-427C-A45A-99C924ED1D0F}" type="presParOf" srcId="{B1D26A33-C0DC-400B-B889-610DC0451273}" destId="{7B4872C5-578C-4594-BE99-59CA3BD27BFB}" srcOrd="5" destOrd="0" presId="urn:microsoft.com/office/officeart/2005/8/layout/radial1"/>
    <dgm:cxn modelId="{44BA128A-74AE-4922-839A-5BE730A762A9}" type="presParOf" srcId="{7B4872C5-578C-4594-BE99-59CA3BD27BFB}" destId="{27827C8E-FDF2-4A0A-B3DB-6DB5D3A4277E}" srcOrd="0" destOrd="0" presId="urn:microsoft.com/office/officeart/2005/8/layout/radial1"/>
    <dgm:cxn modelId="{21AF827C-4B04-4E7E-9491-4743EC45D0A4}" type="presParOf" srcId="{B1D26A33-C0DC-400B-B889-610DC0451273}" destId="{5672A8B1-3908-489A-9426-528F966C8A60}" srcOrd="6" destOrd="0" presId="urn:microsoft.com/office/officeart/2005/8/layout/radial1"/>
    <dgm:cxn modelId="{E8F3E283-DE84-4814-BA3A-B85539ABB2C4}" type="presParOf" srcId="{B1D26A33-C0DC-400B-B889-610DC0451273}" destId="{481255F5-343F-49B3-8669-0E8A508956DF}" srcOrd="7" destOrd="0" presId="urn:microsoft.com/office/officeart/2005/8/layout/radial1"/>
    <dgm:cxn modelId="{16C746C6-3F30-4D91-8BF3-4BA3A4C05DF8}" type="presParOf" srcId="{481255F5-343F-49B3-8669-0E8A508956DF}" destId="{57A567D2-64A7-4A5B-811D-B214092F6C0B}" srcOrd="0" destOrd="0" presId="urn:microsoft.com/office/officeart/2005/8/layout/radial1"/>
    <dgm:cxn modelId="{AAB7CCD7-EED3-4F8F-8009-6F743AA7CE81}" type="presParOf" srcId="{B1D26A33-C0DC-400B-B889-610DC0451273}" destId="{1DA68940-C32F-496E-A83C-EF2383CD0405}" srcOrd="8" destOrd="0" presId="urn:microsoft.com/office/officeart/2005/8/layout/radial1"/>
    <dgm:cxn modelId="{B8F77EE3-34C9-46DD-A4A2-1E37040D0A0E}" type="presParOf" srcId="{B1D26A33-C0DC-400B-B889-610DC0451273}" destId="{B8D53491-0727-4B73-8589-EED489D251C8}" srcOrd="9" destOrd="0" presId="urn:microsoft.com/office/officeart/2005/8/layout/radial1"/>
    <dgm:cxn modelId="{3FC862F2-376C-4EFF-8B51-F8926B39F8B5}" type="presParOf" srcId="{B8D53491-0727-4B73-8589-EED489D251C8}" destId="{78F526E7-0473-4130-83FE-098CA8DD0C96}" srcOrd="0" destOrd="0" presId="urn:microsoft.com/office/officeart/2005/8/layout/radial1"/>
    <dgm:cxn modelId="{9828DF2D-3657-449F-8980-B3653A8834C8}" type="presParOf" srcId="{B1D26A33-C0DC-400B-B889-610DC0451273}" destId="{BB72893F-EDD4-4DB8-B6B3-415EE721B191}" srcOrd="10"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CB5F0-89BB-4120-8F4A-B21D62C947AF}">
      <dsp:nvSpPr>
        <dsp:cNvPr id="0" name=""/>
        <dsp:cNvSpPr/>
      </dsp:nvSpPr>
      <dsp:spPr>
        <a:xfrm>
          <a:off x="4462428" y="2431184"/>
          <a:ext cx="1845079" cy="184507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IN" sz="1800" b="1" kern="1200" dirty="0" smtClean="0">
              <a:solidFill>
                <a:schemeClr val="tx1"/>
              </a:solidFill>
              <a:latin typeface="NikoshBAN" pitchFamily="2" charset="0"/>
              <a:cs typeface="NikoshBAN" pitchFamily="2" charset="0"/>
            </a:rPr>
            <a:t> </a:t>
          </a:r>
          <a:endParaRPr lang="en-US" sz="1800" kern="1200" dirty="0">
            <a:solidFill>
              <a:schemeClr val="tx1"/>
            </a:solidFill>
          </a:endParaRPr>
        </a:p>
      </dsp:txBody>
      <dsp:txXfrm>
        <a:off x="4732634" y="2701390"/>
        <a:ext cx="1304667" cy="1304667"/>
      </dsp:txXfrm>
    </dsp:sp>
    <dsp:sp modelId="{2D2C77AB-3DD9-4175-986F-59F5B7E0DEC3}">
      <dsp:nvSpPr>
        <dsp:cNvPr id="0" name=""/>
        <dsp:cNvSpPr/>
      </dsp:nvSpPr>
      <dsp:spPr>
        <a:xfrm rot="15824203">
          <a:off x="4991839" y="2159292"/>
          <a:ext cx="527422" cy="30521"/>
        </a:xfrm>
        <a:custGeom>
          <a:avLst/>
          <a:gdLst/>
          <a:ahLst/>
          <a:cxnLst/>
          <a:rect l="0" t="0" r="0" b="0"/>
          <a:pathLst>
            <a:path>
              <a:moveTo>
                <a:pt x="0" y="15260"/>
              </a:moveTo>
              <a:lnTo>
                <a:pt x="527422" y="152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5242365" y="2161368"/>
        <a:ext cx="26371" cy="26371"/>
      </dsp:txXfrm>
    </dsp:sp>
    <dsp:sp modelId="{65B70AF2-8BCB-44C5-80B3-FFACA2ED8341}">
      <dsp:nvSpPr>
        <dsp:cNvPr id="0" name=""/>
        <dsp:cNvSpPr/>
      </dsp:nvSpPr>
      <dsp:spPr>
        <a:xfrm>
          <a:off x="3307640" y="317462"/>
          <a:ext cx="3663331" cy="1595864"/>
        </a:xfrm>
        <a:prstGeom prst="ellipse">
          <a:avLst/>
        </a:prstGeom>
        <a:solidFill>
          <a:srgbClr val="D81A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জন্মঃ</a:t>
          </a:r>
          <a:r>
            <a:rPr lang="en-US"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1" kern="1200"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১৮৬১ খ্রিস্টাব্দের ৭ই মে, বাংলা ১২৬৮ সনের ২৫শে বৈশাখ কলকাতা</a:t>
          </a:r>
          <a:r>
            <a:rPr lang="en-US" sz="1800" b="1" kern="1200"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য়</a:t>
          </a:r>
          <a:r>
            <a:rPr lang="bn-BD" sz="1800" b="1" kern="1200"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জোড়াসাঁকোর ঠাকুরপরিবারে জন্মগ্রহণ করেন</a:t>
          </a:r>
          <a:endParaRPr lang="en-US" sz="1800" kern="1200" dirty="0">
            <a:solidFill>
              <a:schemeClr val="tx1"/>
            </a:solidFill>
          </a:endParaRPr>
        </a:p>
      </dsp:txBody>
      <dsp:txXfrm>
        <a:off x="3844122" y="551171"/>
        <a:ext cx="2590367" cy="1128446"/>
      </dsp:txXfrm>
    </dsp:sp>
    <dsp:sp modelId="{0B8DC501-0AD5-42E7-A3D5-9843D7EA7A83}">
      <dsp:nvSpPr>
        <dsp:cNvPr id="0" name=""/>
        <dsp:cNvSpPr/>
      </dsp:nvSpPr>
      <dsp:spPr>
        <a:xfrm rot="20838168">
          <a:off x="6276922" y="3063562"/>
          <a:ext cx="656305" cy="30521"/>
        </a:xfrm>
        <a:custGeom>
          <a:avLst/>
          <a:gdLst/>
          <a:ahLst/>
          <a:cxnLst/>
          <a:rect l="0" t="0" r="0" b="0"/>
          <a:pathLst>
            <a:path>
              <a:moveTo>
                <a:pt x="0" y="15260"/>
              </a:moveTo>
              <a:lnTo>
                <a:pt x="656305" y="152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6588667" y="3062415"/>
        <a:ext cx="32815" cy="32815"/>
      </dsp:txXfrm>
    </dsp:sp>
    <dsp:sp modelId="{FF80E60A-2BA4-4DA1-9983-81F1F4FA5543}">
      <dsp:nvSpPr>
        <dsp:cNvPr id="0" name=""/>
        <dsp:cNvSpPr/>
      </dsp:nvSpPr>
      <dsp:spPr>
        <a:xfrm>
          <a:off x="6774755" y="1596785"/>
          <a:ext cx="3809387" cy="20293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কর্মজীবনঃ</a:t>
          </a:r>
          <a:r>
            <a:rPr lang="en-US"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তিনি শুধু কবি নন।কথাসাহিত্যিক, নাট্যকার, ,গীতিকার,সুর</a:t>
          </a:r>
          <a:r>
            <a:rPr lang="en-US" sz="1800" b="1" kern="1200"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bn-BD"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চিত্রশিল্পী, </a:t>
          </a:r>
          <a:r>
            <a:rPr lang="en-US" sz="1800" b="1" kern="1200"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চিন্তাবিদ</a:t>
          </a:r>
          <a:r>
            <a:rPr lang="en-US"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সমাজসেবী ও শিক্ষাবিদ। </a:t>
          </a:r>
          <a:endParaRPr lang="en-US"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lvl="0" algn="ctr" defTabSz="800100">
            <a:lnSpc>
              <a:spcPct val="90000"/>
            </a:lnSpc>
            <a:spcBef>
              <a:spcPct val="0"/>
            </a:spcBef>
            <a:spcAft>
              <a:spcPct val="35000"/>
            </a:spcAft>
          </a:pPr>
          <a:endParaRPr lang="en-US" sz="1600" b="0" kern="1200" dirty="0">
            <a:solidFill>
              <a:srgbClr val="C00000"/>
            </a:solidFill>
          </a:endParaRPr>
        </a:p>
      </dsp:txBody>
      <dsp:txXfrm>
        <a:off x="7332627" y="1893973"/>
        <a:ext cx="2693643" cy="1434952"/>
      </dsp:txXfrm>
    </dsp:sp>
    <dsp:sp modelId="{7B4872C5-578C-4594-BE99-59CA3BD27BFB}">
      <dsp:nvSpPr>
        <dsp:cNvPr id="0" name=""/>
        <dsp:cNvSpPr/>
      </dsp:nvSpPr>
      <dsp:spPr>
        <a:xfrm rot="1575569">
          <a:off x="6158057" y="3979177"/>
          <a:ext cx="1051215" cy="30521"/>
        </a:xfrm>
        <a:custGeom>
          <a:avLst/>
          <a:gdLst/>
          <a:ahLst/>
          <a:cxnLst/>
          <a:rect l="0" t="0" r="0" b="0"/>
          <a:pathLst>
            <a:path>
              <a:moveTo>
                <a:pt x="0" y="15260"/>
              </a:moveTo>
              <a:lnTo>
                <a:pt x="1051215" y="152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6657385" y="3968157"/>
        <a:ext cx="52560" cy="52560"/>
      </dsp:txXfrm>
    </dsp:sp>
    <dsp:sp modelId="{5672A8B1-3908-489A-9426-528F966C8A60}">
      <dsp:nvSpPr>
        <dsp:cNvPr id="0" name=""/>
        <dsp:cNvSpPr/>
      </dsp:nvSpPr>
      <dsp:spPr>
        <a:xfrm>
          <a:off x="6519127" y="4045436"/>
          <a:ext cx="3618126" cy="152065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উল্লেখযোগ্য</a:t>
          </a:r>
          <a:r>
            <a:rPr lang="en-US" sz="1800" b="0"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1800" b="0" kern="1200" dirty="0" err="1"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গ্রন্থঃ</a:t>
          </a:r>
          <a:r>
            <a:rPr lang="en-US" sz="1800" b="0"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0"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গীতাঞ্জলী, শেষের কবিতা, চিত্রা, কড়ি ও কোমল,  সোনার তরী ইত্যাদি। </a:t>
          </a:r>
          <a:endParaRPr lang="en-US" sz="1800" b="0" kern="1200"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dsp:txBody>
      <dsp:txXfrm>
        <a:off x="7048989" y="4268131"/>
        <a:ext cx="2558402" cy="1075268"/>
      </dsp:txXfrm>
    </dsp:sp>
    <dsp:sp modelId="{481255F5-343F-49B3-8669-0E8A508956DF}">
      <dsp:nvSpPr>
        <dsp:cNvPr id="0" name=""/>
        <dsp:cNvSpPr/>
      </dsp:nvSpPr>
      <dsp:spPr>
        <a:xfrm rot="9210132">
          <a:off x="3455408" y="4009985"/>
          <a:ext cx="1165128" cy="30521"/>
        </a:xfrm>
        <a:custGeom>
          <a:avLst/>
          <a:gdLst/>
          <a:ahLst/>
          <a:cxnLst/>
          <a:rect l="0" t="0" r="0" b="0"/>
          <a:pathLst>
            <a:path>
              <a:moveTo>
                <a:pt x="0" y="15260"/>
              </a:moveTo>
              <a:lnTo>
                <a:pt x="1165128" y="152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4008844" y="3996118"/>
        <a:ext cx="58256" cy="58256"/>
      </dsp:txXfrm>
    </dsp:sp>
    <dsp:sp modelId="{1DA68940-C32F-496E-A83C-EF2383CD0405}">
      <dsp:nvSpPr>
        <dsp:cNvPr id="0" name=""/>
        <dsp:cNvSpPr/>
      </dsp:nvSpPr>
      <dsp:spPr>
        <a:xfrm>
          <a:off x="313985" y="4109254"/>
          <a:ext cx="3933487" cy="1584074"/>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IN"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পুরস্কার</a:t>
          </a:r>
          <a:r>
            <a:rPr lang="en-US"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1800" b="1" kern="1200" dirty="0" smtClean="0">
              <a:ln w="1905"/>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১৯১৩ সালে রবীন্দ্রনাথ গীতাঞ্জলী কাব্যের জন্য এশিয়ার মধ্যে প্রথম সাহিত্যে নোবেল পুরস্কার লাভ করেন।</a:t>
          </a:r>
          <a:endParaRPr lang="en-US" sz="1800" kern="1200"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dsp:txBody>
      <dsp:txXfrm>
        <a:off x="890031" y="4341236"/>
        <a:ext cx="2781395" cy="1120110"/>
      </dsp:txXfrm>
    </dsp:sp>
    <dsp:sp modelId="{B8D53491-0727-4B73-8589-EED489D251C8}">
      <dsp:nvSpPr>
        <dsp:cNvPr id="0" name=""/>
        <dsp:cNvSpPr/>
      </dsp:nvSpPr>
      <dsp:spPr>
        <a:xfrm rot="11549822">
          <a:off x="3593097" y="3041258"/>
          <a:ext cx="901871" cy="30521"/>
        </a:xfrm>
        <a:custGeom>
          <a:avLst/>
          <a:gdLst/>
          <a:ahLst/>
          <a:cxnLst/>
          <a:rect l="0" t="0" r="0" b="0"/>
          <a:pathLst>
            <a:path>
              <a:moveTo>
                <a:pt x="0" y="15260"/>
              </a:moveTo>
              <a:lnTo>
                <a:pt x="901871" y="152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rot="10800000">
        <a:off x="4021487" y="3033971"/>
        <a:ext cx="45093" cy="45093"/>
      </dsp:txXfrm>
    </dsp:sp>
    <dsp:sp modelId="{BB72893F-EDD4-4DB8-B6B3-415EE721B191}">
      <dsp:nvSpPr>
        <dsp:cNvPr id="0" name=""/>
        <dsp:cNvSpPr/>
      </dsp:nvSpPr>
      <dsp:spPr>
        <a:xfrm>
          <a:off x="242627" y="1895451"/>
          <a:ext cx="3586538" cy="143196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n-BD"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মৃত্যু</a:t>
          </a:r>
          <a:r>
            <a:rPr lang="en-US"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1800" b="1" kern="1200" dirty="0" smtClean="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১৯৪১ খ্রিষ্টাব্দের ৭ ই আগস্ট( ২২ শে শ্রাবণ, ১৩৪৮বঙ্গাব্দ</a:t>
          </a:r>
          <a:endParaRPr lang="en-US" sz="1800" kern="1200"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dsp:txBody>
      <dsp:txXfrm>
        <a:off x="767863" y="2105157"/>
        <a:ext cx="2536066" cy="101255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E1C29-685F-40D9-AE10-FE185798479E}"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8423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E1C29-685F-40D9-AE10-FE185798479E}"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217100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E1C29-685F-40D9-AE10-FE185798479E}"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361760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E1C29-685F-40D9-AE10-FE185798479E}"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390226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E1C29-685F-40D9-AE10-FE185798479E}"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81625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E1C29-685F-40D9-AE10-FE185798479E}"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303999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E1C29-685F-40D9-AE10-FE185798479E}"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270359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E1C29-685F-40D9-AE10-FE185798479E}"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2006079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E1C29-685F-40D9-AE10-FE185798479E}"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30103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E1C29-685F-40D9-AE10-FE185798479E}"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111094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E1C29-685F-40D9-AE10-FE185798479E}"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D744E8-EF27-4C92-97BB-6D6CAB1D717A}" type="slidenum">
              <a:rPr lang="en-US" smtClean="0"/>
              <a:t>‹#›</a:t>
            </a:fld>
            <a:endParaRPr lang="en-US"/>
          </a:p>
        </p:txBody>
      </p:sp>
    </p:spTree>
    <p:extLst>
      <p:ext uri="{BB962C8B-B14F-4D97-AF65-F5344CB8AC3E}">
        <p14:creationId xmlns:p14="http://schemas.microsoft.com/office/powerpoint/2010/main" val="35691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E1C29-685F-40D9-AE10-FE185798479E}" type="datetimeFigureOut">
              <a:rPr lang="en-US" smtClean="0"/>
              <a:t>8/11/2021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744E8-EF27-4C92-97BB-6D6CAB1D717A}" type="slidenum">
              <a:rPr lang="en-US" smtClean="0"/>
              <a:t>‹#›</a:t>
            </a:fld>
            <a:endParaRPr lang="en-US"/>
          </a:p>
        </p:txBody>
      </p:sp>
    </p:spTree>
    <p:extLst>
      <p:ext uri="{BB962C8B-B14F-4D97-AF65-F5344CB8AC3E}">
        <p14:creationId xmlns:p14="http://schemas.microsoft.com/office/powerpoint/2010/main" val="1000400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21.jpg"/><Relationship Id="rId7" Type="http://schemas.openxmlformats.org/officeDocument/2006/relationships/image" Target="../media/image6.jfif"/><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6.jfif"/><Relationship Id="rId7" Type="http://schemas.openxmlformats.org/officeDocument/2006/relationships/image" Target="../media/image28.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jpg"/><Relationship Id="rId9" Type="http://schemas.openxmlformats.org/officeDocument/2006/relationships/image" Target="../media/image30.jpg"/></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6.jfif"/><Relationship Id="rId7" Type="http://schemas.openxmlformats.org/officeDocument/2006/relationships/image" Target="../media/image33.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32.gif"/><Relationship Id="rId5" Type="http://schemas.openxmlformats.org/officeDocument/2006/relationships/image" Target="../media/image31.png"/><Relationship Id="rId4" Type="http://schemas.openxmlformats.org/officeDocument/2006/relationships/image" Target="../media/image2.jpg"/><Relationship Id="rId9"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37.jpg"/><Relationship Id="rId5" Type="http://schemas.openxmlformats.org/officeDocument/2006/relationships/image" Target="../media/image3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6.jfif"/><Relationship Id="rId3" Type="http://schemas.openxmlformats.org/officeDocument/2006/relationships/image" Target="../media/image39.png"/><Relationship Id="rId7" Type="http://schemas.openxmlformats.org/officeDocument/2006/relationships/image" Target="../media/image5.jp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 Id="rId9"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7" Type="http://schemas.microsoft.com/office/2007/relationships/hdphoto" Target="../media/hdphoto1.wdp"/><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fif"/><Relationship Id="rId7" Type="http://schemas.openxmlformats.org/officeDocument/2006/relationships/diagramQuickStyle" Target="../diagrams/quickStyle1.xm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7"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6.jfif"/><Relationship Id="rId7"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6.jfif"/><Relationship Id="rId7" Type="http://schemas.openxmlformats.org/officeDocument/2006/relationships/image" Target="../media/image18.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1569720" y="0"/>
            <a:ext cx="8610600" cy="264687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16600" b="1" spc="50" dirty="0" err="1">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rPr>
              <a:t>স্বাগতম</a:t>
            </a:r>
            <a:endParaRPr lang="en-US" sz="166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56240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108A80E7-71C7-46D5-97BE-F8BAD56443C1}"/>
              </a:ext>
            </a:extLst>
          </p:cNvPr>
          <p:cNvSpPr txBox="1"/>
          <p:nvPr/>
        </p:nvSpPr>
        <p:spPr>
          <a:xfrm>
            <a:off x="4050799" y="4064377"/>
            <a:ext cx="5628824"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থাকি ঘরের কোণে,</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সাধ জাগে মোর মনে,</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অমনি করে যাই ভেসে, ভাই,</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নগর বনে। </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5" name="Group 4"/>
          <p:cNvGrpSpPr/>
          <p:nvPr/>
        </p:nvGrpSpPr>
        <p:grpSpPr>
          <a:xfrm>
            <a:off x="629846" y="1359881"/>
            <a:ext cx="10821043" cy="2521847"/>
            <a:chOff x="379825" y="1318956"/>
            <a:chExt cx="10821043" cy="2521847"/>
          </a:xfrm>
        </p:grpSpPr>
        <p:pic>
          <p:nvPicPr>
            <p:cNvPr id="16" name="Picture 15">
              <a:extLst>
                <a:ext uri="{FF2B5EF4-FFF2-40B4-BE49-F238E27FC236}">
                  <a16:creationId xmlns="" xmlns:a16="http://schemas.microsoft.com/office/drawing/2014/main" id="{5E23A5DB-2551-473A-AEFA-4971C0F9F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361" y="1361938"/>
              <a:ext cx="2605507" cy="2464475"/>
            </a:xfrm>
            <a:prstGeom prst="snip2DiagRect">
              <a:avLst/>
            </a:prstGeom>
            <a:solidFill>
              <a:srgbClr val="FFFFFF">
                <a:shade val="85000"/>
              </a:srgbClr>
            </a:solidFill>
            <a:ln w="3175" cap="sq">
              <a:solidFill>
                <a:schemeClr val="tx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7" name="Rectangle: Diagonal Corners Snipped 4">
              <a:extLst>
                <a:ext uri="{FF2B5EF4-FFF2-40B4-BE49-F238E27FC236}">
                  <a16:creationId xmlns="" xmlns:a16="http://schemas.microsoft.com/office/drawing/2014/main" id="{5B4F7E97-2C63-49AD-9BFD-119EDCD7036A}"/>
                </a:ext>
              </a:extLst>
            </p:cNvPr>
            <p:cNvSpPr/>
            <p:nvPr/>
          </p:nvSpPr>
          <p:spPr>
            <a:xfrm flipH="1">
              <a:off x="379825" y="1392701"/>
              <a:ext cx="2855741" cy="2315903"/>
            </a:xfrm>
            <a:prstGeom prst="snip2Diag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Diagonal Corners Snipped 2">
              <a:extLst>
                <a:ext uri="{FF2B5EF4-FFF2-40B4-BE49-F238E27FC236}">
                  <a16:creationId xmlns="" xmlns:a16="http://schemas.microsoft.com/office/drawing/2014/main" id="{2068AB04-713A-4C6E-9B91-589BE01D5A08}"/>
                </a:ext>
              </a:extLst>
            </p:cNvPr>
            <p:cNvSpPr/>
            <p:nvPr/>
          </p:nvSpPr>
          <p:spPr>
            <a:xfrm>
              <a:off x="3264938" y="1318956"/>
              <a:ext cx="2748265" cy="2444620"/>
            </a:xfrm>
            <a:prstGeom prst="snip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Diagonal Corners Snipped 3">
              <a:extLst>
                <a:ext uri="{FF2B5EF4-FFF2-40B4-BE49-F238E27FC236}">
                  <a16:creationId xmlns="" xmlns:a16="http://schemas.microsoft.com/office/drawing/2014/main" id="{000A0924-4C34-476B-8A9A-650DB80E6F9A}"/>
                </a:ext>
              </a:extLst>
            </p:cNvPr>
            <p:cNvSpPr/>
            <p:nvPr/>
          </p:nvSpPr>
          <p:spPr>
            <a:xfrm flipH="1">
              <a:off x="6147584" y="1396183"/>
              <a:ext cx="2327258" cy="2444620"/>
            </a:xfrm>
            <a:prstGeom prst="snip2Diag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 xmlns:a16="http://schemas.microsoft.com/office/drawing/2014/main" id="{CA41A7A4-0E71-4CB1-85B6-AA537706D1E0}"/>
              </a:ext>
            </a:extLst>
          </p:cNvPr>
          <p:cNvSpPr txBox="1"/>
          <p:nvPr/>
        </p:nvSpPr>
        <p:spPr>
          <a:xfrm>
            <a:off x="2637345" y="123252"/>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15" name="Group 14"/>
          <p:cNvGrpSpPr/>
          <p:nvPr/>
        </p:nvGrpSpPr>
        <p:grpSpPr>
          <a:xfrm>
            <a:off x="0" y="0"/>
            <a:ext cx="12192000" cy="6858000"/>
            <a:chOff x="0" y="0"/>
            <a:chExt cx="12192000" cy="6858000"/>
          </a:xfrm>
        </p:grpSpPr>
        <p:grpSp>
          <p:nvGrpSpPr>
            <p:cNvPr id="22" name="Group 21"/>
            <p:cNvGrpSpPr/>
            <p:nvPr/>
          </p:nvGrpSpPr>
          <p:grpSpPr>
            <a:xfrm>
              <a:off x="0" y="0"/>
              <a:ext cx="12192000" cy="6858000"/>
              <a:chOff x="0" y="0"/>
              <a:chExt cx="12192000" cy="6858000"/>
            </a:xfrm>
          </p:grpSpPr>
          <p:sp>
            <p:nvSpPr>
              <p:cNvPr id="24" name="Frame 23"/>
              <p:cNvSpPr/>
              <p:nvPr/>
            </p:nvSpPr>
            <p:spPr>
              <a:xfrm>
                <a:off x="0" y="0"/>
                <a:ext cx="12192000" cy="6858000"/>
              </a:xfrm>
              <a:prstGeom prst="frame">
                <a:avLst>
                  <a:gd name="adj1" fmla="val 699"/>
                </a:avLst>
              </a:prstGeom>
              <a:blipFill>
                <a:blip r:embed="rId6"/>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p:cNvSpPr/>
              <p:nvPr/>
            </p:nvSpPr>
            <p:spPr>
              <a:xfrm>
                <a:off x="80963" y="61913"/>
                <a:ext cx="12030075" cy="6710362"/>
              </a:xfrm>
              <a:prstGeom prst="frame">
                <a:avLst>
                  <a:gd name="adj1" fmla="val 484"/>
                </a:avLst>
              </a:prstGeom>
              <a:blipFill>
                <a:blip r:embed="rId7"/>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Tree>
    <p:extLst>
      <p:ext uri="{BB962C8B-B14F-4D97-AF65-F5344CB8AC3E}">
        <p14:creationId xmlns:p14="http://schemas.microsoft.com/office/powerpoint/2010/main" val="260358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10"/>
                                        <p:tgtEl>
                                          <p:spTgt spid="14"/>
                                        </p:tgtEl>
                                      </p:cBhvr>
                                    </p:animEffect>
                                  </p:childTnLst>
                                  <p:subTnLst>
                                    <p:set>
                                      <p:cBhvr override="childStyle">
                                        <p:cTn dur="1" fill="hold" display="0" masterRel="sameClick" afterEffect="1">
                                          <p:stCondLst>
                                            <p:cond evt="end" delay="0">
                                              <p:tn val="18"/>
                                            </p:cond>
                                          </p:stCondLst>
                                        </p:cTn>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p:bldP spid="14" grpId="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708914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a:extLst>
              <a:ext uri="{FF2B5EF4-FFF2-40B4-BE49-F238E27FC236}">
                <a16:creationId xmlns="" xmlns:a16="http://schemas.microsoft.com/office/drawing/2014/main" id="{411ED529-3282-4961-8794-443F3ACCBC98}"/>
              </a:ext>
            </a:extLst>
          </p:cNvPr>
          <p:cNvSpPr txBox="1"/>
          <p:nvPr/>
        </p:nvSpPr>
        <p:spPr>
          <a:xfrm>
            <a:off x="3713629" y="3764759"/>
            <a:ext cx="5848902"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দূর সাগরের পারে,</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 ধারে ধারে, </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নারিকেলের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বনগুলি সব</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দাঁড়িয়ে সারে সারে।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TextBox 9">
            <a:extLst>
              <a:ext uri="{FF2B5EF4-FFF2-40B4-BE49-F238E27FC236}">
                <a16:creationId xmlns="" xmlns:a16="http://schemas.microsoft.com/office/drawing/2014/main" id="{53DC41D1-8DA7-4321-91AC-FA5CFD6BC860}"/>
              </a:ext>
            </a:extLst>
          </p:cNvPr>
          <p:cNvSpPr txBox="1"/>
          <p:nvPr/>
        </p:nvSpPr>
        <p:spPr>
          <a:xfrm>
            <a:off x="3693643" y="3768789"/>
            <a:ext cx="5755157"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পাহাড়-চূড়া সাজে</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নীল আকাশের মাঝে,</a:t>
            </a:r>
          </a:p>
          <a:p>
            <a:r>
              <a:rPr lang="bn-BD"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বরফ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ভেঙে ডিঙিয়ে যাওয়া </a:t>
            </a:r>
          </a:p>
          <a:p>
            <a:r>
              <a:rPr lang="bn-BD"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কেউ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পারে না-যে।</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12" name="Group 11"/>
          <p:cNvGrpSpPr/>
          <p:nvPr/>
        </p:nvGrpSpPr>
        <p:grpSpPr>
          <a:xfrm>
            <a:off x="308264" y="928255"/>
            <a:ext cx="11384972" cy="2576945"/>
            <a:chOff x="308264" y="928255"/>
            <a:chExt cx="11384972" cy="2576945"/>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64" y="932584"/>
              <a:ext cx="4263736" cy="2558761"/>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b="12500"/>
            <a:stretch/>
          </p:blipFill>
          <p:spPr>
            <a:xfrm>
              <a:off x="4627419" y="928255"/>
              <a:ext cx="3685310" cy="257694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0743" y="934316"/>
              <a:ext cx="3322493" cy="2557030"/>
            </a:xfrm>
            <a:prstGeom prst="rect">
              <a:avLst/>
            </a:prstGeom>
          </p:spPr>
        </p:pic>
      </p:grpSp>
      <p:sp>
        <p:nvSpPr>
          <p:cNvPr id="11" name="TextBox 10">
            <a:extLst>
              <a:ext uri="{FF2B5EF4-FFF2-40B4-BE49-F238E27FC236}">
                <a16:creationId xmlns="" xmlns:a16="http://schemas.microsoft.com/office/drawing/2014/main" id="{CA41A7A4-0E71-4CB1-85B6-AA537706D1E0}"/>
              </a:ext>
            </a:extLst>
          </p:cNvPr>
          <p:cNvSpPr txBox="1"/>
          <p:nvPr/>
        </p:nvSpPr>
        <p:spPr>
          <a:xfrm>
            <a:off x="2678288" y="106709"/>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0741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xit" presetSubtype="12" fill="hold" grpId="1" nodeType="clickEffect">
                                  <p:stCondLst>
                                    <p:cond delay="0"/>
                                  </p:stCondLst>
                                  <p:childTnLst>
                                    <p:animEffect transition="out" filter="strips(downLeft)">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grpSp>
        <p:nvGrpSpPr>
          <p:cNvPr id="2" name="Group 1"/>
          <p:cNvGrpSpPr/>
          <p:nvPr/>
        </p:nvGrpSpPr>
        <p:grpSpPr>
          <a:xfrm>
            <a:off x="243759" y="1492897"/>
            <a:ext cx="11807214" cy="2390380"/>
            <a:chOff x="243759" y="1329124"/>
            <a:chExt cx="11807214" cy="2390380"/>
          </a:xfrm>
        </p:grpSpPr>
        <p:sp>
          <p:nvSpPr>
            <p:cNvPr id="11" name="Rectangle: Rounded Corners 1">
              <a:extLst>
                <a:ext uri="{FF2B5EF4-FFF2-40B4-BE49-F238E27FC236}">
                  <a16:creationId xmlns="" xmlns:a16="http://schemas.microsoft.com/office/drawing/2014/main" id="{1E54833C-0302-4B63-9645-C225D91959CE}"/>
                </a:ext>
              </a:extLst>
            </p:cNvPr>
            <p:cNvSpPr/>
            <p:nvPr/>
          </p:nvSpPr>
          <p:spPr>
            <a:xfrm>
              <a:off x="2634853" y="1367978"/>
              <a:ext cx="2510353" cy="2351315"/>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4">
              <a:extLst>
                <a:ext uri="{FF2B5EF4-FFF2-40B4-BE49-F238E27FC236}">
                  <a16:creationId xmlns="" xmlns:a16="http://schemas.microsoft.com/office/drawing/2014/main" id="{E70FC782-49D6-40CD-B6C8-27F14D1636EF}"/>
                </a:ext>
              </a:extLst>
            </p:cNvPr>
            <p:cNvSpPr/>
            <p:nvPr/>
          </p:nvSpPr>
          <p:spPr>
            <a:xfrm>
              <a:off x="243759" y="1329124"/>
              <a:ext cx="2322020" cy="2351315"/>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3">
              <a:extLst>
                <a:ext uri="{FF2B5EF4-FFF2-40B4-BE49-F238E27FC236}">
                  <a16:creationId xmlns="" xmlns:a16="http://schemas.microsoft.com/office/drawing/2014/main" id="{97B6C7B0-E844-4443-BB93-1C7EC6947E68}"/>
                </a:ext>
              </a:extLst>
            </p:cNvPr>
            <p:cNvSpPr/>
            <p:nvPr/>
          </p:nvSpPr>
          <p:spPr>
            <a:xfrm>
              <a:off x="7676776" y="1342957"/>
              <a:ext cx="2381624" cy="2351315"/>
            </a:xfrm>
            <a:prstGeom prst="round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6">
              <a:extLst>
                <a:ext uri="{FF2B5EF4-FFF2-40B4-BE49-F238E27FC236}">
                  <a16:creationId xmlns="" xmlns:a16="http://schemas.microsoft.com/office/drawing/2014/main" id="{67602B4B-6BF9-4530-A3E4-7B7D3295853A}"/>
                </a:ext>
              </a:extLst>
            </p:cNvPr>
            <p:cNvSpPr/>
            <p:nvPr/>
          </p:nvSpPr>
          <p:spPr>
            <a:xfrm>
              <a:off x="5307077" y="1368189"/>
              <a:ext cx="2308374" cy="2351315"/>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2">
              <a:extLst>
                <a:ext uri="{FF2B5EF4-FFF2-40B4-BE49-F238E27FC236}">
                  <a16:creationId xmlns="" xmlns:a16="http://schemas.microsoft.com/office/drawing/2014/main" id="{91F4C5D7-95A1-42C8-B6FD-B9FDEB14B6F7}"/>
                </a:ext>
              </a:extLst>
            </p:cNvPr>
            <p:cNvSpPr/>
            <p:nvPr/>
          </p:nvSpPr>
          <p:spPr>
            <a:xfrm>
              <a:off x="10112991" y="1368187"/>
              <a:ext cx="1937982" cy="2351315"/>
            </a:xfrm>
            <a:prstGeom prst="round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 xmlns:a16="http://schemas.microsoft.com/office/drawing/2014/main" id="{71C0D8A8-4876-4A8B-94BD-68320473A3DC}"/>
              </a:ext>
            </a:extLst>
          </p:cNvPr>
          <p:cNvSpPr txBox="1"/>
          <p:nvPr/>
        </p:nvSpPr>
        <p:spPr>
          <a:xfrm>
            <a:off x="3576549" y="4086213"/>
            <a:ext cx="5076132"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 সে বনের তলে</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ফুলে ফলে</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নতুন পশু কত</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বেড়ায় দলে দলে।</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7" name="TextBox 16">
            <a:extLst>
              <a:ext uri="{FF2B5EF4-FFF2-40B4-BE49-F238E27FC236}">
                <a16:creationId xmlns="" xmlns:a16="http://schemas.microsoft.com/office/drawing/2014/main" id="{CA41A7A4-0E71-4CB1-85B6-AA537706D1E0}"/>
              </a:ext>
            </a:extLst>
          </p:cNvPr>
          <p:cNvSpPr txBox="1"/>
          <p:nvPr/>
        </p:nvSpPr>
        <p:spPr>
          <a:xfrm>
            <a:off x="2678288" y="300673"/>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8688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par>
                          <p:cTn id="12" fill="hold">
                            <p:stCondLst>
                              <p:cond delay="2000"/>
                            </p:stCondLst>
                            <p:childTnLst>
                              <p:par>
                                <p:cTn id="13" presetID="6"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4" name="TextBox 13">
            <a:extLst>
              <a:ext uri="{FF2B5EF4-FFF2-40B4-BE49-F238E27FC236}">
                <a16:creationId xmlns="" xmlns:a16="http://schemas.microsoft.com/office/drawing/2014/main" id="{568F0DDF-F318-4C67-9A30-5A1CD31B909D}"/>
              </a:ext>
            </a:extLst>
          </p:cNvPr>
          <p:cNvSpPr txBox="1"/>
          <p:nvPr/>
        </p:nvSpPr>
        <p:spPr>
          <a:xfrm>
            <a:off x="3296402" y="3827515"/>
            <a:ext cx="5915608"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রাতের শেষে</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যে যায় ভেসে।</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বাবা কেন আপিসে যায়,</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যায় না নতুন দেশে?</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6" name="Picture 15">
            <a:extLst>
              <a:ext uri="{FF2B5EF4-FFF2-40B4-BE49-F238E27FC236}">
                <a16:creationId xmlns="" xmlns:a16="http://schemas.microsoft.com/office/drawing/2014/main" id="{4377A874-93BD-46C8-BA5E-C6BE61D376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5395" y="3675278"/>
            <a:ext cx="2496550" cy="2840903"/>
          </a:xfrm>
          <a:prstGeom prst="rect">
            <a:avLst/>
          </a:prstGeom>
        </p:spPr>
      </p:pic>
      <p:grpSp>
        <p:nvGrpSpPr>
          <p:cNvPr id="2" name="Group 1"/>
          <p:cNvGrpSpPr/>
          <p:nvPr/>
        </p:nvGrpSpPr>
        <p:grpSpPr>
          <a:xfrm>
            <a:off x="366029" y="1173289"/>
            <a:ext cx="11609742" cy="2392259"/>
            <a:chOff x="366029" y="1173289"/>
            <a:chExt cx="11609742" cy="2392259"/>
          </a:xfrm>
        </p:grpSpPr>
        <p:sp>
          <p:nvSpPr>
            <p:cNvPr id="11" name="Rectangle 10">
              <a:extLst>
                <a:ext uri="{FF2B5EF4-FFF2-40B4-BE49-F238E27FC236}">
                  <a16:creationId xmlns="" xmlns:a16="http://schemas.microsoft.com/office/drawing/2014/main" id="{BDCA33E0-ECA8-4D72-8AA3-A16511F7861C}"/>
                </a:ext>
              </a:extLst>
            </p:cNvPr>
            <p:cNvSpPr/>
            <p:nvPr/>
          </p:nvSpPr>
          <p:spPr>
            <a:xfrm>
              <a:off x="366029" y="1214232"/>
              <a:ext cx="2609184" cy="2351314"/>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4B691F59-D5A8-415F-8B23-CDE7570E65DA}"/>
                </a:ext>
              </a:extLst>
            </p:cNvPr>
            <p:cNvSpPr/>
            <p:nvPr/>
          </p:nvSpPr>
          <p:spPr>
            <a:xfrm>
              <a:off x="5854890" y="1214234"/>
              <a:ext cx="2806355" cy="2351314"/>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2DA3CC0E-2400-4F0C-95B1-4B0A6CDE0B8C}"/>
                </a:ext>
              </a:extLst>
            </p:cNvPr>
            <p:cNvSpPr/>
            <p:nvPr/>
          </p:nvSpPr>
          <p:spPr>
            <a:xfrm>
              <a:off x="8660293" y="1173289"/>
              <a:ext cx="3315478" cy="2351313"/>
            </a:xfrm>
            <a:prstGeom prst="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0D8ABC20-2F2E-4079-83AA-BF78DCCAF4EB}"/>
                </a:ext>
              </a:extLst>
            </p:cNvPr>
            <p:cNvSpPr/>
            <p:nvPr/>
          </p:nvSpPr>
          <p:spPr>
            <a:xfrm>
              <a:off x="3004342" y="1228300"/>
              <a:ext cx="2827175" cy="2333766"/>
            </a:xfrm>
            <a:prstGeom prst="rect">
              <a:avLst/>
            </a:prstGeom>
            <a:blipFill dpi="0" rotWithShape="1">
              <a:blip r:embed="rId9">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 xmlns:a16="http://schemas.microsoft.com/office/drawing/2014/main" id="{CA41A7A4-0E71-4CB1-85B6-AA537706D1E0}"/>
              </a:ext>
            </a:extLst>
          </p:cNvPr>
          <p:cNvSpPr txBox="1"/>
          <p:nvPr/>
        </p:nvSpPr>
        <p:spPr>
          <a:xfrm>
            <a:off x="2678288" y="300673"/>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50622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1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4"/>
                                        </p:tgtEl>
                                        <p:attrNameLst>
                                          <p:attrName>style.visibility</p:attrName>
                                        </p:attrNameLst>
                                      </p:cBhvr>
                                      <p:to>
                                        <p:strVal val="hidden"/>
                                      </p:to>
                                    </p:se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6" name="TextBox 15"/>
          <p:cNvSpPr txBox="1"/>
          <p:nvPr/>
        </p:nvSpPr>
        <p:spPr>
          <a:xfrm>
            <a:off x="4372555" y="147530"/>
            <a:ext cx="3699134" cy="830997"/>
          </a:xfrm>
          <a:prstGeom prst="rect">
            <a:avLst/>
          </a:prstGeom>
          <a:noFill/>
          <a:ln w="28575">
            <a:noFill/>
          </a:ln>
        </p:spPr>
        <p:txBody>
          <a:bodyPr wrap="square" rtlCol="0">
            <a:spAutoFit/>
          </a:bodyPr>
          <a:lstStyle/>
          <a:p>
            <a:r>
              <a:rPr lang="en-US" sz="48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কবিতার</a:t>
            </a:r>
            <a:r>
              <a:rPr lang="en-US" sz="48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মূলভাব</a:t>
            </a:r>
            <a:endParaRPr lang="en-US" sz="48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7" name="TextBox 16"/>
          <p:cNvSpPr txBox="1"/>
          <p:nvPr/>
        </p:nvSpPr>
        <p:spPr>
          <a:xfrm>
            <a:off x="968992" y="1091821"/>
            <a:ext cx="10727140" cy="5632311"/>
          </a:xfrm>
          <a:prstGeom prst="rect">
            <a:avLst/>
          </a:prstGeom>
          <a:noFill/>
        </p:spPr>
        <p:txBody>
          <a:bodyPr wrap="square" rtlCol="0">
            <a:spAutoFit/>
          </a:bodyPr>
          <a:lstStyle/>
          <a:p>
            <a:r>
              <a:rPr lang="bn-BD"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কবিতাটি কবি রবীন্দ্রনাথ ঠাকুরের ‘সহজ পাঠ’ গ্রন্থের প্রথম ভাগ থেকে নেওয়া হয়েছে। এ কবিতায় অজানাকে জানার সীমাহীন কৌতুহল এবং প্রকৃতির সকল রহস্য উন্মোচন করার অপার আকাঙ্ক্ষার কথা প্রকাশিত হয়েছে। ভাঁটার টানে ঘাটে বাঁধা নৌকা মাঝ নদী পেরিয়ে কোথায় গিয়ে যে পৌঁছাবে তার কোন ঠিক নেই। হয়তো কোন নতুন দেশে বা নতুন পরিবেশে গিয়ে সে পৌঁছাবে। এসব প্রশ্নের উত্তর জানতে কৌতুহল জাগবে যে কারোরই। হয়তো কোন অসীম সৌন্দর্য বা অজানা আনন্দ বা অপার বিস্ময় তার জন্য অপেক্ষা করে আছে। অজানার প্রতি এই ব্যকুলতা শিশুরা তার আশেপাশের সবার মধ্যেও দেখতে চায়।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7781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708914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TextBox 10"/>
          <p:cNvSpPr txBox="1"/>
          <p:nvPr/>
        </p:nvSpPr>
        <p:spPr>
          <a:xfrm>
            <a:off x="3972700" y="112815"/>
            <a:ext cx="3975359" cy="707886"/>
          </a:xfrm>
          <a:prstGeom prst="rect">
            <a:avLst/>
          </a:prstGeom>
          <a:noFill/>
          <a:ln>
            <a:noFill/>
          </a:ln>
        </p:spPr>
        <p:txBody>
          <a:bodyPr wrap="square" rtlCol="0">
            <a:spAutoFit/>
          </a:bodyPr>
          <a:lstStyle/>
          <a:p>
            <a:r>
              <a:rPr lang="en-US" sz="40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শিক্ষকের</a:t>
            </a:r>
            <a:r>
              <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আদর্শ</a:t>
            </a:r>
            <a:r>
              <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endPar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a:extLst>
              <a:ext uri="{FF2B5EF4-FFF2-40B4-BE49-F238E27FC236}">
                <a16:creationId xmlns="" xmlns:a16="http://schemas.microsoft.com/office/drawing/2014/main" id="{84E8FA0E-EA93-42AA-A368-4ABAEDAC5BB8}"/>
              </a:ext>
            </a:extLst>
          </p:cNvPr>
          <p:cNvSpPr txBox="1"/>
          <p:nvPr/>
        </p:nvSpPr>
        <p:spPr>
          <a:xfrm>
            <a:off x="0" y="712121"/>
            <a:ext cx="11994397" cy="1569660"/>
          </a:xfrm>
          <a:prstGeom prst="rect">
            <a:avLst/>
          </a:prstGeom>
          <a:noFill/>
          <a:ln w="76200">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বইয়ের </a:t>
            </a:r>
            <a:r>
              <a:rPr lang="bn-BD"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৫</a:t>
            </a:r>
            <a:r>
              <a:rPr lang="en-US"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৮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পৃষ্ঠা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তোমাদের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কবিতাং</a:t>
            </a:r>
            <a:r>
              <a:rPr lang="en-US" sz="32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শটুকু</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32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আবৃত্তি করে </a:t>
            </a:r>
            <a:r>
              <a:rPr lang="en-US" sz="32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শোনাচ্ছি</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মনোযোগ সহকারে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এবং</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প্রত্যেক</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শব্দের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নিচে</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আঙ্গুল</a:t>
            </a:r>
            <a:r>
              <a:rPr lang="bn-IN"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মিলিয়ে</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আমাকে</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32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অনুসরণ</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ক</a:t>
            </a:r>
            <a:r>
              <a:rPr lang="bn-BD"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a:t>
            </a:r>
            <a:r>
              <a:rPr lang="en-US" sz="32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p>
        </p:txBody>
      </p:sp>
      <p:sp>
        <p:nvSpPr>
          <p:cNvPr id="13" name="Rectangle 12"/>
          <p:cNvSpPr/>
          <p:nvPr/>
        </p:nvSpPr>
        <p:spPr>
          <a:xfrm>
            <a:off x="6353554" y="3072348"/>
            <a:ext cx="74951" cy="37387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39496" y="1473710"/>
            <a:ext cx="6450676" cy="83253560"/>
          </a:xfrm>
          <a:prstGeom prst="rect">
            <a:avLst/>
          </a:prstGeom>
          <a:noFill/>
        </p:spPr>
        <p:txBody>
          <a:bodyPr wrap="square" rtlCol="0">
            <a:spAutoFit/>
          </a:bodyPr>
          <a:lstStyle/>
          <a:p>
            <a:r>
              <a:rPr lang="en-US"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800" b="1" dirty="0" err="1"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5" name="TextBox 14"/>
          <p:cNvSpPr txBox="1"/>
          <p:nvPr/>
        </p:nvSpPr>
        <p:spPr>
          <a:xfrm>
            <a:off x="4299168" y="2083310"/>
            <a:ext cx="6450676"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a:t>
            </a:r>
            <a:endPar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রবীন্দ্রনাথ</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ঠাকুর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 name="TextBox 1"/>
          <p:cNvSpPr txBox="1"/>
          <p:nvPr/>
        </p:nvSpPr>
        <p:spPr>
          <a:xfrm>
            <a:off x="1094509" y="3394364"/>
            <a:ext cx="5832764" cy="3785652"/>
          </a:xfrm>
          <a:prstGeom prst="rect">
            <a:avLst/>
          </a:prstGeom>
          <a:noFill/>
        </p:spPr>
        <p:txBody>
          <a:bodyPr wrap="square" rtlCol="0">
            <a:spAutoFit/>
          </a:body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নদীর ঘাটের কাছে</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বাঁধা আছে,</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নাইতে যখন যাই, দেখি সে</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জলের ঢেউয়ে নাচে।</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 গিয়ে সেইখানে</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দেখি দূরের পানে</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মাঝনদীতে নৌকো, কোথায়</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চলে ভাঁটার টানে।</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dirty="0"/>
          </a:p>
        </p:txBody>
      </p:sp>
      <p:sp>
        <p:nvSpPr>
          <p:cNvPr id="5" name="TextBox 4"/>
          <p:cNvSpPr txBox="1"/>
          <p:nvPr/>
        </p:nvSpPr>
        <p:spPr>
          <a:xfrm>
            <a:off x="7412182" y="2942917"/>
            <a:ext cx="5264727" cy="3785652"/>
          </a:xfrm>
          <a:prstGeom prst="rect">
            <a:avLst/>
          </a:prstGeom>
          <a:noFill/>
        </p:spPr>
        <p:txBody>
          <a:bodyPr wrap="square" rtlCol="0">
            <a:spAutoFit/>
          </a:body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জানি না কোন দেশে</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পৌঁছে যাবে শেষে,</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সেখানেতে কেমন মানুষ</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থাকে কেমন বেশে। </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থাকি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ঘরের কোণে,</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সাধ জাগে মোর মনে,</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অমনি করে যাই ভেসে, ভাই,</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নগর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8143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5000"/>
                            </p:stCondLst>
                            <p:childTnLst>
                              <p:par>
                                <p:cTn id="25" presetID="2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right)">
                                      <p:cBhvr>
                                        <p:cTn id="27" dur="16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5" grpId="0"/>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708914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4111245" y="154378"/>
            <a:ext cx="3975359" cy="707886"/>
          </a:xfrm>
          <a:prstGeom prst="rect">
            <a:avLst/>
          </a:prstGeom>
          <a:noFill/>
          <a:ln>
            <a:noFill/>
          </a:ln>
        </p:spPr>
        <p:txBody>
          <a:bodyPr wrap="square" rtlCol="0">
            <a:spAutoFit/>
          </a:bodyPr>
          <a:lstStyle/>
          <a:p>
            <a:r>
              <a:rPr lang="en-US" sz="40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শিক্ষকের</a:t>
            </a:r>
            <a:r>
              <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আদর্শ</a:t>
            </a:r>
            <a:r>
              <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000" b="1" dirty="0" err="1"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endParaRPr lang="en-US" sz="40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7" name="TextBox 6"/>
          <p:cNvSpPr txBox="1"/>
          <p:nvPr/>
        </p:nvSpPr>
        <p:spPr>
          <a:xfrm>
            <a:off x="4687096" y="1875493"/>
            <a:ext cx="3182286"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a:t>
            </a:r>
            <a:endPar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রবীন্দ্রনাথ</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ঠাকুর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Rectangle 10"/>
          <p:cNvSpPr/>
          <p:nvPr/>
        </p:nvSpPr>
        <p:spPr>
          <a:xfrm flipH="1">
            <a:off x="6428509" y="3020290"/>
            <a:ext cx="83126" cy="3790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1" y="3072348"/>
            <a:ext cx="5333999" cy="3785652"/>
          </a:xfrm>
          <a:prstGeom prst="rect">
            <a:avLst/>
          </a:prstGeom>
          <a:noFill/>
        </p:spPr>
        <p:txBody>
          <a:bodyPr wrap="square" rtlCol="0">
            <a:spAutoFit/>
          </a:bodyPr>
          <a:lstStyle/>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সাগরের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নারিকেলের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বনগুলি</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a:t>
            </a:r>
            <a:endPar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দাঁড়িয়ে</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bn-BD"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পাহাড়-চূড়া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সাজে</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নীল আকাশের মাঝে,</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বরফ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ভেঙে ডিঙিয়ে যাওয়া </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কেউ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পারে না-যে।</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p:cNvSpPr txBox="1"/>
          <p:nvPr/>
        </p:nvSpPr>
        <p:spPr>
          <a:xfrm>
            <a:off x="6968837" y="3144982"/>
            <a:ext cx="4738255" cy="3416320"/>
          </a:xfrm>
          <a:prstGeom prst="rect">
            <a:avLst/>
          </a:prstGeom>
          <a:noFill/>
        </p:spPr>
        <p:txBody>
          <a:bodyPr wrap="square" rtlCol="0">
            <a:spAutoFit/>
          </a:body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 সে বনের তলে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ফুলে ফলে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নতুন পশু কত</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বেড়ায় দলে দলে।</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রাতের শেষে</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যে যায় ভেসে।</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বাবা কেন আপিসে যায়,</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যায় না নতুন দেশে?</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dirty="0"/>
          </a:p>
        </p:txBody>
      </p:sp>
      <p:sp>
        <p:nvSpPr>
          <p:cNvPr id="13" name="TextBox 12">
            <a:extLst>
              <a:ext uri="{FF2B5EF4-FFF2-40B4-BE49-F238E27FC236}">
                <a16:creationId xmlns="" xmlns:a16="http://schemas.microsoft.com/office/drawing/2014/main" id="{84E8FA0E-EA93-42AA-A368-4ABAEDAC5BB8}"/>
              </a:ext>
            </a:extLst>
          </p:cNvPr>
          <p:cNvSpPr txBox="1"/>
          <p:nvPr/>
        </p:nvSpPr>
        <p:spPr>
          <a:xfrm>
            <a:off x="197603" y="587430"/>
            <a:ext cx="11994397" cy="1384995"/>
          </a:xfrm>
          <a:prstGeom prst="rect">
            <a:avLst/>
          </a:prstGeom>
          <a:noFill/>
          <a:ln w="76200">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বাংলা</a:t>
            </a:r>
            <a:r>
              <a:rPr lang="bn-IN"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বইয়ের </a:t>
            </a:r>
            <a:r>
              <a:rPr lang="en-US" sz="28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পরের</a:t>
            </a:r>
            <a:r>
              <a:rPr lang="bn-IN" sz="28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পৃষ্ঠা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বের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r>
              <a:rPr lang="bn-BD"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তোমাদের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28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কবিতাং</a:t>
            </a:r>
            <a:r>
              <a:rPr lang="en-US" sz="28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শটুকু</a:t>
            </a:r>
            <a:r>
              <a:rPr lang="bn-BD"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2800" b="1" dirty="0"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আবৃত্তি করে </a:t>
            </a:r>
            <a:r>
              <a:rPr lang="en-US" sz="2800" b="1" dirty="0" err="1" smtClean="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শোনাচ্ছি</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তোমরা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IN"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মনোযোগ সহকারে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a:t>
            </a:r>
            <a:r>
              <a:rPr lang="bn-BD"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এবং</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প্রত্যেক</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শব্দের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নিচে</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আঙ্গুল</a:t>
            </a:r>
            <a:r>
              <a:rPr lang="bn-IN"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মিলিয়ে</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আমাকে</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2800" b="1" dirty="0" err="1">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অনুসরণ</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ক</a:t>
            </a:r>
            <a:r>
              <a:rPr lang="bn-BD"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রো</a:t>
            </a:r>
            <a:r>
              <a:rPr lang="en-US" sz="2800" b="1" dirty="0">
                <a:ln w="0"/>
                <a:solidFill>
                  <a:schemeClr val="tx1"/>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a:t>
            </a:r>
          </a:p>
        </p:txBody>
      </p:sp>
    </p:spTree>
    <p:extLst>
      <p:ext uri="{BB962C8B-B14F-4D97-AF65-F5344CB8AC3E}">
        <p14:creationId xmlns:p14="http://schemas.microsoft.com/office/powerpoint/2010/main" val="50801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600"/>
                                        <p:tgtEl>
                                          <p:spTgt spid="7"/>
                                        </p:tgtEl>
                                      </p:cBhvr>
                                    </p:animEffect>
                                  </p:childTnLst>
                                </p:cTn>
                              </p:par>
                            </p:childTnLst>
                          </p:cTn>
                        </p:par>
                        <p:par>
                          <p:cTn id="16" fill="hold">
                            <p:stCondLst>
                              <p:cond delay="31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1600"/>
                                        <p:tgtEl>
                                          <p:spTgt spid="11"/>
                                        </p:tgtEl>
                                      </p:cBhvr>
                                    </p:animEffect>
                                  </p:childTnLst>
                                </p:cTn>
                              </p:par>
                            </p:childTnLst>
                          </p:cTn>
                        </p:par>
                        <p:par>
                          <p:cTn id="20" fill="hold">
                            <p:stCondLst>
                              <p:cond delay="47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1000"/>
                                        <p:tgtEl>
                                          <p:spTgt spid="2"/>
                                        </p:tgtEl>
                                      </p:cBhvr>
                                    </p:animEffect>
                                  </p:childTnLst>
                                </p:cTn>
                              </p:par>
                            </p:childTnLst>
                          </p:cTn>
                        </p:par>
                        <p:par>
                          <p:cTn id="24" fill="hold">
                            <p:stCondLst>
                              <p:cond delay="57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16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2"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TextBox 6">
            <a:extLst>
              <a:ext uri="{FF2B5EF4-FFF2-40B4-BE49-F238E27FC236}">
                <a16:creationId xmlns="" xmlns:a16="http://schemas.microsoft.com/office/drawing/2014/main" id="{0C60778A-C3ED-454A-91A4-082956FF0BF2}"/>
              </a:ext>
            </a:extLst>
          </p:cNvPr>
          <p:cNvSpPr txBox="1"/>
          <p:nvPr/>
        </p:nvSpPr>
        <p:spPr>
          <a:xfrm>
            <a:off x="1880703" y="137416"/>
            <a:ext cx="833878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200" dirty="0"/>
              <a:t>   </a:t>
            </a: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এসো কিছু নতুন শব্দের অর্থ জেনে নেই</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 xmlns:a16="http://schemas.microsoft.com/office/drawing/2014/main" id="{D773B807-66B0-4035-9130-D41BE77F5BE3}"/>
              </a:ext>
            </a:extLst>
          </p:cNvPr>
          <p:cNvSpPr txBox="1"/>
          <p:nvPr/>
        </p:nvSpPr>
        <p:spPr>
          <a:xfrm>
            <a:off x="193961" y="1621547"/>
            <a:ext cx="1925783" cy="646331"/>
          </a:xfrm>
          <a:prstGeom prst="rect">
            <a:avLst/>
          </a:prstGeom>
          <a:solidFill>
            <a:schemeClr val="accent1"/>
          </a:solidFill>
          <a:effectLst>
            <a:reflection blurRad="6350" stA="50000" endA="300" endPos="90000" dir="5400000" sy="-100000" algn="bl" rotWithShape="0"/>
          </a:effectLst>
          <a:scene3d>
            <a:camera prst="orthographicFront"/>
            <a:lightRig rig="threePt" dir="t"/>
          </a:scene3d>
          <a:sp3d>
            <a:bevelT w="101600" prst="riblet"/>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600" dirty="0"/>
              <a:t>  ভাঁটা</a:t>
            </a:r>
            <a:endParaRPr lang="en-US" sz="3600" dirty="0"/>
          </a:p>
        </p:txBody>
      </p:sp>
      <p:sp>
        <p:nvSpPr>
          <p:cNvPr id="12" name="Rectangle 11">
            <a:extLst>
              <a:ext uri="{FF2B5EF4-FFF2-40B4-BE49-F238E27FC236}">
                <a16:creationId xmlns="" xmlns:a16="http://schemas.microsoft.com/office/drawing/2014/main" id="{6EFBB954-B2B0-4B9E-B8EC-C3327C9ED661}"/>
              </a:ext>
            </a:extLst>
          </p:cNvPr>
          <p:cNvSpPr/>
          <p:nvPr/>
        </p:nvSpPr>
        <p:spPr>
          <a:xfrm>
            <a:off x="3407371" y="955892"/>
            <a:ext cx="2716337" cy="1841537"/>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B8C60DC5-F00B-4E60-8628-70A3E4374250}"/>
              </a:ext>
            </a:extLst>
          </p:cNvPr>
          <p:cNvSpPr txBox="1"/>
          <p:nvPr/>
        </p:nvSpPr>
        <p:spPr>
          <a:xfrm>
            <a:off x="7398327" y="976614"/>
            <a:ext cx="4599709" cy="2062103"/>
          </a:xfrm>
          <a:prstGeom prst="rect">
            <a:avLst/>
          </a:prstGeom>
          <a:effectLst>
            <a:outerShdw blurRad="50800" dist="38100" dir="5400000" algn="t" rotWithShape="0">
              <a:prstClr val="black">
                <a:alpha val="40000"/>
              </a:prstClr>
            </a:outerShdw>
          </a:effectLst>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IN" sz="3200" dirty="0"/>
              <a:t>চাঁদ এবং সূর্যের আকর্ষণে সমুদ্র বা নদীতে বেড়ে ওঠা জলের কমে যাওয়াকে বুঝায়।</a:t>
            </a:r>
            <a:endParaRPr lang="en-US" sz="3200" dirty="0"/>
          </a:p>
        </p:txBody>
      </p:sp>
      <p:sp>
        <p:nvSpPr>
          <p:cNvPr id="15" name="Arrow: Right 24">
            <a:extLst>
              <a:ext uri="{FF2B5EF4-FFF2-40B4-BE49-F238E27FC236}">
                <a16:creationId xmlns="" xmlns:a16="http://schemas.microsoft.com/office/drawing/2014/main" id="{C87B9164-F996-4599-A10B-B5BB749C6CD2}"/>
              </a:ext>
            </a:extLst>
          </p:cNvPr>
          <p:cNvSpPr/>
          <p:nvPr/>
        </p:nvSpPr>
        <p:spPr>
          <a:xfrm>
            <a:off x="2195775" y="1779522"/>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16" name="Arrow: Right 24">
            <a:extLst>
              <a:ext uri="{FF2B5EF4-FFF2-40B4-BE49-F238E27FC236}">
                <a16:creationId xmlns="" xmlns:a16="http://schemas.microsoft.com/office/drawing/2014/main" id="{C87B9164-F996-4599-A10B-B5BB749C6CD2}"/>
              </a:ext>
            </a:extLst>
          </p:cNvPr>
          <p:cNvSpPr/>
          <p:nvPr/>
        </p:nvSpPr>
        <p:spPr>
          <a:xfrm>
            <a:off x="2209631" y="3455922"/>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17" name="Arrow: Right 24">
            <a:extLst>
              <a:ext uri="{FF2B5EF4-FFF2-40B4-BE49-F238E27FC236}">
                <a16:creationId xmlns="" xmlns:a16="http://schemas.microsoft.com/office/drawing/2014/main" id="{C87B9164-F996-4599-A10B-B5BB749C6CD2}"/>
              </a:ext>
            </a:extLst>
          </p:cNvPr>
          <p:cNvSpPr/>
          <p:nvPr/>
        </p:nvSpPr>
        <p:spPr>
          <a:xfrm>
            <a:off x="6158176" y="1737960"/>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18" name="Arrow: Right 24">
            <a:extLst>
              <a:ext uri="{FF2B5EF4-FFF2-40B4-BE49-F238E27FC236}">
                <a16:creationId xmlns="" xmlns:a16="http://schemas.microsoft.com/office/drawing/2014/main" id="{C87B9164-F996-4599-A10B-B5BB749C6CD2}"/>
              </a:ext>
            </a:extLst>
          </p:cNvPr>
          <p:cNvSpPr/>
          <p:nvPr/>
        </p:nvSpPr>
        <p:spPr>
          <a:xfrm>
            <a:off x="6158175" y="4952212"/>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19" name="TextBox 18">
            <a:extLst>
              <a:ext uri="{FF2B5EF4-FFF2-40B4-BE49-F238E27FC236}">
                <a16:creationId xmlns="" xmlns:a16="http://schemas.microsoft.com/office/drawing/2014/main" id="{686315B6-741A-465E-86CF-75B7D1616A6F}"/>
              </a:ext>
            </a:extLst>
          </p:cNvPr>
          <p:cNvSpPr txBox="1"/>
          <p:nvPr/>
        </p:nvSpPr>
        <p:spPr>
          <a:xfrm>
            <a:off x="221673" y="3339643"/>
            <a:ext cx="1939636" cy="646331"/>
          </a:xfrm>
          <a:prstGeom prst="rect">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dirty="0"/>
              <a:t>  আফিস</a:t>
            </a:r>
            <a:endParaRPr lang="en-US" sz="3600" dirty="0"/>
          </a:p>
        </p:txBody>
      </p:sp>
      <p:sp>
        <p:nvSpPr>
          <p:cNvPr id="20" name="Rectangle 19">
            <a:extLst>
              <a:ext uri="{FF2B5EF4-FFF2-40B4-BE49-F238E27FC236}">
                <a16:creationId xmlns="" xmlns:a16="http://schemas.microsoft.com/office/drawing/2014/main" id="{0D8ABC20-2F2E-4079-83AA-BF78DCCAF4EB}"/>
              </a:ext>
            </a:extLst>
          </p:cNvPr>
          <p:cNvSpPr/>
          <p:nvPr/>
        </p:nvSpPr>
        <p:spPr>
          <a:xfrm>
            <a:off x="3304593" y="2909454"/>
            <a:ext cx="2827175" cy="1494016"/>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 xmlns:a16="http://schemas.microsoft.com/office/drawing/2014/main" id="{9DEFF154-9AE7-4D49-9389-D2D7D365596E}"/>
              </a:ext>
            </a:extLst>
          </p:cNvPr>
          <p:cNvSpPr txBox="1"/>
          <p:nvPr/>
        </p:nvSpPr>
        <p:spPr>
          <a:xfrm>
            <a:off x="7370618" y="3137913"/>
            <a:ext cx="4572001" cy="1200329"/>
          </a:xfrm>
          <a:prstGeom prst="rect">
            <a:avLst/>
          </a:prstGeom>
          <a:scene3d>
            <a:camera prst="orthographicFront"/>
            <a:lightRig rig="threePt" dir="t"/>
          </a:scene3d>
          <a:sp3d>
            <a:bevelT prst="convex"/>
          </a:sp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dirty="0"/>
              <a:t>অফিস শব্দের একটি কথ্যরূপ</a:t>
            </a:r>
            <a:endParaRPr lang="en-US" sz="3600" dirty="0"/>
          </a:p>
        </p:txBody>
      </p:sp>
      <p:sp>
        <p:nvSpPr>
          <p:cNvPr id="23" name="Arrow: Right 24">
            <a:extLst>
              <a:ext uri="{FF2B5EF4-FFF2-40B4-BE49-F238E27FC236}">
                <a16:creationId xmlns="" xmlns:a16="http://schemas.microsoft.com/office/drawing/2014/main" id="{C87B9164-F996-4599-A10B-B5BB749C6CD2}"/>
              </a:ext>
            </a:extLst>
          </p:cNvPr>
          <p:cNvSpPr/>
          <p:nvPr/>
        </p:nvSpPr>
        <p:spPr>
          <a:xfrm>
            <a:off x="2181920" y="4896794"/>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24" name="Arrow: Right 24">
            <a:extLst>
              <a:ext uri="{FF2B5EF4-FFF2-40B4-BE49-F238E27FC236}">
                <a16:creationId xmlns="" xmlns:a16="http://schemas.microsoft.com/office/drawing/2014/main" id="{C87B9164-F996-4599-A10B-B5BB749C6CD2}"/>
              </a:ext>
            </a:extLst>
          </p:cNvPr>
          <p:cNvSpPr/>
          <p:nvPr/>
        </p:nvSpPr>
        <p:spPr>
          <a:xfrm>
            <a:off x="6185884" y="3400503"/>
            <a:ext cx="1171305" cy="458363"/>
          </a:xfrm>
          <a:prstGeom prst="rightArrow">
            <a:avLst>
              <a:gd name="adj1" fmla="val 50000"/>
              <a:gd name="adj2" fmla="val 130939"/>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25" name="TextBox 24">
            <a:extLst>
              <a:ext uri="{FF2B5EF4-FFF2-40B4-BE49-F238E27FC236}">
                <a16:creationId xmlns="" xmlns:a16="http://schemas.microsoft.com/office/drawing/2014/main" id="{0D3D6B27-F2B4-404C-B158-395FF53E0D29}"/>
              </a:ext>
            </a:extLst>
          </p:cNvPr>
          <p:cNvSpPr txBox="1"/>
          <p:nvPr/>
        </p:nvSpPr>
        <p:spPr>
          <a:xfrm>
            <a:off x="221109" y="4796783"/>
            <a:ext cx="1884782" cy="646331"/>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600" dirty="0"/>
              <a:t>  নাইতে</a:t>
            </a:r>
            <a:endParaRPr lang="en-US" sz="3600" dirty="0"/>
          </a:p>
        </p:txBody>
      </p:sp>
      <p:sp>
        <p:nvSpPr>
          <p:cNvPr id="26" name="Rectangle 25">
            <a:extLst>
              <a:ext uri="{FF2B5EF4-FFF2-40B4-BE49-F238E27FC236}">
                <a16:creationId xmlns="" xmlns:a16="http://schemas.microsoft.com/office/drawing/2014/main" id="{5D8662A0-3D06-459C-814F-3F4FAE11B68A}"/>
              </a:ext>
            </a:extLst>
          </p:cNvPr>
          <p:cNvSpPr/>
          <p:nvPr/>
        </p:nvSpPr>
        <p:spPr>
          <a:xfrm>
            <a:off x="3366655" y="4469953"/>
            <a:ext cx="2743613" cy="1362811"/>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 xmlns:a16="http://schemas.microsoft.com/office/drawing/2014/main" id="{64B38258-CC00-4FC4-A0F5-55876A50EF43}"/>
              </a:ext>
            </a:extLst>
          </p:cNvPr>
          <p:cNvSpPr txBox="1"/>
          <p:nvPr/>
        </p:nvSpPr>
        <p:spPr>
          <a:xfrm>
            <a:off x="7412181" y="4849127"/>
            <a:ext cx="4660503" cy="646331"/>
          </a:xfrm>
          <a:prstGeom prst="rect">
            <a:avLst/>
          </a:prstGeom>
          <a:scene3d>
            <a:camera prst="orthographicFront"/>
            <a:lightRig rig="threePt" dir="t"/>
          </a:scene3d>
          <a:sp3d>
            <a:bevelT prst="convex"/>
          </a:sp3d>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3600" dirty="0"/>
              <a:t>      স্নান বা গোসল করা</a:t>
            </a:r>
            <a:endParaRPr lang="en-US" sz="3600" dirty="0"/>
          </a:p>
        </p:txBody>
      </p:sp>
    </p:spTree>
    <p:extLst>
      <p:ext uri="{BB962C8B-B14F-4D97-AF65-F5344CB8AC3E}">
        <p14:creationId xmlns:p14="http://schemas.microsoft.com/office/powerpoint/2010/main" val="1584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childTnLst>
                          </p:cTn>
                        </p:par>
                        <p:par>
                          <p:cTn id="73" fill="hold">
                            <p:stCondLst>
                              <p:cond delay="1500"/>
                            </p:stCondLst>
                            <p:childTnLst>
                              <p:par>
                                <p:cTn id="74" presetID="53" presetClass="entr" presetSubtype="16"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5" name="Rectangle 14">
            <a:extLst>
              <a:ext uri="{FF2B5EF4-FFF2-40B4-BE49-F238E27FC236}">
                <a16:creationId xmlns="" xmlns:a16="http://schemas.microsoft.com/office/drawing/2014/main" id="{B53F21C4-CDC7-4A91-9C93-9058158F6A9D}"/>
              </a:ext>
            </a:extLst>
          </p:cNvPr>
          <p:cNvSpPr/>
          <p:nvPr/>
        </p:nvSpPr>
        <p:spPr>
          <a:xfrm>
            <a:off x="1741194" y="307839"/>
            <a:ext cx="9299674" cy="707886"/>
          </a:xfrm>
          <a:prstGeom prst="rect">
            <a:avLst/>
          </a:prstGeom>
        </p:spPr>
        <p:txBody>
          <a:bodyPr wrap="square">
            <a:spAutoFit/>
          </a:bodyPr>
          <a:lstStyle/>
          <a:p>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শিক্ষার্থীদের </a:t>
            </a:r>
            <a:r>
              <a:rPr lang="en-US"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সরব</a:t>
            </a:r>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পাঠ </a:t>
            </a:r>
            <a:r>
              <a:rPr lang="bn-BD"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ও প্রমিত উচ্চার</a:t>
            </a:r>
            <a:r>
              <a:rPr lang="en-US"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ণ</a:t>
            </a:r>
            <a:r>
              <a:rPr lang="bn-BD"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অনুশীলন</a:t>
            </a:r>
            <a:endParaRPr lang="en-US"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 xmlns:a16="http://schemas.microsoft.com/office/drawing/2014/main" id="{13E74A1C-0ADC-44C7-92C3-3B25956A22B4}"/>
              </a:ext>
            </a:extLst>
          </p:cNvPr>
          <p:cNvSpPr txBox="1"/>
          <p:nvPr/>
        </p:nvSpPr>
        <p:spPr>
          <a:xfrm>
            <a:off x="923235" y="1095933"/>
            <a:ext cx="11158330" cy="646331"/>
          </a:xfrm>
          <a:prstGeom prst="rect">
            <a:avLst/>
          </a:prstGeom>
          <a:noFill/>
        </p:spPr>
        <p:txBody>
          <a:bodyPr wrap="square" rtlCol="0">
            <a:spAutoFit/>
          </a:bodyPr>
          <a:lstStyle/>
          <a:p>
            <a:pPr algn="ct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অনুসরণ</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পাঠ্যাংশটুকু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সরবে</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a:t>
            </a: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GB"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7" name="TextBox 16"/>
          <p:cNvSpPr txBox="1"/>
          <p:nvPr/>
        </p:nvSpPr>
        <p:spPr>
          <a:xfrm>
            <a:off x="4659387" y="1820074"/>
            <a:ext cx="4318359"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a:t>
            </a:r>
            <a:endPar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রবীন্দ্রনাথ</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ঠাকুর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9" name="TextBox 18"/>
          <p:cNvSpPr txBox="1"/>
          <p:nvPr/>
        </p:nvSpPr>
        <p:spPr>
          <a:xfrm>
            <a:off x="914401" y="3072348"/>
            <a:ext cx="5333999" cy="3785652"/>
          </a:xfrm>
          <a:prstGeom prst="rect">
            <a:avLst/>
          </a:prstGeom>
          <a:noFill/>
        </p:spPr>
        <p:txBody>
          <a:bodyPr wrap="square" rtlCol="0">
            <a:spAutoFit/>
          </a:bodyPr>
          <a:lstStyle/>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সাগরের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নারিকেলের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বনগুলি</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a:t>
            </a:r>
            <a:endPar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দাঁড়িয়ে</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bn-BD"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পাহাড়-চূড়া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সাজে</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নীল আকাশের মাঝে,</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বরফ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ভেঙে ডিঙিয়ে যাওয়া </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কেউ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পারে না-যে।</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0" name="Rectangle 19"/>
          <p:cNvSpPr/>
          <p:nvPr/>
        </p:nvSpPr>
        <p:spPr>
          <a:xfrm flipH="1">
            <a:off x="6428509" y="3020290"/>
            <a:ext cx="83126" cy="3790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68837" y="3144982"/>
            <a:ext cx="4738255" cy="3416320"/>
          </a:xfrm>
          <a:prstGeom prst="rect">
            <a:avLst/>
          </a:prstGeom>
          <a:noFill/>
        </p:spPr>
        <p:txBody>
          <a:bodyPr wrap="square" rtlCol="0">
            <a:spAutoFit/>
          </a:body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 সে বনের তলে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ফুলে ফলে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নতুন পশু কত</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বেড়ায় দলে দলে।</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রাতের শেষে</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যে যায় ভেসে।</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বাবা কেন আপিসে যায়,</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যায় না নতুন দেশে?</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dirty="0"/>
          </a:p>
        </p:txBody>
      </p:sp>
    </p:spTree>
    <p:extLst>
      <p:ext uri="{BB962C8B-B14F-4D97-AF65-F5344CB8AC3E}">
        <p14:creationId xmlns:p14="http://schemas.microsoft.com/office/powerpoint/2010/main" val="623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right)">
                                      <p:cBhvr>
                                        <p:cTn id="11" dur="500"/>
                                        <p:tgtEl>
                                          <p:spTgt spid="16">
                                            <p:txEl>
                                              <p:pRg st="0" end="0"/>
                                            </p:txEl>
                                          </p:spTgt>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000"/>
                                        <p:tgtEl>
                                          <p:spTgt spid="19"/>
                                        </p:tgtEl>
                                      </p:cBhvr>
                                    </p:animEffect>
                                  </p:child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1600"/>
                                        <p:tgtEl>
                                          <p:spTgt spid="20"/>
                                        </p:tgtEl>
                                      </p:cBhvr>
                                    </p:animEffect>
                                  </p:childTnLst>
                                </p:cTn>
                              </p:par>
                            </p:childTnLst>
                          </p:cTn>
                        </p:par>
                        <p:par>
                          <p:cTn id="24" fill="hold">
                            <p:stCondLst>
                              <p:cond delay="6100"/>
                            </p:stCondLst>
                            <p:childTnLst>
                              <p:par>
                                <p:cTn id="25" presetID="22" presetClass="entr" presetSubtype="2"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16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7" name="Rectangle 6">
            <a:extLst>
              <a:ext uri="{FF2B5EF4-FFF2-40B4-BE49-F238E27FC236}">
                <a16:creationId xmlns="" xmlns:a16="http://schemas.microsoft.com/office/drawing/2014/main" id="{B53F21C4-CDC7-4A91-9C93-9058158F6A9D}"/>
              </a:ext>
            </a:extLst>
          </p:cNvPr>
          <p:cNvSpPr/>
          <p:nvPr/>
        </p:nvSpPr>
        <p:spPr>
          <a:xfrm>
            <a:off x="1741194" y="307839"/>
            <a:ext cx="9299674" cy="707886"/>
          </a:xfrm>
          <a:prstGeom prst="rect">
            <a:avLst/>
          </a:prstGeom>
        </p:spPr>
        <p:txBody>
          <a:bodyPr wrap="square">
            <a:spAutoFit/>
          </a:bodyPr>
          <a:lstStyle/>
          <a:p>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শিক্ষার্থীদের </a:t>
            </a:r>
            <a:r>
              <a:rPr lang="en-US"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সরব</a:t>
            </a:r>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পাঠ </a:t>
            </a:r>
            <a:r>
              <a:rPr lang="bn-BD"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ও প্রমিত উচ্চার</a:t>
            </a:r>
            <a:r>
              <a:rPr lang="en-US"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ণ</a:t>
            </a:r>
            <a:r>
              <a:rPr lang="bn-BD" sz="4000" b="1" dirty="0"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bn-BD"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অনুশীলন</a:t>
            </a:r>
            <a:endParaRPr lang="en-US" sz="40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 xmlns:a16="http://schemas.microsoft.com/office/drawing/2014/main" id="{13E74A1C-0ADC-44C7-92C3-3B25956A22B4}"/>
              </a:ext>
            </a:extLst>
          </p:cNvPr>
          <p:cNvSpPr txBox="1"/>
          <p:nvPr/>
        </p:nvSpPr>
        <p:spPr>
          <a:xfrm>
            <a:off x="923235" y="1095933"/>
            <a:ext cx="11158330" cy="646331"/>
          </a:xfrm>
          <a:prstGeom prst="rect">
            <a:avLst/>
          </a:prstGeom>
          <a:noFill/>
        </p:spPr>
        <p:txBody>
          <a:bodyPr wrap="square" rtlCol="0">
            <a:spAutoFit/>
          </a:bodyPr>
          <a:lstStyle/>
          <a:p>
            <a:pPr algn="ct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অনুসরণ</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a:t>
            </a:r>
            <a:r>
              <a:rPr lang="en-US"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বাকি</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পাঠ্যাংশটুকু</a:t>
            </a:r>
            <a:r>
              <a:rPr lang="en-US"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সরবে</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6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a:t>
            </a:r>
            <a:r>
              <a:rPr lang="bn-BD"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a:t>
            </a:r>
            <a:r>
              <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GB"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11"/>
          <p:cNvSpPr txBox="1"/>
          <p:nvPr/>
        </p:nvSpPr>
        <p:spPr>
          <a:xfrm>
            <a:off x="914401" y="3072348"/>
            <a:ext cx="5333999" cy="3785652"/>
          </a:xfrm>
          <a:prstGeom prst="rect">
            <a:avLst/>
          </a:prstGeom>
          <a:noFill/>
        </p:spPr>
        <p:txBody>
          <a:bodyPr wrap="square" rtlCol="0">
            <a:spAutoFit/>
          </a:bodyPr>
          <a:lstStyle/>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সাগরের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নারিকেলের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বনগুলি</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সব</a:t>
            </a:r>
            <a:endPar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দাঁড়িয়ে</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a:t>
            </a:r>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bn-BD"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পাহাড়-চূড়া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সাজে</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নীল আকাশের মাঝে,</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বরফ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ভেঙে ডিঙিয়ে যাওয়া </a:t>
            </a:r>
          </a:p>
          <a:p>
            <a:r>
              <a:rPr lang="en-US"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কেউ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 পারে না-যে।</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bn-BD"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Rectangle 12"/>
          <p:cNvSpPr/>
          <p:nvPr/>
        </p:nvSpPr>
        <p:spPr>
          <a:xfrm flipH="1">
            <a:off x="6428509" y="3020290"/>
            <a:ext cx="83126" cy="3790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68837" y="3144982"/>
            <a:ext cx="4738255" cy="3416320"/>
          </a:xfrm>
          <a:prstGeom prst="rect">
            <a:avLst/>
          </a:prstGeom>
          <a:noFill/>
        </p:spPr>
        <p:txBody>
          <a:bodyPr wrap="square" rtlCol="0">
            <a:spAutoFit/>
          </a:body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কোন সে বনের তলে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ফুলে ফলে</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নতুন নতুন পশু কত</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বেড়ায় দলে দলে।</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IN" sz="2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কত </a:t>
            </a:r>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রাতের শেষে</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যে যায় ভেসে।</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বাবা কেন আপিসে যায়,</a:t>
            </a:r>
          </a:p>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যায় না নতুন দেশে?</a:t>
            </a:r>
            <a:endPar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2400" dirty="0"/>
          </a:p>
        </p:txBody>
      </p:sp>
      <p:sp>
        <p:nvSpPr>
          <p:cNvPr id="15" name="TextBox 14"/>
          <p:cNvSpPr txBox="1"/>
          <p:nvPr/>
        </p:nvSpPr>
        <p:spPr>
          <a:xfrm>
            <a:off x="4687096" y="1875493"/>
            <a:ext cx="3182286"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a:t>
            </a:r>
            <a:endPar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রবীন্দ্রনাথ</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ঠাকুর</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0254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right)">
                                      <p:cBhvr>
                                        <p:cTn id="11" dur="500"/>
                                        <p:tgtEl>
                                          <p:spTgt spid="11">
                                            <p:txEl>
                                              <p:pRg st="0" end="0"/>
                                            </p:tx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500"/>
                            </p:stCondLst>
                            <p:childTnLst>
                              <p:par>
                                <p:cTn id="17" presetID="22" presetClass="entr" presetSubtype="4"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1600"/>
                                        <p:tgtEl>
                                          <p:spTgt spid="13"/>
                                        </p:tgtEl>
                                      </p:cBhvr>
                                    </p:animEffect>
                                  </p:childTnLst>
                                </p:cTn>
                              </p:par>
                            </p:childTnLst>
                          </p:cTn>
                        </p:par>
                        <p:par>
                          <p:cTn id="20" fill="hold">
                            <p:stCondLst>
                              <p:cond delay="4100"/>
                            </p:stCondLst>
                            <p:childTnLst>
                              <p:par>
                                <p:cTn id="21" presetID="22" presetClass="entr" presetSubtype="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1600"/>
                                        <p:tgtEl>
                                          <p:spTgt spid="14"/>
                                        </p:tgtEl>
                                      </p:cBhvr>
                                    </p:animEffect>
                                  </p:childTnLst>
                                </p:cTn>
                              </p:par>
                            </p:childTnLst>
                          </p:cTn>
                        </p:par>
                        <p:par>
                          <p:cTn id="24" fill="hold">
                            <p:stCondLst>
                              <p:cond delay="5700"/>
                            </p:stCondLst>
                            <p:childTnLst>
                              <p:par>
                                <p:cTn id="25" presetID="6"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16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0" y="0"/>
            <a:ext cx="12192000" cy="6858000"/>
            <a:chOff x="0" y="0"/>
            <a:chExt cx="12192000" cy="6858000"/>
          </a:xfrm>
          <a:noFill/>
        </p:grpSpPr>
        <p:sp>
          <p:nvSpPr>
            <p:cNvPr id="3" name="Frame 2"/>
            <p:cNvSpPr/>
            <p:nvPr/>
          </p:nvSpPr>
          <p:spPr>
            <a:xfrm>
              <a:off x="0" y="0"/>
              <a:ext cx="12192000" cy="6858000"/>
            </a:xfrm>
            <a:prstGeom prst="frame">
              <a:avLst>
                <a:gd name="adj1" fmla="val 699"/>
              </a:avLst>
            </a:prstGeom>
            <a:grpFill/>
            <a:ln>
              <a:solidFill>
                <a:srgbClr val="D81ACF"/>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grpFill/>
            <a:ln w="22225">
              <a:solidFill>
                <a:srgbClr val="D81ACF"/>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a:noFill/>
        </p:spPr>
      </p:pic>
      <p:sp>
        <p:nvSpPr>
          <p:cNvPr id="86" name="Oval 85"/>
          <p:cNvSpPr/>
          <p:nvPr/>
        </p:nvSpPr>
        <p:spPr>
          <a:xfrm rot="2627409">
            <a:off x="-3482736" y="453787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7110" t="24000" r="13556" b="50134"/>
          <a:stretch/>
        </p:blipFill>
        <p:spPr>
          <a:xfrm>
            <a:off x="952178" y="1111891"/>
            <a:ext cx="2095037" cy="211961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Flowchart: Terminator 14"/>
          <p:cNvSpPr/>
          <p:nvPr/>
        </p:nvSpPr>
        <p:spPr>
          <a:xfrm>
            <a:off x="2808875" y="226442"/>
            <a:ext cx="6762797" cy="1071570"/>
          </a:xfrm>
          <a:prstGeom prst="flowChartTerminator">
            <a:avLst/>
          </a:prstGeom>
          <a:solidFill>
            <a:srgbClr val="00990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6600" dirty="0">
                <a:solidFill>
                  <a:srgbClr val="002060"/>
                </a:solidFill>
                <a:latin typeface="NikoshBAN" pitchFamily="2" charset="0"/>
                <a:cs typeface="NikoshBAN" pitchFamily="2" charset="0"/>
              </a:rPr>
              <a:t>পরিচিতি</a:t>
            </a:r>
            <a:endParaRPr lang="en-US" sz="8000" dirty="0">
              <a:solidFill>
                <a:srgbClr val="002060"/>
              </a:solidFill>
              <a:latin typeface="NikoshBAN" pitchFamily="2" charset="0"/>
              <a:cs typeface="NikoshBAN" pitchFamily="2" charset="0"/>
            </a:endParaRPr>
          </a:p>
        </p:txBody>
      </p:sp>
      <p:sp>
        <p:nvSpPr>
          <p:cNvPr id="16" name="TextBox 15"/>
          <p:cNvSpPr txBox="1"/>
          <p:nvPr/>
        </p:nvSpPr>
        <p:spPr>
          <a:xfrm>
            <a:off x="465914" y="3266028"/>
            <a:ext cx="5470861" cy="2954655"/>
          </a:xfrm>
          <a:prstGeom prst="rect">
            <a:avLst/>
          </a:prstGeom>
          <a:noFill/>
        </p:spPr>
        <p:txBody>
          <a:bodyPr wrap="square" rtlCol="0">
            <a:spAutoFit/>
          </a:bodyPr>
          <a:lstStyle/>
          <a:p>
            <a:r>
              <a:rPr lang="bn-BD" sz="2800" b="1" dirty="0" smtClean="0">
                <a:solidFill>
                  <a:srgbClr val="002060"/>
                </a:solidFill>
                <a:latin typeface="NikoshBAN" pitchFamily="2" charset="0"/>
                <a:cs typeface="NikoshBAN" pitchFamily="2" charset="0"/>
              </a:rPr>
              <a:t>ডিটু রায়                                                                     </a:t>
            </a:r>
          </a:p>
          <a:p>
            <a:r>
              <a:rPr lang="en-US" sz="2800" b="1" dirty="0" err="1" smtClean="0">
                <a:solidFill>
                  <a:srgbClr val="002060"/>
                </a:solidFill>
                <a:latin typeface="NikoshBAN" pitchFamily="2" charset="0"/>
                <a:cs typeface="NikoshBAN" pitchFamily="2" charset="0"/>
              </a:rPr>
              <a:t>সহকারী</a:t>
            </a:r>
            <a:r>
              <a:rPr lang="bn-BD" sz="2800" b="1" dirty="0" smtClean="0">
                <a:solidFill>
                  <a:srgbClr val="002060"/>
                </a:solidFill>
                <a:latin typeface="NikoshBAN" pitchFamily="2" charset="0"/>
                <a:cs typeface="NikoshBAN" pitchFamily="2" charset="0"/>
              </a:rPr>
              <a:t> </a:t>
            </a:r>
            <a:r>
              <a:rPr lang="en-US" sz="2800" b="1" dirty="0" smtClean="0">
                <a:solidFill>
                  <a:srgbClr val="002060"/>
                </a:solidFill>
                <a:latin typeface="NikoshBAN" pitchFamily="2" charset="0"/>
                <a:cs typeface="NikoshBAN" pitchFamily="2" charset="0"/>
              </a:rPr>
              <a:t> </a:t>
            </a:r>
            <a:r>
              <a:rPr lang="en-US" sz="2800" b="1" dirty="0" err="1" smtClean="0">
                <a:solidFill>
                  <a:srgbClr val="002060"/>
                </a:solidFill>
                <a:latin typeface="NikoshBAN" pitchFamily="2" charset="0"/>
                <a:cs typeface="NikoshBAN" pitchFamily="2" charset="0"/>
              </a:rPr>
              <a:t>শিক্ষক</a:t>
            </a:r>
            <a:r>
              <a:rPr lang="bn-BD" sz="2800" b="1" dirty="0" smtClean="0">
                <a:solidFill>
                  <a:srgbClr val="002060"/>
                </a:solidFill>
                <a:latin typeface="NikoshBAN" pitchFamily="2" charset="0"/>
                <a:cs typeface="NikoshBAN" pitchFamily="2" charset="0"/>
              </a:rPr>
              <a:t>(বাংলা)</a:t>
            </a:r>
            <a:r>
              <a:rPr lang="en-US" sz="2800" b="1" dirty="0" smtClean="0">
                <a:solidFill>
                  <a:srgbClr val="002060"/>
                </a:solidFill>
                <a:latin typeface="NikoshBAN" pitchFamily="2" charset="0"/>
                <a:cs typeface="NikoshBAN" pitchFamily="2" charset="0"/>
              </a:rPr>
              <a:t>                                               </a:t>
            </a:r>
            <a:endParaRPr lang="bn-BD" sz="2800" b="1" dirty="0" smtClean="0">
              <a:solidFill>
                <a:srgbClr val="002060"/>
              </a:solidFill>
              <a:latin typeface="NikoshBAN" pitchFamily="2" charset="0"/>
              <a:cs typeface="NikoshBAN" pitchFamily="2" charset="0"/>
            </a:endParaRPr>
          </a:p>
          <a:p>
            <a:r>
              <a:rPr lang="bn-BD" sz="2800" b="1" dirty="0" smtClean="0">
                <a:solidFill>
                  <a:srgbClr val="002060"/>
                </a:solidFill>
                <a:latin typeface="NikoshBAN" pitchFamily="2" charset="0"/>
                <a:cs typeface="NikoshBAN" pitchFamily="2" charset="0"/>
              </a:rPr>
              <a:t>mamataditu@gmail.com</a:t>
            </a:r>
            <a:r>
              <a:rPr lang="en-US" sz="2800" b="1" dirty="0" smtClean="0">
                <a:solidFill>
                  <a:srgbClr val="002060"/>
                </a:solidFill>
                <a:latin typeface="NikoshBAN" pitchFamily="2" charset="0"/>
                <a:cs typeface="NikoshBAN" pitchFamily="2" charset="0"/>
              </a:rPr>
              <a:t>                                          </a:t>
            </a:r>
          </a:p>
          <a:p>
            <a:r>
              <a:rPr lang="bn-BD" sz="2800" b="1" dirty="0" smtClean="0">
                <a:solidFill>
                  <a:srgbClr val="002060"/>
                </a:solidFill>
                <a:latin typeface="NikoshBAN" pitchFamily="2" charset="0"/>
                <a:cs typeface="NikoshBAN" pitchFamily="2" charset="0"/>
              </a:rPr>
              <a:t>আদমপুর বলর্দ্ধনা শালিকদাহ </a:t>
            </a:r>
            <a:r>
              <a:rPr lang="en-US" sz="2800" b="1" dirty="0" err="1" smtClean="0">
                <a:solidFill>
                  <a:srgbClr val="002060"/>
                </a:solidFill>
                <a:latin typeface="NikoshBAN" pitchFamily="2" charset="0"/>
                <a:cs typeface="NikoshBAN" pitchFamily="2" charset="0"/>
              </a:rPr>
              <a:t>মাধ্যমিক</a:t>
            </a:r>
            <a:r>
              <a:rPr lang="en-US" sz="2800" b="1" dirty="0" smtClean="0">
                <a:solidFill>
                  <a:srgbClr val="002060"/>
                </a:solidFill>
                <a:latin typeface="NikoshBAN" pitchFamily="2" charset="0"/>
                <a:cs typeface="NikoshBAN" pitchFamily="2" charset="0"/>
              </a:rPr>
              <a:t> </a:t>
            </a:r>
            <a:r>
              <a:rPr lang="bn-BD" sz="2800" b="1" dirty="0" smtClean="0">
                <a:solidFill>
                  <a:srgbClr val="002060"/>
                </a:solidFill>
                <a:latin typeface="NikoshBAN" pitchFamily="2" charset="0"/>
                <a:cs typeface="NikoshBAN" pitchFamily="2" charset="0"/>
              </a:rPr>
              <a:t> বিদ্যালয়</a:t>
            </a:r>
            <a:r>
              <a:rPr lang="en-US" sz="2800" b="1" dirty="0" smtClean="0">
                <a:solidFill>
                  <a:srgbClr val="002060"/>
                </a:solidFill>
                <a:latin typeface="NikoshBAN" pitchFamily="2" charset="0"/>
                <a:cs typeface="NikoshBAN" pitchFamily="2" charset="0"/>
              </a:rPr>
              <a:t> </a:t>
            </a:r>
          </a:p>
          <a:p>
            <a:r>
              <a:rPr lang="bn-BD" sz="2800" b="1" dirty="0" smtClean="0">
                <a:solidFill>
                  <a:srgbClr val="002060"/>
                </a:solidFill>
                <a:latin typeface="NikoshBAN" pitchFamily="2" charset="0"/>
                <a:cs typeface="NikoshBAN" pitchFamily="2" charset="0"/>
              </a:rPr>
              <a:t>তেরখাদা,</a:t>
            </a:r>
            <a:r>
              <a:rPr lang="en-US" sz="2800" b="1" dirty="0" err="1" smtClean="0">
                <a:solidFill>
                  <a:srgbClr val="002060"/>
                </a:solidFill>
                <a:latin typeface="NikoshBAN" pitchFamily="2" charset="0"/>
                <a:cs typeface="NikoshBAN" pitchFamily="2" charset="0"/>
              </a:rPr>
              <a:t>খুলনা</a:t>
            </a:r>
            <a:endParaRPr lang="bn-BD" sz="2800" b="1" dirty="0" smtClean="0">
              <a:solidFill>
                <a:srgbClr val="002060"/>
              </a:solidFill>
              <a:latin typeface="NikoshBAN" pitchFamily="2" charset="0"/>
              <a:cs typeface="NikoshBAN" pitchFamily="2" charset="0"/>
            </a:endParaRPr>
          </a:p>
          <a:p>
            <a:endParaRPr lang="en-US" dirty="0"/>
          </a:p>
        </p:txBody>
      </p:sp>
      <p:sp>
        <p:nvSpPr>
          <p:cNvPr id="17" name="TextBox 16"/>
          <p:cNvSpPr txBox="1"/>
          <p:nvPr/>
        </p:nvSpPr>
        <p:spPr>
          <a:xfrm>
            <a:off x="6288678" y="3460802"/>
            <a:ext cx="5804848" cy="1815882"/>
          </a:xfrm>
          <a:prstGeom prst="rect">
            <a:avLst/>
          </a:prstGeom>
          <a:noFill/>
          <a:ln w="12700">
            <a:noFill/>
          </a:ln>
        </p:spPr>
        <p:txBody>
          <a:bodyPr wrap="square" rtlCol="0">
            <a:spAutoFit/>
          </a:bodyPr>
          <a:lstStyle/>
          <a:p>
            <a:pPr algn="just"/>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শ্রেণি       :   </a:t>
            </a:r>
            <a:r>
              <a:rPr lang="en-US" sz="2800" b="1" dirty="0" err="1"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সপ্তম</a:t>
            </a:r>
            <a:endPar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pPr algn="just"/>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বিষয়      :    বাংলা ১ম পত্র  </a:t>
            </a:r>
          </a:p>
          <a:p>
            <a:pPr algn="just"/>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সময়       </a:t>
            </a:r>
            <a:r>
              <a:rPr lang="en-AU"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a:t>
            </a:r>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    </a:t>
            </a:r>
            <a:r>
              <a:rPr lang="en-US"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৪</a:t>
            </a:r>
            <a:r>
              <a:rPr lang="bn-BD"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rPr>
              <a:t>০ মিনিট।</a:t>
            </a:r>
            <a:endParaRPr lang="en-US" sz="2800" b="1" dirty="0" smtClean="0">
              <a:ln w="11430">
                <a:solidFill>
                  <a:srgbClr val="0C0000"/>
                </a:solidFill>
              </a:ln>
              <a:solidFill>
                <a:srgbClr val="002060"/>
              </a:solidFill>
              <a:effectLst>
                <a:outerShdw blurRad="50800" dist="39000" dir="5460000" algn="tl">
                  <a:srgbClr val="000000">
                    <a:alpha val="38000"/>
                  </a:srgbClr>
                </a:outerShdw>
              </a:effectLst>
              <a:latin typeface="NikoshBAN" pitchFamily="2" charset="0"/>
              <a:cs typeface="NikoshBAN" pitchFamily="2" charset="0"/>
            </a:endParaRPr>
          </a:p>
          <a:p>
            <a:endParaRPr lang="bn-BD" sz="28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cxnSp>
        <p:nvCxnSpPr>
          <p:cNvPr id="28" name="Straight Connector 27"/>
          <p:cNvCxnSpPr/>
          <p:nvPr/>
        </p:nvCxnSpPr>
        <p:spPr>
          <a:xfrm>
            <a:off x="6000461" y="2131205"/>
            <a:ext cx="0" cy="3186820"/>
          </a:xfrm>
          <a:prstGeom prst="line">
            <a:avLst/>
          </a:prstGeom>
          <a:ln w="76200">
            <a:solidFill>
              <a:srgbClr val="FFC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Flowchart: Connector 28"/>
          <p:cNvSpPr/>
          <p:nvPr/>
        </p:nvSpPr>
        <p:spPr>
          <a:xfrm>
            <a:off x="5903532" y="5309022"/>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5901188" y="1902296"/>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4511" y="1434905"/>
            <a:ext cx="1636750" cy="18991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cxnSp>
        <p:nvCxnSpPr>
          <p:cNvPr id="24" name="Straight Connector 23"/>
          <p:cNvCxnSpPr/>
          <p:nvPr/>
        </p:nvCxnSpPr>
        <p:spPr>
          <a:xfrm>
            <a:off x="6223200" y="2199199"/>
            <a:ext cx="0" cy="3186820"/>
          </a:xfrm>
          <a:prstGeom prst="line">
            <a:avLst/>
          </a:prstGeom>
          <a:ln w="76200">
            <a:solidFill>
              <a:srgbClr val="FFC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56621" y="2253125"/>
            <a:ext cx="0" cy="3186820"/>
          </a:xfrm>
          <a:prstGeom prst="line">
            <a:avLst/>
          </a:prstGeom>
          <a:ln w="76200">
            <a:solidFill>
              <a:srgbClr val="FFC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Flowchart: Connector 25"/>
          <p:cNvSpPr/>
          <p:nvPr/>
        </p:nvSpPr>
        <p:spPr>
          <a:xfrm>
            <a:off x="6126270" y="5278542"/>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p:cNvSpPr/>
          <p:nvPr/>
        </p:nvSpPr>
        <p:spPr>
          <a:xfrm>
            <a:off x="5673760" y="5276198"/>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6135648" y="2150825"/>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5645625" y="2096899"/>
            <a:ext cx="184474" cy="24495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339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B2F80C2C-FB1A-415C-A2FB-DC580ABF3035}"/>
              </a:ext>
            </a:extLst>
          </p:cNvPr>
          <p:cNvSpPr txBox="1"/>
          <p:nvPr/>
        </p:nvSpPr>
        <p:spPr>
          <a:xfrm>
            <a:off x="4842800" y="70321"/>
            <a:ext cx="2887579" cy="923330"/>
          </a:xfrm>
          <a:prstGeom prst="rect">
            <a:avLst/>
          </a:prstGeom>
          <a:noFill/>
        </p:spPr>
        <p:txBody>
          <a:bodyPr wrap="square" rtlCol="0">
            <a:spAutoFit/>
          </a:bodyPr>
          <a:lstStyle/>
          <a:p>
            <a:r>
              <a:rPr lang="en-US" sz="4800" b="1" dirty="0" err="1">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দলীয়</a:t>
            </a:r>
            <a:r>
              <a:rPr lang="en-US"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5400" b="1" dirty="0" err="1"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কাজ</a:t>
            </a:r>
            <a:endParaRPr lang="en-GB"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 xmlns:a16="http://schemas.microsoft.com/office/drawing/2014/main" id="{380FE724-6D9F-4916-AE3D-BEEFE282DA0D}"/>
              </a:ext>
            </a:extLst>
          </p:cNvPr>
          <p:cNvSpPr txBox="1"/>
          <p:nvPr/>
        </p:nvSpPr>
        <p:spPr>
          <a:xfrm>
            <a:off x="2433596" y="759163"/>
            <a:ext cx="9758404" cy="769441"/>
          </a:xfrm>
          <a:prstGeom prst="rect">
            <a:avLst/>
          </a:prstGeom>
          <a:noFill/>
          <a:ln w="28575">
            <a:noFill/>
          </a:ln>
        </p:spPr>
        <p:txBody>
          <a:bodyPr wrap="square" rtlCol="0">
            <a:spAutoFit/>
          </a:bodyPr>
          <a:lstStyle/>
          <a:p>
            <a:r>
              <a:rPr lang="en-US" sz="44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নিচের</a:t>
            </a: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প্রশ্নগুলোর</a:t>
            </a: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উত্তর</a:t>
            </a:r>
            <a:r>
              <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দলগতভাবে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খাতায়</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a:t>
            </a:r>
            <a:endParaRPr lang="en-GB"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0" name="TextBox 19">
            <a:extLst>
              <a:ext uri="{FF2B5EF4-FFF2-40B4-BE49-F238E27FC236}">
                <a16:creationId xmlns="" xmlns:a16="http://schemas.microsoft.com/office/drawing/2014/main" id="{E015A7D9-0ACE-48D1-AA16-46DE1AE174C3}"/>
              </a:ext>
            </a:extLst>
          </p:cNvPr>
          <p:cNvSpPr txBox="1"/>
          <p:nvPr/>
        </p:nvSpPr>
        <p:spPr>
          <a:xfrm>
            <a:off x="4941012" y="1592999"/>
            <a:ext cx="6676744" cy="1446550"/>
          </a:xfrm>
          <a:prstGeom prst="rect">
            <a:avLst/>
          </a:prstGeom>
          <a:noFill/>
          <a:ln w="28575">
            <a:noFill/>
          </a:ln>
        </p:spPr>
        <p:txBody>
          <a:bodyPr wrap="square" rtlCol="0">
            <a:spAutoFit/>
          </a:bodyPr>
          <a:lstStyle/>
          <a:p>
            <a:r>
              <a:rPr lang="en-US" sz="4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en-US" sz="4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4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শিশু মন কেমন প্রকৃতির</a:t>
            </a:r>
            <a:r>
              <a:rPr lang="en-US" sz="4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৩টি বাক্যে লিখ।</a:t>
            </a:r>
            <a:endParaRPr lang="en-GB" sz="4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688" y="3236825"/>
            <a:ext cx="2898944" cy="1467820"/>
          </a:xfrm>
          <a:prstGeom prst="rect">
            <a:avLst/>
          </a:prstGeom>
        </p:spPr>
      </p:pic>
      <p:sp>
        <p:nvSpPr>
          <p:cNvPr id="23" name="TextBox 22">
            <a:extLst>
              <a:ext uri="{FF2B5EF4-FFF2-40B4-BE49-F238E27FC236}">
                <a16:creationId xmlns="" xmlns:a16="http://schemas.microsoft.com/office/drawing/2014/main" id="{82BB0D82-D9EC-4209-9E13-0C3829892592}"/>
              </a:ext>
            </a:extLst>
          </p:cNvPr>
          <p:cNvSpPr txBox="1"/>
          <p:nvPr/>
        </p:nvSpPr>
        <p:spPr>
          <a:xfrm>
            <a:off x="5132080" y="3278006"/>
            <a:ext cx="7059920" cy="1446550"/>
          </a:xfrm>
          <a:prstGeom prst="rect">
            <a:avLst/>
          </a:prstGeom>
          <a:noFill/>
          <a:ln w="28575">
            <a:noFill/>
          </a:ln>
        </p:spPr>
        <p:txBody>
          <a:bodyPr wrap="square" rtlCol="0">
            <a:spAutoFit/>
          </a:bodyPr>
          <a:lstStyle/>
          <a:p>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 নতুন দেশ বলতে কী বোঝানো হয়েছে</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৩টি বাক্যে লিখ।</a:t>
            </a:r>
            <a:endParaRPr lang="en-GB"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053" y="5038636"/>
            <a:ext cx="2817188" cy="1423850"/>
          </a:xfrm>
          <a:prstGeom prst="rect">
            <a:avLst/>
          </a:prstGeom>
        </p:spPr>
      </p:pic>
      <p:sp>
        <p:nvSpPr>
          <p:cNvPr id="26" name="TextBox 25">
            <a:extLst>
              <a:ext uri="{FF2B5EF4-FFF2-40B4-BE49-F238E27FC236}">
                <a16:creationId xmlns="" xmlns:a16="http://schemas.microsoft.com/office/drawing/2014/main" id="{469EA38D-DB72-4971-919C-FDA243C7BD34}"/>
              </a:ext>
            </a:extLst>
          </p:cNvPr>
          <p:cNvSpPr txBox="1"/>
          <p:nvPr/>
        </p:nvSpPr>
        <p:spPr>
          <a:xfrm>
            <a:off x="5081412" y="4734342"/>
            <a:ext cx="6625679" cy="2123658"/>
          </a:xfrm>
          <a:prstGeom prst="rect">
            <a:avLst/>
          </a:prstGeom>
          <a:noFill/>
          <a:ln w="28575">
            <a:noFill/>
          </a:ln>
        </p:spPr>
        <p:txBody>
          <a:bodyPr wrap="square" rtlCol="0">
            <a:spAutoFit/>
          </a:bodyPr>
          <a:lstStyle/>
          <a:p>
            <a:r>
              <a:rPr lang="bn-BD" sz="4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অজানা শহর বা দেশ না দেখে বাবা কেন অফিস করছে? ৪টি বাক্যে লিখ। </a:t>
            </a:r>
            <a:endParaRPr lang="en-GB" sz="4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824779"/>
            <a:ext cx="2216727" cy="2070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864" y="2948853"/>
            <a:ext cx="2282536" cy="1819275"/>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4788910"/>
            <a:ext cx="2258291" cy="1888981"/>
          </a:xfrm>
          <a:prstGeom prst="rect">
            <a:avLst/>
          </a:prstGeom>
        </p:spPr>
      </p:pic>
      <p:grpSp>
        <p:nvGrpSpPr>
          <p:cNvPr id="28" name="Group 27"/>
          <p:cNvGrpSpPr/>
          <p:nvPr/>
        </p:nvGrpSpPr>
        <p:grpSpPr>
          <a:xfrm>
            <a:off x="0" y="0"/>
            <a:ext cx="12192000" cy="6858000"/>
            <a:chOff x="0" y="0"/>
            <a:chExt cx="12192000" cy="6858000"/>
          </a:xfrm>
        </p:grpSpPr>
        <p:grpSp>
          <p:nvGrpSpPr>
            <p:cNvPr id="29" name="Group 28"/>
            <p:cNvGrpSpPr/>
            <p:nvPr/>
          </p:nvGrpSpPr>
          <p:grpSpPr>
            <a:xfrm>
              <a:off x="0" y="0"/>
              <a:ext cx="12192000" cy="6858000"/>
              <a:chOff x="0" y="0"/>
              <a:chExt cx="12192000" cy="6858000"/>
            </a:xfrm>
          </p:grpSpPr>
          <p:sp>
            <p:nvSpPr>
              <p:cNvPr id="31" name="Frame 30"/>
              <p:cNvSpPr/>
              <p:nvPr/>
            </p:nvSpPr>
            <p:spPr>
              <a:xfrm>
                <a:off x="0" y="0"/>
                <a:ext cx="12192000" cy="6858000"/>
              </a:xfrm>
              <a:prstGeom prst="frame">
                <a:avLst>
                  <a:gd name="adj1" fmla="val 699"/>
                </a:avLst>
              </a:prstGeom>
              <a:blipFill>
                <a:blip r:embed="rId7"/>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a:off x="80963" y="61913"/>
                <a:ext cx="12030075" cy="6710362"/>
              </a:xfrm>
              <a:prstGeom prst="frame">
                <a:avLst>
                  <a:gd name="adj1" fmla="val 484"/>
                </a:avLst>
              </a:prstGeom>
              <a:blipFill>
                <a:blip r:embed="rId8"/>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grpSp>
        <p:nvGrpSpPr>
          <p:cNvPr id="3" name="Group 2"/>
          <p:cNvGrpSpPr/>
          <p:nvPr/>
        </p:nvGrpSpPr>
        <p:grpSpPr>
          <a:xfrm>
            <a:off x="2550617" y="1820465"/>
            <a:ext cx="2376225" cy="909087"/>
            <a:chOff x="2550617" y="1820465"/>
            <a:chExt cx="2376225" cy="909087"/>
          </a:xfrm>
        </p:grpSpPr>
        <p:sp>
          <p:nvSpPr>
            <p:cNvPr id="18" name="Arrow: Right 24">
              <a:extLst>
                <a:ext uri="{FF2B5EF4-FFF2-40B4-BE49-F238E27FC236}">
                  <a16:creationId xmlns="" xmlns:a16="http://schemas.microsoft.com/office/drawing/2014/main" id="{C87B9164-F996-4599-A10B-B5BB749C6CD2}"/>
                </a:ext>
              </a:extLst>
            </p:cNvPr>
            <p:cNvSpPr/>
            <p:nvPr/>
          </p:nvSpPr>
          <p:spPr>
            <a:xfrm>
              <a:off x="2550617" y="1820465"/>
              <a:ext cx="2376225" cy="909087"/>
            </a:xfrm>
            <a:prstGeom prst="rightArrow">
              <a:avLst>
                <a:gd name="adj1" fmla="val 50000"/>
                <a:gd name="adj2" fmla="val 130939"/>
              </a:avLst>
            </a:prstGeom>
            <a:solidFill>
              <a:srgbClr val="00B0F0"/>
            </a:solidFill>
            <a:ln w="38100">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b="1" dirty="0">
                <a:effectLst>
                  <a:outerShdw blurRad="38100" dist="38100" dir="2700000" algn="tl">
                    <a:srgbClr val="000000">
                      <a:alpha val="43137"/>
                    </a:srgbClr>
                  </a:outerShdw>
                </a:effectLst>
              </a:endParaRPr>
            </a:p>
          </p:txBody>
        </p:sp>
        <p:sp>
          <p:nvSpPr>
            <p:cNvPr id="2" name="TextBox 1"/>
            <p:cNvSpPr txBox="1"/>
            <p:nvPr/>
          </p:nvSpPr>
          <p:spPr>
            <a:xfrm>
              <a:off x="2729552" y="2006221"/>
              <a:ext cx="1555845" cy="584775"/>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জবা</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দল</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75048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750"/>
                                        <p:tgtEl>
                                          <p:spTgt spid="22"/>
                                        </p:tgtEl>
                                      </p:cBhvr>
                                    </p:animEffect>
                                  </p:childTnLst>
                                </p:cTn>
                              </p:par>
                            </p:childTnLst>
                          </p:cTn>
                        </p:par>
                        <p:par>
                          <p:cTn id="34" fill="hold">
                            <p:stCondLst>
                              <p:cond delay="1250"/>
                            </p:stCondLst>
                            <p:childTnLst>
                              <p:par>
                                <p:cTn id="35" presetID="22" presetClass="entr" presetSubtype="2"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right)">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750"/>
                                        <p:tgtEl>
                                          <p:spTgt spid="25"/>
                                        </p:tgtEl>
                                      </p:cBhvr>
                                    </p:animEffect>
                                  </p:childTnLst>
                                </p:cTn>
                              </p:par>
                            </p:childTnLst>
                          </p:cTn>
                        </p:par>
                        <p:par>
                          <p:cTn id="47" fill="hold">
                            <p:stCondLst>
                              <p:cond delay="1250"/>
                            </p:stCondLst>
                            <p:childTnLst>
                              <p:par>
                                <p:cTn id="48" presetID="22" presetClass="entr" presetSubtype="2"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right)">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P spid="23"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1" name="TextBox 10"/>
          <p:cNvSpPr txBox="1"/>
          <p:nvPr/>
        </p:nvSpPr>
        <p:spPr>
          <a:xfrm>
            <a:off x="4376189" y="323070"/>
            <a:ext cx="3541221" cy="923330"/>
          </a:xfrm>
          <a:prstGeom prst="rect">
            <a:avLst/>
          </a:prstGeom>
          <a:noFill/>
        </p:spPr>
        <p:txBody>
          <a:bodyPr wrap="square" rtlCol="0">
            <a:spAutoFit/>
          </a:bodyPr>
          <a:lstStyle/>
          <a:p>
            <a:r>
              <a:rPr lang="bn-BD" sz="5400" b="1" dirty="0" smtClean="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জোড়ায় কাজ</a:t>
            </a:r>
            <a:endParaRPr lang="en-US" sz="5400" b="1" dirty="0">
              <a:solidFill>
                <a:srgbClr val="0000CC"/>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7662"/>
          <a:stretch/>
        </p:blipFill>
        <p:spPr>
          <a:xfrm>
            <a:off x="4433455" y="1305790"/>
            <a:ext cx="3241963" cy="2462646"/>
          </a:xfrm>
          <a:prstGeom prst="rect">
            <a:avLst/>
          </a:prstGeom>
          <a:ln w="88900" cap="sq" cmpd="thickThin">
            <a:solidFill>
              <a:srgbClr val="000000"/>
            </a:solidFill>
            <a:prstDash val="solid"/>
            <a:miter lim="800000"/>
          </a:ln>
          <a:effectLst>
            <a:innerShdw blurRad="76200">
              <a:srgbClr val="000000"/>
            </a:innerShdw>
          </a:effectLst>
        </p:spPr>
      </p:pic>
      <p:sp>
        <p:nvSpPr>
          <p:cNvPr id="12" name="TextBox 11"/>
          <p:cNvSpPr txBox="1"/>
          <p:nvPr/>
        </p:nvSpPr>
        <p:spPr>
          <a:xfrm>
            <a:off x="412045" y="4097038"/>
            <a:ext cx="11842044" cy="1323439"/>
          </a:xfrm>
          <a:prstGeom prst="rect">
            <a:avLst/>
          </a:prstGeom>
          <a:noFill/>
        </p:spPr>
        <p:txBody>
          <a:bodyPr wrap="square" rtlCol="0">
            <a:spAutoFit/>
          </a:bodyPr>
          <a:lstStyle/>
          <a:p>
            <a:pPr marL="571500" indent="-571500">
              <a:buFont typeface="Wingdings" panose="05000000000000000000" pitchFamily="2" charset="2"/>
              <a:buChar char="q"/>
            </a:pPr>
            <a:r>
              <a:rPr lang="bn-BD"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‘ভাঁটা’ শব্দের অর্থ লিখ এবং ভাঁটা শব্দটি দিয়ে একটি বাক্য গঠন করো।</a:t>
            </a:r>
          </a:p>
        </p:txBody>
      </p:sp>
      <p:sp>
        <p:nvSpPr>
          <p:cNvPr id="13" name="TextBox 12"/>
          <p:cNvSpPr txBox="1"/>
          <p:nvPr/>
        </p:nvSpPr>
        <p:spPr>
          <a:xfrm>
            <a:off x="245790" y="5288529"/>
            <a:ext cx="11842044" cy="1323439"/>
          </a:xfrm>
          <a:prstGeom prst="rect">
            <a:avLst/>
          </a:prstGeom>
          <a:noFill/>
        </p:spPr>
        <p:txBody>
          <a:bodyPr wrap="square" rtlCol="0">
            <a:spAutoFit/>
          </a:bodyPr>
          <a:lstStyle/>
          <a:p>
            <a:pPr marL="571500" indent="-571500">
              <a:buFont typeface="Wingdings" panose="05000000000000000000" pitchFamily="2" charset="2"/>
              <a:buChar char="q"/>
            </a:pPr>
            <a:r>
              <a:rPr lang="bn-BD"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‘আফিস’ শব্দের অর্থ লিখ এবং আফিস শব্দটি দিয়ে একটি বাক্য গঠন করো।</a:t>
            </a:r>
          </a:p>
        </p:txBody>
      </p:sp>
    </p:spTree>
    <p:extLst>
      <p:ext uri="{BB962C8B-B14F-4D97-AF65-F5344CB8AC3E}">
        <p14:creationId xmlns:p14="http://schemas.microsoft.com/office/powerpoint/2010/main" val="1844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4" name="TextBox 13">
            <a:extLst>
              <a:ext uri="{FF2B5EF4-FFF2-40B4-BE49-F238E27FC236}">
                <a16:creationId xmlns="" xmlns:a16="http://schemas.microsoft.com/office/drawing/2014/main" id="{42B49C7A-594D-4663-9BC8-1D4434D65518}"/>
              </a:ext>
            </a:extLst>
          </p:cNvPr>
          <p:cNvSpPr txBox="1"/>
          <p:nvPr/>
        </p:nvSpPr>
        <p:spPr>
          <a:xfrm>
            <a:off x="4469323" y="175022"/>
            <a:ext cx="3212327" cy="923330"/>
          </a:xfrm>
          <a:prstGeom prst="rect">
            <a:avLst/>
          </a:prstGeom>
          <a:noFill/>
        </p:spPr>
        <p:txBody>
          <a:bodyPr wrap="square" rtlCol="0">
            <a:spAutoFit/>
          </a:bodyPr>
          <a:lstStyle/>
          <a:p>
            <a:r>
              <a:rPr lang="en-US" sz="5400" b="1" dirty="0" err="1">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একক</a:t>
            </a:r>
            <a:r>
              <a:rPr lang="en-US" sz="54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 </a:t>
            </a:r>
            <a:r>
              <a:rPr lang="en-US" sz="5400" b="1" dirty="0" err="1" smtClean="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কাজ</a:t>
            </a:r>
            <a:endParaRPr lang="en-GB" sz="5400" b="1" dirty="0">
              <a:ln w="0"/>
              <a:solidFill>
                <a:srgbClr val="0000CC"/>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0945" y="1108362"/>
            <a:ext cx="4128655" cy="3408220"/>
          </a:xfrm>
          <a:prstGeom prst="rect">
            <a:avLst/>
          </a:prstGeom>
          <a:ln w="88900" cap="sq" cmpd="thickThin">
            <a:solidFill>
              <a:srgbClr val="000000"/>
            </a:solidFill>
            <a:prstDash val="solid"/>
            <a:miter lim="800000"/>
          </a:ln>
          <a:effectLst>
            <a:innerShdw blurRad="76200">
              <a:srgbClr val="000000"/>
            </a:innerShdw>
          </a:effectLst>
        </p:spPr>
      </p:pic>
      <p:sp>
        <p:nvSpPr>
          <p:cNvPr id="15" name="TextBox 14"/>
          <p:cNvSpPr txBox="1"/>
          <p:nvPr/>
        </p:nvSpPr>
        <p:spPr>
          <a:xfrm>
            <a:off x="387928" y="4924697"/>
            <a:ext cx="11125200"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দেশ</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কবিতার</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মূলভাব</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নিজ নিজ</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খাতায়</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4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লিখ</a:t>
            </a:r>
            <a:r>
              <a:rPr lang="en-US" sz="4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en-US" sz="4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68927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545" y="1343891"/>
            <a:ext cx="10557164" cy="5262979"/>
          </a:xfrm>
          <a:prstGeom prst="rect">
            <a:avLst/>
          </a:prstGeom>
          <a:noFill/>
        </p:spPr>
        <p:txBody>
          <a:bodyPr wrap="square" rtlCol="0">
            <a:spAutoFit/>
          </a:bodyPr>
          <a:lstStyle/>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১।</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ধারে কী দাঁড়িয়ে আছে</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BD"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 নতুন নগর    খ) পাহাড় চূড়া           </a:t>
            </a: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নারিকেল বন   ঘ) নতুন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পশু</a:t>
            </a:r>
            <a:endPar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২।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জলের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ঢেউয়ে কী নাচে? </a:t>
            </a:r>
            <a:endPar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BD"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বরফ      খ) নৌকা  </a:t>
            </a: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ফুল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ঘ</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ছায়া</a:t>
            </a:r>
            <a:endPar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৩।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নীল আকাশের মাঝে কী সাজে?</a:t>
            </a: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নারিকেল বন    খ)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বরফ</a:t>
            </a:r>
            <a:endPar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সূর্য            </a:t>
            </a:r>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পাহাড় চূড়া</a:t>
            </a:r>
          </a:p>
          <a:p>
            <a:endPar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৪।</a:t>
            </a:r>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রবীন্দ্রনাথ ঠাকুর নোবেল পুরস্কার পান কত সালে?</a:t>
            </a:r>
          </a:p>
          <a:p>
            <a:r>
              <a:rPr lang="bn-BD"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BD" sz="2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ক)১৯১২ খ)১৯১৩ গ) ১৯৪১ ঘ) ১৮৬১</a:t>
            </a:r>
            <a:endParaRPr lang="en-US"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Rectangular Callout 11"/>
          <p:cNvSpPr/>
          <p:nvPr/>
        </p:nvSpPr>
        <p:spPr>
          <a:xfrm>
            <a:off x="4194913" y="62017"/>
            <a:ext cx="3785305" cy="603001"/>
          </a:xfrm>
          <a:prstGeom prst="wedgeRectCallou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মূল্যায়ন</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TextBox 4"/>
          <p:cNvSpPr txBox="1"/>
          <p:nvPr/>
        </p:nvSpPr>
        <p:spPr>
          <a:xfrm>
            <a:off x="1385455" y="775853"/>
            <a:ext cx="7495309" cy="584775"/>
          </a:xfrm>
          <a:prstGeom prst="rect">
            <a:avLst/>
          </a:prstGeom>
          <a:noFill/>
        </p:spPr>
        <p:txBody>
          <a:bodyPr wrap="square" rtlCol="0">
            <a:spAutoFit/>
          </a:bodyPr>
          <a:lstStyle/>
          <a:p>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বহুনির্বাচনী</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প্রশ্নগুলোর</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উত্তর</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দাওঃ</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Oval 12"/>
          <p:cNvSpPr/>
          <p:nvPr/>
        </p:nvSpPr>
        <p:spPr>
          <a:xfrm>
            <a:off x="1101371" y="2241227"/>
            <a:ext cx="377371" cy="39188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14" name="Oval 13"/>
          <p:cNvSpPr/>
          <p:nvPr/>
        </p:nvSpPr>
        <p:spPr>
          <a:xfrm flipH="1">
            <a:off x="2992584" y="3086353"/>
            <a:ext cx="519480" cy="39188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sp>
        <p:nvSpPr>
          <p:cNvPr id="15" name="Oval 14"/>
          <p:cNvSpPr/>
          <p:nvPr/>
        </p:nvSpPr>
        <p:spPr>
          <a:xfrm>
            <a:off x="3969262" y="4790463"/>
            <a:ext cx="377371" cy="39188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r>
              <a:rPr lang="en-US" dirty="0" smtClean="0"/>
              <a:t>v</a:t>
            </a:r>
            <a:endParaRPr lang="en-US" dirty="0"/>
          </a:p>
        </p:txBody>
      </p:sp>
      <p:sp>
        <p:nvSpPr>
          <p:cNvPr id="16" name="Oval 15"/>
          <p:cNvSpPr/>
          <p:nvPr/>
        </p:nvSpPr>
        <p:spPr>
          <a:xfrm>
            <a:off x="2680789" y="6051227"/>
            <a:ext cx="377371" cy="391886"/>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t> </a:t>
            </a:r>
            <a:endParaRPr lang="en-US" dirty="0"/>
          </a:p>
        </p:txBody>
      </p:sp>
      <p:grpSp>
        <p:nvGrpSpPr>
          <p:cNvPr id="17" name="Group 16"/>
          <p:cNvGrpSpPr/>
          <p:nvPr/>
        </p:nvGrpSpPr>
        <p:grpSpPr>
          <a:xfrm>
            <a:off x="0" y="0"/>
            <a:ext cx="12192000" cy="6858000"/>
            <a:chOff x="0" y="0"/>
            <a:chExt cx="12192000" cy="6858000"/>
          </a:xfrm>
        </p:grpSpPr>
        <p:grpSp>
          <p:nvGrpSpPr>
            <p:cNvPr id="19" name="Group 18"/>
            <p:cNvGrpSpPr/>
            <p:nvPr/>
          </p:nvGrpSpPr>
          <p:grpSpPr>
            <a:xfrm>
              <a:off x="0" y="0"/>
              <a:ext cx="12192000" cy="6858000"/>
              <a:chOff x="0" y="0"/>
              <a:chExt cx="12192000" cy="6858000"/>
            </a:xfrm>
          </p:grpSpPr>
          <p:sp>
            <p:nvSpPr>
              <p:cNvPr id="21" name="Frame 20"/>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21"/>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Tree>
    <p:extLst>
      <p:ext uri="{BB962C8B-B14F-4D97-AF65-F5344CB8AC3E}">
        <p14:creationId xmlns:p14="http://schemas.microsoft.com/office/powerpoint/2010/main" val="260141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5"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47" dur="1000" fill="hold"/>
                                        <p:tgtEl>
                                          <p:spTgt spid="15"/>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59" dur="1000" fill="hold"/>
                                        <p:tgtEl>
                                          <p:spTgt spid="16"/>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5" grpId="0"/>
      <p:bldP spid="13" grpId="0" animBg="1"/>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pic>
        <p:nvPicPr>
          <p:cNvPr id="7" name="Picture 6">
            <a:extLst>
              <a:ext uri="{FF2B5EF4-FFF2-40B4-BE49-F238E27FC236}">
                <a16:creationId xmlns="" xmlns:a16="http://schemas.microsoft.com/office/drawing/2014/main" id="{A5576CBD-DAC6-45D2-9358-53BD6D46B27C}"/>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083395" y="1346719"/>
            <a:ext cx="5234078" cy="3605698"/>
          </a:xfrm>
          <a:prstGeom prst="rect">
            <a:avLst/>
          </a:prstGeom>
        </p:spPr>
      </p:pic>
      <p:sp>
        <p:nvSpPr>
          <p:cNvPr id="2" name="TextBox 1"/>
          <p:cNvSpPr txBox="1"/>
          <p:nvPr/>
        </p:nvSpPr>
        <p:spPr>
          <a:xfrm>
            <a:off x="1039091" y="5098473"/>
            <a:ext cx="10196946" cy="1569660"/>
          </a:xfrm>
          <a:prstGeom prst="rect">
            <a:avLst/>
          </a:prstGeom>
          <a:noFill/>
        </p:spPr>
        <p:txBody>
          <a:bodyPr wrap="square" rtlCol="0">
            <a:spAutoFit/>
          </a:bodyPr>
          <a:lstStyle/>
          <a:p>
            <a:pPr marL="457200" indent="-457200">
              <a:buFont typeface="Wingdings" panose="05000000000000000000" pitchFamily="2" charset="2"/>
              <a:buChar char="q"/>
            </a:pP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সৃজনশীল </a:t>
            </a:r>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মানস গঠনে কল্পনাশক্তি অপরিহার্য’- ব্যাখ্যা </a:t>
            </a:r>
            <a:r>
              <a:rPr lang="bn-IN"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কর</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।(৫টি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বাক্যে</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খাতায়</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লিখে</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32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আনবে</a:t>
            </a:r>
            <a:r>
              <a:rPr lang="en-US" sz="32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p>
          <a:p>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5" name="TextBox 4"/>
          <p:cNvSpPr txBox="1"/>
          <p:nvPr/>
        </p:nvSpPr>
        <p:spPr>
          <a:xfrm>
            <a:off x="3228108" y="166255"/>
            <a:ext cx="5818910" cy="830997"/>
          </a:xfrm>
          <a:prstGeom prst="rect">
            <a:avLst/>
          </a:prstGeom>
          <a:solidFill>
            <a:schemeClr val="accent1">
              <a:lumMod val="60000"/>
              <a:lumOff val="40000"/>
            </a:schemeClr>
          </a:solidFill>
          <a:effectLst>
            <a:outerShdw blurRad="50800" dist="38100" dir="5400000" algn="t" rotWithShape="0">
              <a:prstClr val="black">
                <a:alpha val="40000"/>
              </a:prstClr>
            </a:outerShdw>
          </a:effectLst>
        </p:spPr>
        <p:txBody>
          <a:bodyPr wrap="square" rtlCol="0">
            <a:spAutoFit/>
          </a:bodyPr>
          <a:lstStyle/>
          <a:p>
            <a:r>
              <a:rPr lang="bn-BD" sz="4800" dirty="0" smtClean="0"/>
              <a:t>           </a:t>
            </a:r>
            <a:r>
              <a:rPr lang="bn-IN"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বাড়ির কাজ</a:t>
            </a:r>
            <a:endPar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3978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419"/>
            <a:ext cx="11998036" cy="6802581"/>
          </a:xfrm>
          <a:prstGeom prst="rect">
            <a:avLst/>
          </a:prstGeom>
        </p:spPr>
      </p:pic>
      <p:sp>
        <p:nvSpPr>
          <p:cNvPr id="2" name="TextBox 1"/>
          <p:cNvSpPr txBox="1"/>
          <p:nvPr/>
        </p:nvSpPr>
        <p:spPr>
          <a:xfrm>
            <a:off x="277091" y="0"/>
            <a:ext cx="9933709"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a:ln w="11430"/>
                <a:solidFill>
                  <a:srgbClr val="00B0F0"/>
                </a:solidFill>
                <a:effectLst>
                  <a:outerShdw blurRad="50800" dist="39000" dir="5460000" algn="tl">
                    <a:srgbClr val="000000">
                      <a:alpha val="38000"/>
                    </a:srgbClr>
                  </a:outerShdw>
                </a:effectLst>
                <a:latin typeface="Kalpurush" panose="02000600000000000000" pitchFamily="2" charset="0"/>
                <a:cs typeface="Kalpurush" panose="02000600000000000000" pitchFamily="2" charset="0"/>
              </a:rPr>
              <a:t>আজকের মত সবাইকে ধন্যবাদ</a:t>
            </a:r>
          </a:p>
        </p:txBody>
      </p:sp>
    </p:spTree>
    <p:extLst>
      <p:ext uri="{BB962C8B-B14F-4D97-AF65-F5344CB8AC3E}">
        <p14:creationId xmlns:p14="http://schemas.microsoft.com/office/powerpoint/2010/main" val="124272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sp>
        <p:nvSpPr>
          <p:cNvPr id="12" name="TextBox 11">
            <a:extLst>
              <a:ext uri="{FF2B5EF4-FFF2-40B4-BE49-F238E27FC236}">
                <a16:creationId xmlns="" xmlns:a16="http://schemas.microsoft.com/office/drawing/2014/main" id="{6F1156B9-12E4-49BC-A514-9DBFEBE29AD5}"/>
              </a:ext>
            </a:extLst>
          </p:cNvPr>
          <p:cNvSpPr txBox="1"/>
          <p:nvPr/>
        </p:nvSpPr>
        <p:spPr>
          <a:xfrm>
            <a:off x="2554134" y="240629"/>
            <a:ext cx="6372808" cy="646331"/>
          </a:xfrm>
          <a:prstGeom prst="rect">
            <a:avLst/>
          </a:prstGeom>
          <a:noFill/>
        </p:spPr>
        <p:txBody>
          <a:bodyPr wrap="square" rtlCol="0">
            <a:spAutoFit/>
          </a:bodyPr>
          <a:lstStyle/>
          <a:p>
            <a:pPr algn="ctr"/>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নিচের ছবিগুলো দেখে চিন্তা করো</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 xmlns:a16="http://schemas.microsoft.com/office/drawing/2014/main" id="{10D1607E-2FD8-4015-9C85-447A3C2D1C25}"/>
              </a:ext>
            </a:extLst>
          </p:cNvPr>
          <p:cNvSpPr txBox="1"/>
          <p:nvPr/>
        </p:nvSpPr>
        <p:spPr>
          <a:xfrm>
            <a:off x="2974793" y="257569"/>
            <a:ext cx="6728345" cy="646331"/>
          </a:xfrm>
          <a:prstGeom prst="rect">
            <a:avLst/>
          </a:prstGeom>
          <a:noFill/>
        </p:spPr>
        <p:txBody>
          <a:bodyPr wrap="square" rtlCol="0">
            <a:spAutoFit/>
          </a:bodyPr>
          <a:lstStyle/>
          <a:p>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বিভিন্ন জায়গা, নতুন নতুন দেশ</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21" name="Freeform 20">
            <a:extLst>
              <a:ext uri="{FF2B5EF4-FFF2-40B4-BE49-F238E27FC236}">
                <a16:creationId xmlns="" xmlns:a16="http://schemas.microsoft.com/office/drawing/2014/main" id="{15050C02-F4A6-4499-B446-1FA503F90E11}"/>
              </a:ext>
            </a:extLst>
          </p:cNvPr>
          <p:cNvSpPr/>
          <p:nvPr/>
        </p:nvSpPr>
        <p:spPr>
          <a:xfrm>
            <a:off x="841504" y="1246418"/>
            <a:ext cx="11226018" cy="4479114"/>
          </a:xfrm>
          <a:custGeom>
            <a:avLst/>
            <a:gdLst>
              <a:gd name="connsiteX0" fmla="*/ 4008291 w 6965300"/>
              <a:gd name="connsiteY0" fmla="*/ 2291027 h 4479114"/>
              <a:gd name="connsiteX1" fmla="*/ 6600612 w 6965300"/>
              <a:gd name="connsiteY1" fmla="*/ 2291027 h 4479114"/>
              <a:gd name="connsiteX2" fmla="*/ 6965300 w 6965300"/>
              <a:gd name="connsiteY2" fmla="*/ 2655715 h 4479114"/>
              <a:gd name="connsiteX3" fmla="*/ 6965300 w 6965300"/>
              <a:gd name="connsiteY3" fmla="*/ 4114426 h 4479114"/>
              <a:gd name="connsiteX4" fmla="*/ 6600612 w 6965300"/>
              <a:gd name="connsiteY4" fmla="*/ 4479114 h 4479114"/>
              <a:gd name="connsiteX5" fmla="*/ 4008291 w 6965300"/>
              <a:gd name="connsiteY5" fmla="*/ 4479114 h 4479114"/>
              <a:gd name="connsiteX6" fmla="*/ 3643603 w 6965300"/>
              <a:gd name="connsiteY6" fmla="*/ 4114426 h 4479114"/>
              <a:gd name="connsiteX7" fmla="*/ 3643603 w 6965300"/>
              <a:gd name="connsiteY7" fmla="*/ 2655715 h 4479114"/>
              <a:gd name="connsiteX8" fmla="*/ 4008291 w 6965300"/>
              <a:gd name="connsiteY8" fmla="*/ 2291027 h 4479114"/>
              <a:gd name="connsiteX9" fmla="*/ 364688 w 6965300"/>
              <a:gd name="connsiteY9" fmla="*/ 2272783 h 4479114"/>
              <a:gd name="connsiteX10" fmla="*/ 2882365 w 6965300"/>
              <a:gd name="connsiteY10" fmla="*/ 2272783 h 4479114"/>
              <a:gd name="connsiteX11" fmla="*/ 3247053 w 6965300"/>
              <a:gd name="connsiteY11" fmla="*/ 2637471 h 4479114"/>
              <a:gd name="connsiteX12" fmla="*/ 3247053 w 6965300"/>
              <a:gd name="connsiteY12" fmla="*/ 4096182 h 4479114"/>
              <a:gd name="connsiteX13" fmla="*/ 2882365 w 6965300"/>
              <a:gd name="connsiteY13" fmla="*/ 4460870 h 4479114"/>
              <a:gd name="connsiteX14" fmla="*/ 364688 w 6965300"/>
              <a:gd name="connsiteY14" fmla="*/ 4460870 h 4479114"/>
              <a:gd name="connsiteX15" fmla="*/ 0 w 6965300"/>
              <a:gd name="connsiteY15" fmla="*/ 4096182 h 4479114"/>
              <a:gd name="connsiteX16" fmla="*/ 0 w 6965300"/>
              <a:gd name="connsiteY16" fmla="*/ 2637471 h 4479114"/>
              <a:gd name="connsiteX17" fmla="*/ 364688 w 6965300"/>
              <a:gd name="connsiteY17" fmla="*/ 2272783 h 4479114"/>
              <a:gd name="connsiteX18" fmla="*/ 3990786 w 6965300"/>
              <a:gd name="connsiteY18" fmla="*/ 86698 h 4479114"/>
              <a:gd name="connsiteX19" fmla="*/ 6618117 w 6965300"/>
              <a:gd name="connsiteY19" fmla="*/ 86698 h 4479114"/>
              <a:gd name="connsiteX20" fmla="*/ 6965300 w 6965300"/>
              <a:gd name="connsiteY20" fmla="*/ 433881 h 4479114"/>
              <a:gd name="connsiteX21" fmla="*/ 6965300 w 6965300"/>
              <a:gd name="connsiteY21" fmla="*/ 1822574 h 4479114"/>
              <a:gd name="connsiteX22" fmla="*/ 6618117 w 6965300"/>
              <a:gd name="connsiteY22" fmla="*/ 2169757 h 4479114"/>
              <a:gd name="connsiteX23" fmla="*/ 3990786 w 6965300"/>
              <a:gd name="connsiteY23" fmla="*/ 2169757 h 4479114"/>
              <a:gd name="connsiteX24" fmla="*/ 3643603 w 6965300"/>
              <a:gd name="connsiteY24" fmla="*/ 1822574 h 4479114"/>
              <a:gd name="connsiteX25" fmla="*/ 3643603 w 6965300"/>
              <a:gd name="connsiteY25" fmla="*/ 433881 h 4479114"/>
              <a:gd name="connsiteX26" fmla="*/ 3990786 w 6965300"/>
              <a:gd name="connsiteY26" fmla="*/ 86698 h 4479114"/>
              <a:gd name="connsiteX27" fmla="*/ 344462 w 6965300"/>
              <a:gd name="connsiteY27" fmla="*/ 0 h 4479114"/>
              <a:gd name="connsiteX28" fmla="*/ 2827946 w 6965300"/>
              <a:gd name="connsiteY28" fmla="*/ 0 h 4479114"/>
              <a:gd name="connsiteX29" fmla="*/ 3172408 w 6965300"/>
              <a:gd name="connsiteY29" fmla="*/ 344462 h 4479114"/>
              <a:gd name="connsiteX30" fmla="*/ 3172408 w 6965300"/>
              <a:gd name="connsiteY30" fmla="*/ 1722269 h 4479114"/>
              <a:gd name="connsiteX31" fmla="*/ 2827946 w 6965300"/>
              <a:gd name="connsiteY31" fmla="*/ 2066731 h 4479114"/>
              <a:gd name="connsiteX32" fmla="*/ 344462 w 6965300"/>
              <a:gd name="connsiteY32" fmla="*/ 2066731 h 4479114"/>
              <a:gd name="connsiteX33" fmla="*/ 0 w 6965300"/>
              <a:gd name="connsiteY33" fmla="*/ 1722269 h 4479114"/>
              <a:gd name="connsiteX34" fmla="*/ 0 w 6965300"/>
              <a:gd name="connsiteY34" fmla="*/ 344462 h 4479114"/>
              <a:gd name="connsiteX35" fmla="*/ 344462 w 6965300"/>
              <a:gd name="connsiteY35" fmla="*/ 0 h 447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65300" h="4479114">
                <a:moveTo>
                  <a:pt x="4008291" y="2291027"/>
                </a:moveTo>
                <a:lnTo>
                  <a:pt x="6600612" y="2291027"/>
                </a:lnTo>
                <a:cubicBezTo>
                  <a:pt x="6802024" y="2291027"/>
                  <a:pt x="6965300" y="2454303"/>
                  <a:pt x="6965300" y="2655715"/>
                </a:cubicBezTo>
                <a:lnTo>
                  <a:pt x="6965300" y="4114426"/>
                </a:lnTo>
                <a:cubicBezTo>
                  <a:pt x="6965300" y="4315838"/>
                  <a:pt x="6802024" y="4479114"/>
                  <a:pt x="6600612" y="4479114"/>
                </a:cubicBezTo>
                <a:lnTo>
                  <a:pt x="4008291" y="4479114"/>
                </a:lnTo>
                <a:cubicBezTo>
                  <a:pt x="3806879" y="4479114"/>
                  <a:pt x="3643603" y="4315838"/>
                  <a:pt x="3643603" y="4114426"/>
                </a:cubicBezTo>
                <a:lnTo>
                  <a:pt x="3643603" y="2655715"/>
                </a:lnTo>
                <a:cubicBezTo>
                  <a:pt x="3643603" y="2454303"/>
                  <a:pt x="3806879" y="2291027"/>
                  <a:pt x="4008291" y="2291027"/>
                </a:cubicBezTo>
                <a:close/>
                <a:moveTo>
                  <a:pt x="364688" y="2272783"/>
                </a:moveTo>
                <a:lnTo>
                  <a:pt x="2882365" y="2272783"/>
                </a:lnTo>
                <a:cubicBezTo>
                  <a:pt x="3083777" y="2272783"/>
                  <a:pt x="3247053" y="2436059"/>
                  <a:pt x="3247053" y="2637471"/>
                </a:cubicBezTo>
                <a:lnTo>
                  <a:pt x="3247053" y="4096182"/>
                </a:lnTo>
                <a:cubicBezTo>
                  <a:pt x="3247053" y="4297594"/>
                  <a:pt x="3083777" y="4460870"/>
                  <a:pt x="2882365" y="4460870"/>
                </a:cubicBezTo>
                <a:lnTo>
                  <a:pt x="364688" y="4460870"/>
                </a:lnTo>
                <a:cubicBezTo>
                  <a:pt x="163276" y="4460870"/>
                  <a:pt x="0" y="4297594"/>
                  <a:pt x="0" y="4096182"/>
                </a:cubicBezTo>
                <a:lnTo>
                  <a:pt x="0" y="2637471"/>
                </a:lnTo>
                <a:cubicBezTo>
                  <a:pt x="0" y="2436059"/>
                  <a:pt x="163276" y="2272783"/>
                  <a:pt x="364688" y="2272783"/>
                </a:cubicBezTo>
                <a:close/>
                <a:moveTo>
                  <a:pt x="3990786" y="86698"/>
                </a:moveTo>
                <a:lnTo>
                  <a:pt x="6618117" y="86698"/>
                </a:lnTo>
                <a:cubicBezTo>
                  <a:pt x="6809861" y="86698"/>
                  <a:pt x="6965300" y="242137"/>
                  <a:pt x="6965300" y="433881"/>
                </a:cubicBezTo>
                <a:lnTo>
                  <a:pt x="6965300" y="1822574"/>
                </a:lnTo>
                <a:cubicBezTo>
                  <a:pt x="6965300" y="2014318"/>
                  <a:pt x="6809861" y="2169757"/>
                  <a:pt x="6618117" y="2169757"/>
                </a:cubicBezTo>
                <a:lnTo>
                  <a:pt x="3990786" y="2169757"/>
                </a:lnTo>
                <a:cubicBezTo>
                  <a:pt x="3799042" y="2169757"/>
                  <a:pt x="3643603" y="2014318"/>
                  <a:pt x="3643603" y="1822574"/>
                </a:cubicBezTo>
                <a:lnTo>
                  <a:pt x="3643603" y="433881"/>
                </a:lnTo>
                <a:cubicBezTo>
                  <a:pt x="3643603" y="242137"/>
                  <a:pt x="3799042" y="86698"/>
                  <a:pt x="3990786" y="86698"/>
                </a:cubicBezTo>
                <a:close/>
                <a:moveTo>
                  <a:pt x="344462" y="0"/>
                </a:moveTo>
                <a:lnTo>
                  <a:pt x="2827946" y="0"/>
                </a:lnTo>
                <a:cubicBezTo>
                  <a:pt x="3018187" y="0"/>
                  <a:pt x="3172408" y="154221"/>
                  <a:pt x="3172408" y="344462"/>
                </a:cubicBezTo>
                <a:lnTo>
                  <a:pt x="3172408" y="1722269"/>
                </a:lnTo>
                <a:cubicBezTo>
                  <a:pt x="3172408" y="1912510"/>
                  <a:pt x="3018187" y="2066731"/>
                  <a:pt x="2827946" y="2066731"/>
                </a:cubicBezTo>
                <a:lnTo>
                  <a:pt x="344462" y="2066731"/>
                </a:lnTo>
                <a:cubicBezTo>
                  <a:pt x="154221" y="2066731"/>
                  <a:pt x="0" y="1912510"/>
                  <a:pt x="0" y="1722269"/>
                </a:cubicBezTo>
                <a:lnTo>
                  <a:pt x="0" y="344462"/>
                </a:lnTo>
                <a:cubicBezTo>
                  <a:pt x="0" y="154221"/>
                  <a:pt x="154221" y="0"/>
                  <a:pt x="344462" y="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TextBox 21">
            <a:extLst>
              <a:ext uri="{FF2B5EF4-FFF2-40B4-BE49-F238E27FC236}">
                <a16:creationId xmlns="" xmlns:a16="http://schemas.microsoft.com/office/drawing/2014/main" id="{4ECD5E2F-6505-46F5-905E-D3ED7E139527}"/>
              </a:ext>
            </a:extLst>
          </p:cNvPr>
          <p:cNvSpPr txBox="1"/>
          <p:nvPr/>
        </p:nvSpPr>
        <p:spPr>
          <a:xfrm>
            <a:off x="245660" y="5808726"/>
            <a:ext cx="11327641" cy="584775"/>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তোমরা কি অনুমান করতে পারছো আজকের পাঠের বিষয় কী হতে পারে? </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85754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10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21"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sp>
          <p:nvSpPr>
            <p:cNvPr id="12" name="Frame 11"/>
            <p:cNvSpPr/>
            <p:nvPr/>
          </p:nvSpPr>
          <p:spPr>
            <a:xfrm>
              <a:off x="0" y="0"/>
              <a:ext cx="12192000" cy="6858000"/>
            </a:xfrm>
            <a:prstGeom prst="frame">
              <a:avLst>
                <a:gd name="adj1" fmla="val 699"/>
              </a:avLst>
            </a:prstGeom>
            <a:blipFill>
              <a:blip r:embed="rId2"/>
              <a:stretch>
                <a:fillRect/>
              </a:stretch>
            </a:blipFill>
            <a:ln>
              <a:solidFill>
                <a:srgbClr val="009900"/>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80963" y="61913"/>
              <a:ext cx="12030075" cy="6710362"/>
            </a:xfrm>
            <a:prstGeom prst="frame">
              <a:avLst>
                <a:gd name="adj1" fmla="val 484"/>
              </a:avLst>
            </a:prstGeom>
            <a:blipFill>
              <a:blip r:embed="rId3"/>
              <a:stretch>
                <a:fillRect/>
              </a:stretch>
            </a:blipFill>
            <a:ln w="22225">
              <a:solidFill>
                <a:srgbClr val="009900"/>
              </a:solidFill>
            </a:ln>
            <a:effectLst>
              <a:outerShdw blurRad="50800" dist="38100" dir="8100000" algn="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pic>
        <p:nvPicPr>
          <p:cNvPr id="14" name="Picture 13">
            <a:extLst>
              <a:ext uri="{FF2B5EF4-FFF2-40B4-BE49-F238E27FC236}">
                <a16:creationId xmlns:a16="http://schemas.microsoft.com/office/drawing/2014/main" xmlns="" id="{1AFC3119-81D3-473B-BAFD-CFE6E84356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9176" y="170766"/>
            <a:ext cx="8461887" cy="6429375"/>
          </a:xfrm>
          <a:prstGeom prst="rect">
            <a:avLst/>
          </a:prstGeom>
        </p:spPr>
      </p:pic>
      <p:sp>
        <p:nvSpPr>
          <p:cNvPr id="21" name="TextBox 20">
            <a:extLst>
              <a:ext uri="{FF2B5EF4-FFF2-40B4-BE49-F238E27FC236}">
                <a16:creationId xmlns:a16="http://schemas.microsoft.com/office/drawing/2014/main" xmlns="" id="{C9E56822-DE24-4974-8BCD-153341D3407A}"/>
              </a:ext>
            </a:extLst>
          </p:cNvPr>
          <p:cNvSpPr txBox="1"/>
          <p:nvPr/>
        </p:nvSpPr>
        <p:spPr>
          <a:xfrm>
            <a:off x="2905342" y="633492"/>
            <a:ext cx="6529556" cy="957955"/>
          </a:xfrm>
          <a:prstGeom prst="rect">
            <a:avLst/>
          </a:prstGeom>
          <a:noFill/>
        </p:spPr>
        <p:txBody>
          <a:bodyPr wrap="square" rtlCol="0">
            <a:spAutoFit/>
          </a:bodyPr>
          <a:lstStyle/>
          <a:p>
            <a:pPr algn="ctr"/>
            <a:r>
              <a:rPr lang="en-US" sz="5625"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আমাদের</a:t>
            </a:r>
            <a:r>
              <a:rPr lang="en-US" sz="5625"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5625" b="1" dirty="0" err="1">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আজকের</a:t>
            </a:r>
            <a:r>
              <a:rPr lang="en-US" sz="5625"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5625"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a:t>
            </a:r>
            <a:endParaRPr lang="bn-BD" sz="5625"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22" name="Picture 21">
            <a:extLst>
              <a:ext uri="{FF2B5EF4-FFF2-40B4-BE49-F238E27FC236}">
                <a16:creationId xmlns:a16="http://schemas.microsoft.com/office/drawing/2014/main" xmlns="" id="{53A4C44F-22B4-4709-8820-110F9CB0B583}"/>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786" b="90000" l="182" r="89964"/>
                    </a14:imgEffect>
                  </a14:imgLayer>
                </a14:imgProps>
              </a:ext>
              <a:ext uri="{28A0092B-C50C-407E-A947-70E740481C1C}">
                <a14:useLocalDpi xmlns:a14="http://schemas.microsoft.com/office/drawing/2010/main" val="0"/>
              </a:ext>
            </a:extLst>
          </a:blip>
          <a:stretch>
            <a:fillRect/>
          </a:stretch>
        </p:blipFill>
        <p:spPr>
          <a:xfrm>
            <a:off x="-1801963" y="1391522"/>
            <a:ext cx="1644063" cy="1680065"/>
          </a:xfrm>
          <a:prstGeom prst="rect">
            <a:avLst/>
          </a:prstGeom>
        </p:spPr>
      </p:pic>
      <p:sp>
        <p:nvSpPr>
          <p:cNvPr id="10" name="TextBox 9"/>
          <p:cNvSpPr txBox="1"/>
          <p:nvPr/>
        </p:nvSpPr>
        <p:spPr>
          <a:xfrm>
            <a:off x="4839496" y="1473710"/>
            <a:ext cx="6450676" cy="1569660"/>
          </a:xfrm>
          <a:prstGeom prst="rect">
            <a:avLst/>
          </a:prstGeom>
          <a:noFill/>
        </p:spPr>
        <p:txBody>
          <a:bodyPr wrap="square" rtlCol="0">
            <a:spAutoFit/>
          </a:bodyPr>
          <a:lstStyle/>
          <a:p>
            <a:r>
              <a:rPr lang="en-US"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a:t>
            </a:r>
            <a:r>
              <a:rPr lang="en-US"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দেশ</a:t>
            </a:r>
            <a:endParaRPr lang="en-US"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r>
              <a:rPr lang="en-US" sz="4800" b="1" dirty="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smtClean="0">
                <a:solidFill>
                  <a:srgbClr val="00FF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smtClean="0">
                <a:solidFill>
                  <a:schemeClr val="accent2">
                    <a:lumMod val="7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রবীন্দ্রনাথ</a:t>
            </a:r>
            <a:r>
              <a:rPr lang="en-US" sz="4800" b="1" dirty="0" smtClean="0">
                <a:solidFill>
                  <a:schemeClr val="accent2">
                    <a:lumMod val="7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4800" b="1" dirty="0" err="1" smtClean="0">
                <a:solidFill>
                  <a:schemeClr val="accent2">
                    <a:lumMod val="7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ঠাকুর</a:t>
            </a:r>
            <a:endParaRPr lang="en-US" sz="4800" b="1" dirty="0">
              <a:solidFill>
                <a:schemeClr val="accent2">
                  <a:lumMod val="75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2113062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600"/>
                                  </p:iterate>
                                  <p:childTnLst>
                                    <p:set>
                                      <p:cBhvr>
                                        <p:cTn id="6" dur="1" fill="hold">
                                          <p:stCondLst>
                                            <p:cond delay="0"/>
                                          </p:stCondLst>
                                        </p:cTn>
                                        <p:tgtEl>
                                          <p:spTgt spid="21"/>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0.39505 -0.10301 L 0.39505 -0.10277 C 0.39844 -0.1037 0.40182 -0.10509 0.40547 -0.10509 C 0.41081 -0.10509 0.40886 -0.10185 0.41367 -0.10092 C 0.41901 -0.1 0.42461 -0.09977 0.43008 -0.09907 C 0.42995 -0.09884 0.4224 -0.09583 0.42188 -0.09514 C 0.42097 -0.09352 0.4211 -0.0912 0.4207 -0.08912 C 0.4211 -0.08125 0.42018 -0.07315 0.42188 -0.06527 C 0.4224 -0.06273 0.425 -0.06389 0.42656 -0.06342 C 0.42969 -0.06157 0.43281 -0.05926 0.43594 -0.0574 C 0.43906 -0.0581 0.44232 -0.05717 0.44531 -0.05926 C 0.44636 -0.05995 0.44649 -0.06319 0.44649 -0.06527 C 0.44649 -0.07199 0.4457 -0.07847 0.44531 -0.08518 C 0.4418 -0.08472 0.43802 -0.08541 0.43477 -0.0831 C 0.4336 -0.08217 0.43294 -0.07893 0.4336 -0.07754 C 0.43412 -0.07523 0.43581 -0.07569 0.43711 -0.07523 C 0.43854 -0.0743 0.44024 -0.07384 0.4418 -0.07384 C 0.44297 -0.07129 0.4444 -0.0699 0.44531 -0.06736 C 0.4461 -0.06481 0.44597 -0.0618 0.44649 -0.05926 C 0.44766 -0.05208 0.4474 -0.05393 0.45 -0.04745 C 0.45039 -0.0456 0.44987 -0.04143 0.45117 -0.04143 C 0.45248 -0.04143 0.45352 -0.04514 0.45352 -0.04745 C 0.45313 -0.06666 0.45391 -0.08657 0.45 -0.10509 C 0.44883 -0.10972 0.43737 -0.10694 0.44063 -0.10694 C 0.44844 -0.10694 0.45625 -0.10555 0.46406 -0.10509 C 0.46706 -0.08912 0.46589 -0.09699 0.46758 -0.08125 C 0.46719 -0.06527 0.46641 -0.04953 0.46641 -0.03356 C 0.46641 -0.02199 0.46693 -0.05602 0.46758 -0.06736 C 0.46784 -0.07338 0.46875 -0.07777 0.46992 -0.0831 C 0.47097 -0.08842 0.47031 -0.09652 0.47344 -0.09907 C 0.47982 -0.1037 0.50156 -0.10092 0.49453 -0.10092 C 0.48307 -0.10092 0.47188 -0.09977 0.46055 -0.09907 C 0.46211 -0.09629 0.46328 -0.09305 0.46524 -0.0912 C 0.46693 -0.08912 0.46901 -0.08819 0.4711 -0.08796 C 0.47565 -0.08472 0.47552 -0.08472 0.48164 -0.0831 C 0.48203 -0.07777 0.48281 -0.07315 0.48281 -0.06736 C 0.48281 -0.06365 0.48333 -0.05879 0.48164 -0.0574 C 0.48008 -0.05602 0.4793 -0.06134 0.47813 -0.06342 C 0.48086 -0.07754 0.47839 -0.07338 0.48399 -0.07916 C 0.48802 -0.06875 0.48516 -0.07754 0.4875 -0.06342 C 0.48802 -0.05902 0.48906 -0.05532 0.48985 -0.05139 L 0.49102 -0.0456 C 0.49219 -0.04676 0.49349 -0.04768 0.49453 -0.04953 C 0.49766 -0.05463 0.49701 -0.05787 0.49805 -0.06527 C 0.50222 -0.09629 0.49883 -0.06828 0.50156 -0.0912 C 0.50469 -0.09097 0.50794 -0.0912 0.51094 -0.08912 C 0.51198 -0.08819 0.51211 -0.08518 0.51211 -0.0831 C 0.51172 -0.07731 0.50977 -0.06342 0.50977 -0.06319 C 0.50938 -0.05277 0.51003 -0.04166 0.5086 -0.03148 C 0.50807 -0.02847 0.50625 -0.03634 0.50625 -0.03958 C 0.50586 -0.05347 0.50664 -0.06736 0.50742 -0.08125 C 0.50742 -0.08472 0.5082 -0.08634 0.5086 -0.08912 C 0.50899 -0.09352 0.50938 -0.09838 0.50977 -0.10301 L 0.52852 -0.10092 C 0.52995 -0.10023 0.52826 -0.09537 0.52735 -0.09305 C 0.52617 -0.09027 0.52422 -0.08912 0.52266 -0.08796 C 0.51849 -0.07361 0.51875 -0.07754 0.52149 -0.05347 C 0.52162 -0.05092 0.52253 -0.04861 0.52383 -0.04745 C 0.52591 -0.04514 0.53086 -0.04352 0.53086 -0.04328 C 0.53177 -0.0456 0.53607 -0.05393 0.53203 -0.0574 C 0.53073 -0.05833 0.52969 -0.05463 0.52852 -0.05347 C 0.52774 -0.05532 0.52669 -0.05717 0.52617 -0.05926 C 0.52552 -0.0618 0.52539 -0.06458 0.525 -0.06736 C 0.52266 -0.08102 0.5237 -0.07731 0.52031 -0.08518 C 0.52136 -0.09305 0.52123 -0.10254 0.525 -0.10902 C 0.52591 -0.11041 0.52735 -0.11157 0.52852 -0.11296 C 0.53242 -0.11227 0.53854 -0.1169 0.54024 -0.11088 C 0.54388 -0.09699 0.54089 -0.08102 0.54141 -0.06527 C 0.54206 -0.04236 0.54154 -0.04791 0.54375 -0.03356 C 0.54583 -0.04421 0.54414 -0.03541 0.5461 -0.04953 C 0.54675 -0.0544 0.54753 -0.06111 0.54961 -0.06527 C 0.55039 -0.06713 0.55195 -0.06805 0.55313 -0.06944 C 0.5543 -0.06805 0.55586 -0.06736 0.55664 -0.06527 C 0.55742 -0.06296 0.55755 -0.05995 0.55781 -0.0574 C 0.55833 -0.05069 0.55847 -0.04398 0.55899 -0.0375 C 0.55977 -0.02685 0.55977 -0.02847 0.5625 -0.01967 C 0.56328 -0.03032 0.5638 -0.04074 0.56485 -0.05139 C 0.56498 -0.05347 0.56602 -0.05509 0.56602 -0.0574 C 0.56602 -0.07222 0.56589 -0.07037 0.5625 -0.07916 C 0.55664 -0.07777 0.55065 -0.07754 0.54492 -0.07523 C 0.54349 -0.07453 0.54271 -0.0706 0.54141 -0.07129 C 0.54011 -0.07176 0.54063 -0.07523 0.54024 -0.07754 C 0.54232 -0.12338 0.53698 -0.11875 0.58711 -0.10092 C 0.59024 -0.09977 0.58242 -0.09305 0.58008 -0.08912 L 0.57656 -0.0831 C 0.57617 -0.08148 0.57383 -0.07037 0.57422 -0.06944 C 0.57604 -0.06342 0.58021 -0.06065 0.58242 -0.05532 C 0.5832 -0.05347 0.58347 -0.05046 0.58477 -0.04953 C 0.58685 -0.04699 0.58945 -0.04676 0.5918 -0.0456 L 0.59531 -0.04352 C 0.59649 -0.04421 0.59883 -0.04328 0.59883 -0.0456 C 0.59883 -0.04884 0.59649 -0.05069 0.59531 -0.05347 C 0.59102 -0.0618 0.59193 -0.05625 0.58945 -0.06736 C 0.58659 -0.07893 0.58763 -0.07754 0.58594 -0.08796 C 0.58555 -0.08912 0.58477 -0.09514 0.58477 -0.09305 C 0.58425 -0.07592 0.58477 -0.05879 0.58477 -0.04143 L 0.58477 -0.0412 C 0.58164 -0.03865 0.57891 -0.0324 0.57539 -0.03148 C 0.57344 -0.03102 0.57227 -0.03565 0.5707 -0.0375 C 0.56953 -0.03889 0.56836 -0.04027 0.56719 -0.04143 C 0.56823 -0.05555 0.56576 -0.05602 0.57188 -0.06134 C 0.57292 -0.06227 0.57422 -0.06273 0.57539 -0.06342 C 0.57695 -0.06203 0.57969 -0.06227 0.58008 -0.05926 C 0.58333 -0.03356 0.58242 -0.03565 0.57539 -0.03565 L 0.57539 -0.03541 C 0.57787 -0.03426 0.58972 -0.02708 0.59414 -0.02824 C 0.60195 -0.02824 0.60977 -0.03032 0.61758 -0.03148 C 0.61797 -0.0331 0.6211 -0.04236 0.6211 -0.0456 C 0.6211 -0.07152 0.6207 -0.05764 0.61875 -0.07129 C 0.61797 -0.07569 0.61771 -0.0824 0.61641 -0.08796 C 0.61576 -0.08912 0.61485 -0.0912 0.61406 -0.09305 C 0.6155 -0.07361 0.61419 -0.08194 0.61758 -0.06527 C 0.61797 -0.06273 0.61927 -0.05463 0.6211 -0.05347 C 0.62357 -0.05139 0.62656 -0.05208 0.6293 -0.05139 C 0.63281 -0.05208 0.63633 -0.05185 0.63985 -0.05347 C 0.64154 -0.05416 0.64401 -0.0544 0.64453 -0.0574 C 0.64557 -0.06527 0.64544 -0.08102 0.63985 -0.08518 C 0.63802 -0.08657 0.63594 -0.08657 0.63399 -0.08796 C 0.63164 -0.08657 0.62852 -0.08796 0.62695 -0.08518 C 0.62578 -0.0831 0.63008 -0.08472 0.63164 -0.0831 C 0.63281 -0.0824 0.63399 -0.08194 0.63516 -0.08125 C 0.63633 -0.08194 0.6375 -0.08472 0.63867 -0.0831 C 0.6405 -0.08194 0.64141 -0.07384 0.64219 -0.07129 C 0.64284 -0.06828 0.64375 -0.06597 0.64453 -0.06342 C 0.64492 -0.06134 0.64492 -0.05902 0.6457 -0.0574 C 0.64662 -0.05486 0.64805 -0.05347 0.64922 -0.05139 C 0.64961 -0.04953 0.64974 -0.04722 0.65039 -0.0456 C 0.65169 -0.0412 0.65508 -0.03356 0.65508 -0.03333 C 0.65469 -0.04143 0.65417 -0.04953 0.65391 -0.0574 C 0.65339 -0.06666 0.65313 -0.07592 0.65274 -0.08518 C 0.65235 -0.08981 0.65195 -0.09444 0.65156 -0.09907 C 0.65117 -0.10162 0.65156 -0.10509 0.65039 -0.10694 C 0.64883 -0.10902 0.64649 -0.10833 0.64453 -0.10902 C 0.63633 -0.10764 0.63347 -0.10833 0.62695 -0.10509 C 0.62331 -0.10301 0.61992 -0.10023 0.61641 -0.09907 C 0.61445 -0.09838 0.60847 -0.09652 0.61055 -0.09699 C 0.61602 -0.09791 0.62149 -0.09953 0.62695 -0.10092 C 0.62891 -0.10139 0.63086 -0.10231 0.63281 -0.10301 C 0.64297 -0.10231 0.6543 -0.10949 0.66328 -0.10092 C 0.66485 -0.09953 0.66185 -0.07338 0.66094 -0.06527 C 0.66055 -0.0625 0.66016 -0.05995 0.65977 -0.0574 C 0.6612 -0.03171 0.66003 -0.03194 0.66211 -0.04745 C 0.66328 -0.05694 0.6625 -0.0537 0.66563 -0.06134 C 0.66602 -0.0706 0.66589 -0.08078 0.6668 -0.08912 C 0.66706 -0.0919 0.66784 -0.0949 0.66914 -0.09699 C 0.66992 -0.09838 0.67136 -0.09884 0.67266 -0.09907 C 0.67956 -0.10023 0.68672 -0.10046 0.69375 -0.10092 C 0.6918 -0.10046 0.68945 -0.10069 0.68789 -0.09907 C 0.68503 -0.09583 0.68086 -0.08796 0.68086 -0.08773 C 0.68125 -0.0831 0.68073 -0.07847 0.68203 -0.07523 C 0.68255 -0.07384 0.68438 -0.07384 0.68542 -0.07384 C 0.69557 -0.06574 0.68542 -0.07199 0.69375 -0.06736 C 0.69492 -0.06597 0.69675 -0.06551 0.69727 -0.06342 C 0.6987 -0.05532 0.69349 -0.05301 0.69141 -0.04953 C 0.69037 -0.04768 0.68985 -0.0456 0.68906 -0.04352 C 0.6875 -0.04421 0.68542 -0.04352 0.68438 -0.0456 C 0.6832 -0.04722 0.68347 -0.05046 0.6832 -0.05347 C 0.68268 -0.05717 0.68268 -0.06134 0.68203 -0.06527 C 0.68151 -0.06759 0.6806 -0.06944 0.67969 -0.07129 C 0.67748 -0.07546 0.67266 -0.0831 0.67266 -0.08287 C 0.67005 -0.09583 0.67005 -0.09791 0.67266 -0.06342 C 0.67292 -0.05902 0.67513 -0.05301 0.67617 -0.04953 C 0.67656 -0.04745 0.6763 -0.04467 0.67735 -0.04352 C 0.6793 -0.04074 0.68438 -0.03958 0.68438 -0.03935 C 0.6875 -0.04027 0.69089 -0.03889 0.69375 -0.04143 C 0.69505 -0.04282 0.6944 -0.04676 0.69492 -0.04953 C 0.69518 -0.05139 0.6957 -0.05347 0.6961 -0.05532 C 0.6957 -0.06065 0.69662 -0.06666 0.69492 -0.07129 C 0.69375 -0.07384 0.69089 -0.07245 0.68906 -0.07384 C 0.67813 -0.07754 0.69779 -0.07315 0.67617 -0.07754 C 0.67578 -0.08078 0.675 -0.08217 0.675 -0.08518 C 0.675 -0.0912 0.678 -0.09444 0.68086 -0.09699 C 0.6819 -0.09791 0.6832 -0.09838 0.68438 -0.09907 C 0.68542 -0.09791 0.68672 -0.09629 0.68789 -0.09514 C 0.68906 -0.09305 0.68998 -0.09097 0.69141 -0.08912 C 0.69271 -0.08796 0.6944 -0.08634 0.6961 -0.08518 C 0.69831 -0.08449 0.70313 -0.08125 0.70313 -0.08102 C 0.70274 -0.07546 0.70287 -0.0625 0.70078 -0.05532 C 0.70013 -0.05324 0.69922 -0.05139 0.69844 -0.04953 C 0.69805 -0.0449 0.69727 -0.04027 0.69727 -0.03565 C 0.69727 -0.03148 0.69792 -0.04352 0.69844 -0.04745 C 0.6987 -0.05069 0.69909 -0.05416 0.69961 -0.0574 C 0.70156 -0.07083 0.70013 -0.05416 0.70195 -0.07384 C 0.70235 -0.07824 0.70508 -0.08495 0.70313 -0.08912 C 0.7013 -0.09259 0.69766 -0.08796 0.69492 -0.08796 C 0.68594 -0.08194 0.69024 -0.08217 0.68203 -0.08518 C 0.68164 -0.08981 0.67813 -0.09791 0.68086 -0.09907 C 0.70664 -0.10972 0.70951 -0.10717 0.72422 -0.09907 C 0.72305 -0.09699 0.72188 -0.0949 0.7207 -0.09305 C 0.71953 -0.09143 0.7181 -0.09097 0.71719 -0.08912 C 0.71276 -0.08102 0.71289 -0.0794 0.71133 -0.07129 C 0.71172 -0.06666 0.71146 -0.06157 0.7125 -0.0574 C 0.71419 -0.04977 0.71745 -0.0449 0.7207 -0.03958 C 0.72591 -0.0574 0.72344 -0.05023 0.72774 -0.06134 C 0.72695 -0.05532 0.72617 -0.04236 0.72188 -0.03958 L 0.71485 -0.03565 C 0.71406 -0.0375 0.7125 -0.03912 0.7125 -0.04143 C 0.71211 -0.05139 0.71237 -0.06157 0.71367 -0.07129 C 0.71406 -0.07477 0.71914 -0.07893 0.7207 -0.08125 C 0.72188 -0.08287 0.72266 -0.08565 0.72422 -0.08796 C 0.72643 -0.08935 0.73281 -0.09166 0.73594 -0.09305 C 0.7375 -0.09444 0.73893 -0.09583 0.74063 -0.09699 C 0.74245 -0.09791 0.74453 -0.09791 0.74649 -0.09907 C 0.74844 -0.1 0.75039 -0.10162 0.75235 -0.10301 C 0.75195 -0.10092 0.75208 -0.09815 0.75117 -0.09699 C 0.74909 -0.09467 0.74414 -0.09305 0.74414 -0.09282 C 0.74375 -0.0912 0.74362 -0.08865 0.74297 -0.08796 C 0.74128 -0.08449 0.73815 -0.08217 0.73594 -0.08125 C 0.73516 -0.07916 0.73451 -0.07754 0.7336 -0.07523 C 0.73255 -0.07384 0.73047 -0.07384 0.73008 -0.07129 C 0.72956 -0.06852 0.73034 -0.06551 0.73125 -0.06342 C 0.73216 -0.06065 0.73841 -0.05648 0.73945 -0.05532 C 0.74206 -0.05208 0.74453 -0.0456 0.74649 -0.04143 C 0.753 -0.04514 0.74961 -0.0412 0.75117 -0.05926 C 0.75143 -0.06342 0.75195 -0.06713 0.75235 -0.07129 C 0.75456 -0.09953 0.75235 -0.07916 0.75469 -0.09907 C 0.75586 -0.09791 0.75729 -0.09676 0.7582 -0.09514 C 0.75886 -0.09328 0.75847 -0.09097 0.75938 -0.08912 C 0.76133 -0.08565 0.76406 -0.08472 0.76641 -0.08125 L 0.76992 -0.07754 C 0.77031 -0.07523 0.7711 -0.07384 0.7711 -0.07129 C 0.7711 -0.06134 0.76654 -0.06435 0.76172 -0.06342 C 0.75625 -0.06551 0.75222 -0.06435 0.7582 -0.08125 C 0.75886 -0.0831 0.76185 -0.07523 0.76055 -0.07523 C 0.753 -0.0743 0.7457 -0.07777 0.73828 -0.07916 C 0.73789 -0.08125 0.73685 -0.08287 0.73711 -0.08518 C 0.7375 -0.09004 0.74024 -0.09259 0.74297 -0.09305 C 0.75417 -0.0949 0.76563 -0.09583 0.77695 -0.09699 L 0.78867 -0.09514 C 0.79037 -0.09305 0.78477 -0.09236 0.78281 -0.0912 C 0.78047 -0.08958 0.77578 -0.08796 0.77578 -0.08773 C 0.77461 -0.08588 0.77305 -0.08495 0.77227 -0.0831 C 0.77044 -0.0794 0.77083 -0.07477 0.77227 -0.07129 C 0.77357 -0.06782 0.77852 -0.06111 0.78047 -0.05926 C 0.7819 -0.05764 0.78347 -0.05625 0.78516 -0.05532 C 0.78854 -0.05301 0.7957 -0.04953 0.7957 -0.0493 C 0.79727 -0.04745 0.79844 -0.04236 0.80039 -0.04352 C 0.80182 -0.04421 0.79961 -0.04884 0.79922 -0.05139 C 0.79779 -0.05926 0.79844 -0.05648 0.79453 -0.06342 L 0.78985 -0.08796 L 0.78867 -0.09305 C 0.78906 -0.09791 0.78854 -0.10277 0.78985 -0.10694 C 0.79037 -0.10879 0.79102 -0.10301 0.79102 -0.10092 C 0.79102 -0.09166 0.79011 -0.08842 0.78867 -0.08125 C 0.78828 -0.07754 0.78789 -0.07361 0.7875 -0.06944 C 0.78711 -0.06643 0.78646 -0.06389 0.78633 -0.06134 C 0.78568 -0.05208 0.78633 -0.04259 0.78516 -0.03356 C 0.78464 -0.03032 0.78281 -0.02824 0.78164 -0.02569 C 0.77813 -0.01852 0.77904 -0.02014 0.77461 -0.01736 C 0.77305 -0.01828 0.77031 -0.01713 0.76992 -0.01967 C 0.7681 -0.02963 0.77162 -0.0456 0.77813 -0.04953 L 0.78164 -0.05139 C 0.78203 -0.04953 0.78242 -0.04745 0.78281 -0.0456 C 0.7832 -0.04236 0.78294 -0.03865 0.78399 -0.03565 C 0.78503 -0.03217 0.78711 -0.03032 0.78867 -0.02824 C 0.80143 -0.02824 0.84818 -0.00139 0.83906 -0.0375 C 0.83841 -0.03958 0.8375 -0.04143 0.83672 -0.04352 C 0.8375 -0.05277 0.83789 -0.06203 0.83906 -0.07129 C 0.83945 -0.07523 0.84063 -0.07916 0.84141 -0.0831 C 0.8418 -0.08518 0.84271 -0.0912 0.84258 -0.08912 C 0.84219 -0.08588 0.84219 -0.08194 0.84141 -0.07916 C 0.84063 -0.07731 0.83893 -0.07523 0.83789 -0.07384 C 0.83698 -0.07129 0.83633 -0.06944 0.83555 -0.06736 C 0.82995 -0.07731 0.83307 -0.06921 0.83086 -0.0831 C 0.83021 -0.08796 0.82852 -0.09514 0.82852 -0.0949 C 0.82891 -0.09699 0.82852 -0.10023 0.82969 -0.10092 C 0.83112 -0.10185 0.83294 -0.10046 0.83438 -0.09907 C 0.83581 -0.09791 0.83659 -0.0949 0.83789 -0.09305 C 0.84766 -0.07916 0.83464 -0.10046 0.84492 -0.0831 C 0.84531 -0.08125 0.84544 -0.07893 0.8461 -0.07754 C 0.84662 -0.075 0.84779 -0.07384 0.84844 -0.07129 C 0.84896 -0.06852 0.84922 -0.06597 0.84961 -0.06342 C 0.85 -0.06736 0.85 -0.07129 0.85078 -0.07523 C 0.85117 -0.07777 0.85274 -0.08102 0.85313 -0.0831 C 0.85391 -0.08958 0.85391 -0.09629 0.8543 -0.10301 C 0.85664 -0.09907 0.86016 -0.09629 0.86133 -0.0912 L 0.86367 -0.07916 L 0.86485 -0.07384 C 0.8668 -0.03588 0.86537 -0.05092 0.86719 -0.0831 C 0.86732 -0.08657 0.86797 -0.08958 0.86836 -0.09305 C 0.86875 -0.09815 0.86836 -0.10393 0.86953 -0.10902 C 0.87005 -0.11111 0.87188 -0.11157 0.87305 -0.11296 C 0.87891 -0.11227 0.8849 -0.11389 0.89063 -0.11088 C 0.89193 -0.10995 0.88906 -0.10671 0.88828 -0.10509 C 0.88711 -0.10208 0.88581 -0.09977 0.88477 -0.09699 C 0.88386 -0.09514 0.88333 -0.09259 0.88242 -0.0912 C 0.88138 -0.08935 0.87995 -0.08842 0.87891 -0.08796 C 0.86979 -0.0743 0.8806 -0.08796 0.87188 -0.07754 C 0.87149 -0.07523 0.8711 -0.07361 0.8707 -0.07129 C 0.86888 -0.06412 0.86836 -0.06342 0.86602 -0.0574 C 0.86823 -0.0456 0.8668 -0.04629 0.88008 -0.05347 C 0.88138 -0.05416 0.88177 -0.05717 0.88242 -0.05926 C 0.88724 -0.07569 0.87917 -0.05416 0.88594 -0.07129 C 0.88633 -0.07384 0.88672 -0.075 0.88711 -0.07754 C 0.8875 -0.08055 0.88763 -0.0824 0.88828 -0.08518 C 0.8888 -0.08796 0.88985 -0.09097 0.89063 -0.09305 C 0.89024 -0.09907 0.8905 -0.10509 0.88945 -0.11088 C 0.8888 -0.11365 0.88711 -0.11481 0.88594 -0.1169 C 0.88477 -0.11852 0.8836 -0.11967 0.88242 -0.12083 C 0.88125 -0.12176 0.88008 -0.12222 0.87891 -0.12291 C 0.87149 -0.12639 0.875 -0.12361 0.86485 -0.12685 C 0.86315 -0.12754 0.86172 -0.12801 0.86016 -0.1287 C 0.85977 -0.13102 0.85899 -0.13264 0.85899 -0.13472 C 0.85899 -0.13865 0.85899 -0.14282 0.86016 -0.14652 C 0.86081 -0.14884 0.86563 -0.15231 0.86719 -0.15254 C 0.87448 -0.1537 0.88203 -0.15393 0.88945 -0.15463 C 0.89714 -0.16111 0.89649 -0.16227 0.90938 -0.15648 C 0.91068 -0.15578 0.91094 -0.15254 0.91172 -0.15069 C 0.91211 -0.14861 0.91224 -0.14652 0.91289 -0.14467 C 0.91419 -0.14051 0.91667 -0.13727 0.91758 -0.13264 C 0.91849 -0.12801 0.91875 -0.12453 0.9211 -0.12083 C 0.92201 -0.11898 0.92344 -0.11828 0.92461 -0.1169 C 0.93099 -0.1081 0.93099 -0.10787 0.93516 -0.10092 L 0.93516 -0.10069 L 0.93516 -0.10092 L 0.93633 -0.10509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8" dur="5900" fill="hold"/>
                                        <p:tgtEl>
                                          <p:spTgt spid="22"/>
                                        </p:tgtEl>
                                        <p:attrNameLst>
                                          <p:attrName>ppt_x</p:attrName>
                                          <p:attrName>ppt_y</p:attrName>
                                        </p:attrNameLst>
                                      </p:cBhvr>
                                      <p:rCtr x="27057" y="1412"/>
                                    </p:animMotion>
                                  </p:childTnLst>
                                </p:cTn>
                              </p:par>
                            </p:childTnLst>
                          </p:cTn>
                        </p:par>
                        <p:par>
                          <p:cTn id="9" fill="hold">
                            <p:stCondLst>
                              <p:cond delay="7801"/>
                            </p:stCondLst>
                            <p:childTnLst>
                              <p:par>
                                <p:cTn id="10" presetID="53" presetClass="exit" presetSubtype="32" fill="hold" nodeType="afterEffect">
                                  <p:stCondLst>
                                    <p:cond delay="0"/>
                                  </p:stCondLst>
                                  <p:childTnLst>
                                    <p:anim calcmode="lin" valueType="num">
                                      <p:cBhvr>
                                        <p:cTn id="11" dur="500"/>
                                        <p:tgtEl>
                                          <p:spTgt spid="22"/>
                                        </p:tgtEl>
                                        <p:attrNameLst>
                                          <p:attrName>ppt_w</p:attrName>
                                        </p:attrNameLst>
                                      </p:cBhvr>
                                      <p:tavLst>
                                        <p:tav tm="0">
                                          <p:val>
                                            <p:strVal val="ppt_w"/>
                                          </p:val>
                                        </p:tav>
                                        <p:tav tm="100000">
                                          <p:val>
                                            <p:fltVal val="0"/>
                                          </p:val>
                                        </p:tav>
                                      </p:tavLst>
                                    </p:anim>
                                    <p:anim calcmode="lin" valueType="num">
                                      <p:cBhvr>
                                        <p:cTn id="12" dur="500"/>
                                        <p:tgtEl>
                                          <p:spTgt spid="22"/>
                                        </p:tgtEl>
                                        <p:attrNameLst>
                                          <p:attrName>ppt_h</p:attrName>
                                        </p:attrNameLst>
                                      </p:cBhvr>
                                      <p:tavLst>
                                        <p:tav tm="0">
                                          <p:val>
                                            <p:strVal val="ppt_h"/>
                                          </p:val>
                                        </p:tav>
                                        <p:tav tm="100000">
                                          <p:val>
                                            <p:fltVal val="0"/>
                                          </p:val>
                                        </p:tav>
                                      </p:tavLst>
                                    </p:anim>
                                    <p:animEffect transition="out" filter="fade">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par>
                          <p:cTn id="15" fill="hold">
                            <p:stCondLst>
                              <p:cond delay="8301"/>
                            </p:stCondLst>
                            <p:childTnLst>
                              <p:par>
                                <p:cTn id="16" presetID="6"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3" name="Rectangle 12">
            <a:extLst>
              <a:ext uri="{FF2B5EF4-FFF2-40B4-BE49-F238E27FC236}">
                <a16:creationId xmlns="" xmlns:a16="http://schemas.microsoft.com/office/drawing/2014/main" id="{9E3FA1F1-3228-4D2C-9051-78CDA770E9B5}"/>
              </a:ext>
            </a:extLst>
          </p:cNvPr>
          <p:cNvSpPr/>
          <p:nvPr/>
        </p:nvSpPr>
        <p:spPr>
          <a:xfrm>
            <a:off x="835500" y="1338035"/>
            <a:ext cx="585338" cy="5106018"/>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bn-IN" sz="5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শি</a:t>
            </a:r>
          </a:p>
          <a:p>
            <a:pPr algn="ctr"/>
            <a:r>
              <a:rPr lang="bn-IN" sz="5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a:t>
            </a:r>
          </a:p>
          <a:p>
            <a:pPr algn="ctr"/>
            <a:r>
              <a:rPr lang="bn-IN" sz="5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a:t>
            </a:r>
          </a:p>
          <a:p>
            <a:pPr algn="ctr"/>
            <a:r>
              <a:rPr lang="bn-IN" sz="54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ফল</a:t>
            </a:r>
            <a:endParaRPr lang="bn-IN" sz="5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Rectangle: Diagonal Corners Rounded 2">
            <a:extLst>
              <a:ext uri="{FF2B5EF4-FFF2-40B4-BE49-F238E27FC236}">
                <a16:creationId xmlns="" xmlns:a16="http://schemas.microsoft.com/office/drawing/2014/main" id="{7AEDCB01-F16D-4739-9F56-0DE5A5BE1C28}"/>
              </a:ext>
            </a:extLst>
          </p:cNvPr>
          <p:cNvSpPr/>
          <p:nvPr/>
        </p:nvSpPr>
        <p:spPr>
          <a:xfrm>
            <a:off x="1533379" y="1487013"/>
            <a:ext cx="10367889" cy="4736757"/>
          </a:xfrm>
          <a:prstGeom prst="round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এ পাঠ শেষে শিক্ষার্থীরা</a:t>
            </a:r>
            <a:r>
              <a:rPr lang="en-US"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a:t>
            </a:r>
            <a:endParaRPr lang="bn-IN"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pPr marL="285750" indent="-285750">
              <a:buFont typeface="Wingdings" panose="05000000000000000000" pitchFamily="2" charset="2"/>
              <a:buChar char="Ø"/>
            </a:pPr>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 পরিচিতি বলতে পারবে।</a:t>
            </a:r>
          </a:p>
          <a:p>
            <a:pPr marL="285750" indent="-285750">
              <a:buFont typeface="Wingdings" panose="05000000000000000000" pitchFamily="2" charset="2"/>
              <a:buChar char="Ø"/>
            </a:pPr>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প্রমিত উচ্চারণে কবিতাটি আবৃত্তি করতে পারবে।</a:t>
            </a:r>
          </a:p>
          <a:p>
            <a:pPr marL="285750" indent="-285750">
              <a:buFont typeface="Wingdings" panose="05000000000000000000" pitchFamily="2" charset="2"/>
              <a:buChar char="Ø"/>
            </a:pPr>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নতুন শব্দের অর্থ বলতে পারবে।</a:t>
            </a:r>
          </a:p>
          <a:p>
            <a:pPr marL="285750" indent="-285750">
              <a:buFont typeface="Wingdings" panose="05000000000000000000" pitchFamily="2" charset="2"/>
              <a:buChar char="Ø"/>
            </a:pPr>
            <a:r>
              <a:rPr lang="bn-IN"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কবিতাটির মূলভাব ব্যাখ্যা করতে পারবে। </a:t>
            </a:r>
            <a:endParaRPr lang="en-US" sz="4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251192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graphicFrame>
        <p:nvGraphicFramePr>
          <p:cNvPr id="11" name="Diagram 10"/>
          <p:cNvGraphicFramePr/>
          <p:nvPr>
            <p:extLst>
              <p:ext uri="{D42A27DB-BD31-4B8C-83A1-F6EECF244321}">
                <p14:modId xmlns:p14="http://schemas.microsoft.com/office/powerpoint/2010/main" val="4042675074"/>
              </p:ext>
            </p:extLst>
          </p:nvPr>
        </p:nvGraphicFramePr>
        <p:xfrm>
          <a:off x="1486242" y="873457"/>
          <a:ext cx="10881360" cy="62427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p:cNvSpPr txBox="1"/>
          <p:nvPr/>
        </p:nvSpPr>
        <p:spPr>
          <a:xfrm>
            <a:off x="1610436" y="232011"/>
            <a:ext cx="3330053" cy="646331"/>
          </a:xfrm>
          <a:prstGeom prst="rect">
            <a:avLst/>
          </a:prstGeom>
          <a:noFill/>
        </p:spPr>
        <p:txBody>
          <a:bodyPr wrap="square" rtlCol="0">
            <a:spAutoFit/>
          </a:bodyPr>
          <a:lstStyle/>
          <a:p>
            <a:r>
              <a:rPr lang="bn-BD" sz="36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কবি পরিচিতি</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3" name="Rectangle 12"/>
          <p:cNvSpPr/>
          <p:nvPr/>
        </p:nvSpPr>
        <p:spPr>
          <a:xfrm>
            <a:off x="5910281" y="4506547"/>
            <a:ext cx="1817848" cy="678511"/>
          </a:xfrm>
          <a:prstGeom prst="rect">
            <a:avLst/>
          </a:prstGeom>
        </p:spPr>
        <p:txBody>
          <a:bodyPr wrap="none">
            <a:prstTxWarp prst="textTriangleInverted">
              <a:avLst/>
            </a:prstTxWarp>
            <a:spAutoFit/>
          </a:bodyPr>
          <a:lstStyle/>
          <a:p>
            <a:r>
              <a:rPr lang="bn-BD" sz="4000" b="1" dirty="0" smtClean="0">
                <a:ln w="0"/>
                <a:effectLst>
                  <a:outerShdw blurRad="38100" dist="19050" dir="2700000" algn="tl" rotWithShape="0">
                    <a:schemeClr val="dk1">
                      <a:alpha val="40000"/>
                    </a:schemeClr>
                  </a:outerShdw>
                </a:effectLst>
                <a:latin typeface="NikoshBAN" pitchFamily="2" charset="0"/>
                <a:cs typeface="NikoshBAN" pitchFamily="2" charset="0"/>
              </a:rPr>
              <a:t>রবীন্দ্রনাথ ঠাকুর</a:t>
            </a:r>
            <a:endParaRPr lang="en-US" sz="40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073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graphicEl>
                                              <a:dgm id="{D08CB5F0-89BB-4120-8F4A-B21D62C947AF}"/>
                                            </p:graphicEl>
                                          </p:spTgt>
                                        </p:tgtEl>
                                        <p:attrNameLst>
                                          <p:attrName>style.visibility</p:attrName>
                                        </p:attrNameLst>
                                      </p:cBhvr>
                                      <p:to>
                                        <p:strVal val="visible"/>
                                      </p:to>
                                    </p:set>
                                    <p:anim calcmode="lin" valueType="num">
                                      <p:cBhvr>
                                        <p:cTn id="7" dur="500" fill="hold"/>
                                        <p:tgtEl>
                                          <p:spTgt spid="11">
                                            <p:graphicEl>
                                              <a:dgm id="{D08CB5F0-89BB-4120-8F4A-B21D62C947AF}"/>
                                            </p:graphicEl>
                                          </p:spTgt>
                                        </p:tgtEl>
                                        <p:attrNameLst>
                                          <p:attrName>ppt_w</p:attrName>
                                        </p:attrNameLst>
                                      </p:cBhvr>
                                      <p:tavLst>
                                        <p:tav tm="0">
                                          <p:val>
                                            <p:fltVal val="0"/>
                                          </p:val>
                                        </p:tav>
                                        <p:tav tm="100000">
                                          <p:val>
                                            <p:strVal val="#ppt_w"/>
                                          </p:val>
                                        </p:tav>
                                      </p:tavLst>
                                    </p:anim>
                                    <p:anim calcmode="lin" valueType="num">
                                      <p:cBhvr>
                                        <p:cTn id="8" dur="500" fill="hold"/>
                                        <p:tgtEl>
                                          <p:spTgt spid="11">
                                            <p:graphicEl>
                                              <a:dgm id="{D08CB5F0-89BB-4120-8F4A-B21D62C947AF}"/>
                                            </p:graphicEl>
                                          </p:spTgt>
                                        </p:tgtEl>
                                        <p:attrNameLst>
                                          <p:attrName>ppt_h</p:attrName>
                                        </p:attrNameLst>
                                      </p:cBhvr>
                                      <p:tavLst>
                                        <p:tav tm="0">
                                          <p:val>
                                            <p:fltVal val="0"/>
                                          </p:val>
                                        </p:tav>
                                        <p:tav tm="100000">
                                          <p:val>
                                            <p:strVal val="#ppt_h"/>
                                          </p:val>
                                        </p:tav>
                                      </p:tavLst>
                                    </p:anim>
                                    <p:animEffect transition="in" filter="fade">
                                      <p:cBhvr>
                                        <p:cTn id="9" dur="500"/>
                                        <p:tgtEl>
                                          <p:spTgt spid="11">
                                            <p:graphicEl>
                                              <a:dgm id="{D08CB5F0-89BB-4120-8F4A-B21D62C947A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graphicEl>
                                              <a:dgm id="{2D2C77AB-3DD9-4175-986F-59F5B7E0DEC3}"/>
                                            </p:graphicEl>
                                          </p:spTgt>
                                        </p:tgtEl>
                                        <p:attrNameLst>
                                          <p:attrName>style.visibility</p:attrName>
                                        </p:attrNameLst>
                                      </p:cBhvr>
                                      <p:to>
                                        <p:strVal val="visible"/>
                                      </p:to>
                                    </p:set>
                                    <p:anim calcmode="lin" valueType="num">
                                      <p:cBhvr>
                                        <p:cTn id="14" dur="500" fill="hold"/>
                                        <p:tgtEl>
                                          <p:spTgt spid="11">
                                            <p:graphicEl>
                                              <a:dgm id="{2D2C77AB-3DD9-4175-986F-59F5B7E0DEC3}"/>
                                            </p:graphicEl>
                                          </p:spTgt>
                                        </p:tgtEl>
                                        <p:attrNameLst>
                                          <p:attrName>ppt_w</p:attrName>
                                        </p:attrNameLst>
                                      </p:cBhvr>
                                      <p:tavLst>
                                        <p:tav tm="0">
                                          <p:val>
                                            <p:fltVal val="0"/>
                                          </p:val>
                                        </p:tav>
                                        <p:tav tm="100000">
                                          <p:val>
                                            <p:strVal val="#ppt_w"/>
                                          </p:val>
                                        </p:tav>
                                      </p:tavLst>
                                    </p:anim>
                                    <p:anim calcmode="lin" valueType="num">
                                      <p:cBhvr>
                                        <p:cTn id="15" dur="500" fill="hold"/>
                                        <p:tgtEl>
                                          <p:spTgt spid="11">
                                            <p:graphicEl>
                                              <a:dgm id="{2D2C77AB-3DD9-4175-986F-59F5B7E0DEC3}"/>
                                            </p:graphicEl>
                                          </p:spTgt>
                                        </p:tgtEl>
                                        <p:attrNameLst>
                                          <p:attrName>ppt_h</p:attrName>
                                        </p:attrNameLst>
                                      </p:cBhvr>
                                      <p:tavLst>
                                        <p:tav tm="0">
                                          <p:val>
                                            <p:fltVal val="0"/>
                                          </p:val>
                                        </p:tav>
                                        <p:tav tm="100000">
                                          <p:val>
                                            <p:strVal val="#ppt_h"/>
                                          </p:val>
                                        </p:tav>
                                      </p:tavLst>
                                    </p:anim>
                                    <p:animEffect transition="in" filter="fade">
                                      <p:cBhvr>
                                        <p:cTn id="16" dur="500"/>
                                        <p:tgtEl>
                                          <p:spTgt spid="11">
                                            <p:graphicEl>
                                              <a:dgm id="{2D2C77AB-3DD9-4175-986F-59F5B7E0DEC3}"/>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graphicEl>
                                              <a:dgm id="{65B70AF2-8BCB-44C5-80B3-FFACA2ED8341}"/>
                                            </p:graphicEl>
                                          </p:spTgt>
                                        </p:tgtEl>
                                        <p:attrNameLst>
                                          <p:attrName>style.visibility</p:attrName>
                                        </p:attrNameLst>
                                      </p:cBhvr>
                                      <p:to>
                                        <p:strVal val="visible"/>
                                      </p:to>
                                    </p:set>
                                    <p:anim calcmode="lin" valueType="num">
                                      <p:cBhvr>
                                        <p:cTn id="19" dur="500" fill="hold"/>
                                        <p:tgtEl>
                                          <p:spTgt spid="11">
                                            <p:graphicEl>
                                              <a:dgm id="{65B70AF2-8BCB-44C5-80B3-FFACA2ED8341}"/>
                                            </p:graphicEl>
                                          </p:spTgt>
                                        </p:tgtEl>
                                        <p:attrNameLst>
                                          <p:attrName>ppt_w</p:attrName>
                                        </p:attrNameLst>
                                      </p:cBhvr>
                                      <p:tavLst>
                                        <p:tav tm="0">
                                          <p:val>
                                            <p:fltVal val="0"/>
                                          </p:val>
                                        </p:tav>
                                        <p:tav tm="100000">
                                          <p:val>
                                            <p:strVal val="#ppt_w"/>
                                          </p:val>
                                        </p:tav>
                                      </p:tavLst>
                                    </p:anim>
                                    <p:anim calcmode="lin" valueType="num">
                                      <p:cBhvr>
                                        <p:cTn id="20" dur="500" fill="hold"/>
                                        <p:tgtEl>
                                          <p:spTgt spid="11">
                                            <p:graphicEl>
                                              <a:dgm id="{65B70AF2-8BCB-44C5-80B3-FFACA2ED8341}"/>
                                            </p:graphicEl>
                                          </p:spTgt>
                                        </p:tgtEl>
                                        <p:attrNameLst>
                                          <p:attrName>ppt_h</p:attrName>
                                        </p:attrNameLst>
                                      </p:cBhvr>
                                      <p:tavLst>
                                        <p:tav tm="0">
                                          <p:val>
                                            <p:fltVal val="0"/>
                                          </p:val>
                                        </p:tav>
                                        <p:tav tm="100000">
                                          <p:val>
                                            <p:strVal val="#ppt_h"/>
                                          </p:val>
                                        </p:tav>
                                      </p:tavLst>
                                    </p:anim>
                                    <p:animEffect transition="in" filter="fade">
                                      <p:cBhvr>
                                        <p:cTn id="21" dur="500"/>
                                        <p:tgtEl>
                                          <p:spTgt spid="11">
                                            <p:graphicEl>
                                              <a:dgm id="{65B70AF2-8BCB-44C5-80B3-FFACA2ED834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graphicEl>
                                              <a:dgm id="{0B8DC501-0AD5-42E7-A3D5-9843D7EA7A83}"/>
                                            </p:graphicEl>
                                          </p:spTgt>
                                        </p:tgtEl>
                                        <p:attrNameLst>
                                          <p:attrName>style.visibility</p:attrName>
                                        </p:attrNameLst>
                                      </p:cBhvr>
                                      <p:to>
                                        <p:strVal val="visible"/>
                                      </p:to>
                                    </p:set>
                                    <p:anim calcmode="lin" valueType="num">
                                      <p:cBhvr>
                                        <p:cTn id="26" dur="500" fill="hold"/>
                                        <p:tgtEl>
                                          <p:spTgt spid="11">
                                            <p:graphicEl>
                                              <a:dgm id="{0B8DC501-0AD5-42E7-A3D5-9843D7EA7A83}"/>
                                            </p:graphicEl>
                                          </p:spTgt>
                                        </p:tgtEl>
                                        <p:attrNameLst>
                                          <p:attrName>ppt_w</p:attrName>
                                        </p:attrNameLst>
                                      </p:cBhvr>
                                      <p:tavLst>
                                        <p:tav tm="0">
                                          <p:val>
                                            <p:fltVal val="0"/>
                                          </p:val>
                                        </p:tav>
                                        <p:tav tm="100000">
                                          <p:val>
                                            <p:strVal val="#ppt_w"/>
                                          </p:val>
                                        </p:tav>
                                      </p:tavLst>
                                    </p:anim>
                                    <p:anim calcmode="lin" valueType="num">
                                      <p:cBhvr>
                                        <p:cTn id="27" dur="500" fill="hold"/>
                                        <p:tgtEl>
                                          <p:spTgt spid="11">
                                            <p:graphicEl>
                                              <a:dgm id="{0B8DC501-0AD5-42E7-A3D5-9843D7EA7A83}"/>
                                            </p:graphicEl>
                                          </p:spTgt>
                                        </p:tgtEl>
                                        <p:attrNameLst>
                                          <p:attrName>ppt_h</p:attrName>
                                        </p:attrNameLst>
                                      </p:cBhvr>
                                      <p:tavLst>
                                        <p:tav tm="0">
                                          <p:val>
                                            <p:fltVal val="0"/>
                                          </p:val>
                                        </p:tav>
                                        <p:tav tm="100000">
                                          <p:val>
                                            <p:strVal val="#ppt_h"/>
                                          </p:val>
                                        </p:tav>
                                      </p:tavLst>
                                    </p:anim>
                                    <p:animEffect transition="in" filter="fade">
                                      <p:cBhvr>
                                        <p:cTn id="28" dur="500"/>
                                        <p:tgtEl>
                                          <p:spTgt spid="11">
                                            <p:graphicEl>
                                              <a:dgm id="{0B8DC501-0AD5-42E7-A3D5-9843D7EA7A83}"/>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1">
                                            <p:graphicEl>
                                              <a:dgm id="{FF80E60A-2BA4-4DA1-9983-81F1F4FA5543}"/>
                                            </p:graphicEl>
                                          </p:spTgt>
                                        </p:tgtEl>
                                        <p:attrNameLst>
                                          <p:attrName>style.visibility</p:attrName>
                                        </p:attrNameLst>
                                      </p:cBhvr>
                                      <p:to>
                                        <p:strVal val="visible"/>
                                      </p:to>
                                    </p:set>
                                    <p:anim calcmode="lin" valueType="num">
                                      <p:cBhvr>
                                        <p:cTn id="31" dur="500" fill="hold"/>
                                        <p:tgtEl>
                                          <p:spTgt spid="11">
                                            <p:graphicEl>
                                              <a:dgm id="{FF80E60A-2BA4-4DA1-9983-81F1F4FA5543}"/>
                                            </p:graphicEl>
                                          </p:spTgt>
                                        </p:tgtEl>
                                        <p:attrNameLst>
                                          <p:attrName>ppt_w</p:attrName>
                                        </p:attrNameLst>
                                      </p:cBhvr>
                                      <p:tavLst>
                                        <p:tav tm="0">
                                          <p:val>
                                            <p:fltVal val="0"/>
                                          </p:val>
                                        </p:tav>
                                        <p:tav tm="100000">
                                          <p:val>
                                            <p:strVal val="#ppt_w"/>
                                          </p:val>
                                        </p:tav>
                                      </p:tavLst>
                                    </p:anim>
                                    <p:anim calcmode="lin" valueType="num">
                                      <p:cBhvr>
                                        <p:cTn id="32" dur="500" fill="hold"/>
                                        <p:tgtEl>
                                          <p:spTgt spid="11">
                                            <p:graphicEl>
                                              <a:dgm id="{FF80E60A-2BA4-4DA1-9983-81F1F4FA5543}"/>
                                            </p:graphicEl>
                                          </p:spTgt>
                                        </p:tgtEl>
                                        <p:attrNameLst>
                                          <p:attrName>ppt_h</p:attrName>
                                        </p:attrNameLst>
                                      </p:cBhvr>
                                      <p:tavLst>
                                        <p:tav tm="0">
                                          <p:val>
                                            <p:fltVal val="0"/>
                                          </p:val>
                                        </p:tav>
                                        <p:tav tm="100000">
                                          <p:val>
                                            <p:strVal val="#ppt_h"/>
                                          </p:val>
                                        </p:tav>
                                      </p:tavLst>
                                    </p:anim>
                                    <p:animEffect transition="in" filter="fade">
                                      <p:cBhvr>
                                        <p:cTn id="33" dur="500"/>
                                        <p:tgtEl>
                                          <p:spTgt spid="11">
                                            <p:graphicEl>
                                              <a:dgm id="{FF80E60A-2BA4-4DA1-9983-81F1F4FA5543}"/>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graphicEl>
                                              <a:dgm id="{7B4872C5-578C-4594-BE99-59CA3BD27BFB}"/>
                                            </p:graphicEl>
                                          </p:spTgt>
                                        </p:tgtEl>
                                        <p:attrNameLst>
                                          <p:attrName>style.visibility</p:attrName>
                                        </p:attrNameLst>
                                      </p:cBhvr>
                                      <p:to>
                                        <p:strVal val="visible"/>
                                      </p:to>
                                    </p:set>
                                    <p:anim calcmode="lin" valueType="num">
                                      <p:cBhvr>
                                        <p:cTn id="38" dur="500" fill="hold"/>
                                        <p:tgtEl>
                                          <p:spTgt spid="11">
                                            <p:graphicEl>
                                              <a:dgm id="{7B4872C5-578C-4594-BE99-59CA3BD27BFB}"/>
                                            </p:graphicEl>
                                          </p:spTgt>
                                        </p:tgtEl>
                                        <p:attrNameLst>
                                          <p:attrName>ppt_w</p:attrName>
                                        </p:attrNameLst>
                                      </p:cBhvr>
                                      <p:tavLst>
                                        <p:tav tm="0">
                                          <p:val>
                                            <p:fltVal val="0"/>
                                          </p:val>
                                        </p:tav>
                                        <p:tav tm="100000">
                                          <p:val>
                                            <p:strVal val="#ppt_w"/>
                                          </p:val>
                                        </p:tav>
                                      </p:tavLst>
                                    </p:anim>
                                    <p:anim calcmode="lin" valueType="num">
                                      <p:cBhvr>
                                        <p:cTn id="39" dur="500" fill="hold"/>
                                        <p:tgtEl>
                                          <p:spTgt spid="11">
                                            <p:graphicEl>
                                              <a:dgm id="{7B4872C5-578C-4594-BE99-59CA3BD27BFB}"/>
                                            </p:graphicEl>
                                          </p:spTgt>
                                        </p:tgtEl>
                                        <p:attrNameLst>
                                          <p:attrName>ppt_h</p:attrName>
                                        </p:attrNameLst>
                                      </p:cBhvr>
                                      <p:tavLst>
                                        <p:tav tm="0">
                                          <p:val>
                                            <p:fltVal val="0"/>
                                          </p:val>
                                        </p:tav>
                                        <p:tav tm="100000">
                                          <p:val>
                                            <p:strVal val="#ppt_h"/>
                                          </p:val>
                                        </p:tav>
                                      </p:tavLst>
                                    </p:anim>
                                    <p:animEffect transition="in" filter="fade">
                                      <p:cBhvr>
                                        <p:cTn id="40" dur="500"/>
                                        <p:tgtEl>
                                          <p:spTgt spid="11">
                                            <p:graphicEl>
                                              <a:dgm id="{7B4872C5-578C-4594-BE99-59CA3BD27BFB}"/>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
                                            <p:graphicEl>
                                              <a:dgm id="{5672A8B1-3908-489A-9426-528F966C8A60}"/>
                                            </p:graphicEl>
                                          </p:spTgt>
                                        </p:tgtEl>
                                        <p:attrNameLst>
                                          <p:attrName>style.visibility</p:attrName>
                                        </p:attrNameLst>
                                      </p:cBhvr>
                                      <p:to>
                                        <p:strVal val="visible"/>
                                      </p:to>
                                    </p:set>
                                    <p:anim calcmode="lin" valueType="num">
                                      <p:cBhvr>
                                        <p:cTn id="43" dur="500" fill="hold"/>
                                        <p:tgtEl>
                                          <p:spTgt spid="11">
                                            <p:graphicEl>
                                              <a:dgm id="{5672A8B1-3908-489A-9426-528F966C8A60}"/>
                                            </p:graphicEl>
                                          </p:spTgt>
                                        </p:tgtEl>
                                        <p:attrNameLst>
                                          <p:attrName>ppt_w</p:attrName>
                                        </p:attrNameLst>
                                      </p:cBhvr>
                                      <p:tavLst>
                                        <p:tav tm="0">
                                          <p:val>
                                            <p:fltVal val="0"/>
                                          </p:val>
                                        </p:tav>
                                        <p:tav tm="100000">
                                          <p:val>
                                            <p:strVal val="#ppt_w"/>
                                          </p:val>
                                        </p:tav>
                                      </p:tavLst>
                                    </p:anim>
                                    <p:anim calcmode="lin" valueType="num">
                                      <p:cBhvr>
                                        <p:cTn id="44" dur="500" fill="hold"/>
                                        <p:tgtEl>
                                          <p:spTgt spid="11">
                                            <p:graphicEl>
                                              <a:dgm id="{5672A8B1-3908-489A-9426-528F966C8A60}"/>
                                            </p:graphicEl>
                                          </p:spTgt>
                                        </p:tgtEl>
                                        <p:attrNameLst>
                                          <p:attrName>ppt_h</p:attrName>
                                        </p:attrNameLst>
                                      </p:cBhvr>
                                      <p:tavLst>
                                        <p:tav tm="0">
                                          <p:val>
                                            <p:fltVal val="0"/>
                                          </p:val>
                                        </p:tav>
                                        <p:tav tm="100000">
                                          <p:val>
                                            <p:strVal val="#ppt_h"/>
                                          </p:val>
                                        </p:tav>
                                      </p:tavLst>
                                    </p:anim>
                                    <p:animEffect transition="in" filter="fade">
                                      <p:cBhvr>
                                        <p:cTn id="45" dur="500"/>
                                        <p:tgtEl>
                                          <p:spTgt spid="11">
                                            <p:graphicEl>
                                              <a:dgm id="{5672A8B1-3908-489A-9426-528F966C8A60}"/>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1">
                                            <p:graphicEl>
                                              <a:dgm id="{481255F5-343F-49B3-8669-0E8A508956DF}"/>
                                            </p:graphicEl>
                                          </p:spTgt>
                                        </p:tgtEl>
                                        <p:attrNameLst>
                                          <p:attrName>style.visibility</p:attrName>
                                        </p:attrNameLst>
                                      </p:cBhvr>
                                      <p:to>
                                        <p:strVal val="visible"/>
                                      </p:to>
                                    </p:set>
                                    <p:anim calcmode="lin" valueType="num">
                                      <p:cBhvr>
                                        <p:cTn id="50" dur="500" fill="hold"/>
                                        <p:tgtEl>
                                          <p:spTgt spid="11">
                                            <p:graphicEl>
                                              <a:dgm id="{481255F5-343F-49B3-8669-0E8A508956DF}"/>
                                            </p:graphicEl>
                                          </p:spTgt>
                                        </p:tgtEl>
                                        <p:attrNameLst>
                                          <p:attrName>ppt_w</p:attrName>
                                        </p:attrNameLst>
                                      </p:cBhvr>
                                      <p:tavLst>
                                        <p:tav tm="0">
                                          <p:val>
                                            <p:fltVal val="0"/>
                                          </p:val>
                                        </p:tav>
                                        <p:tav tm="100000">
                                          <p:val>
                                            <p:strVal val="#ppt_w"/>
                                          </p:val>
                                        </p:tav>
                                      </p:tavLst>
                                    </p:anim>
                                    <p:anim calcmode="lin" valueType="num">
                                      <p:cBhvr>
                                        <p:cTn id="51" dur="500" fill="hold"/>
                                        <p:tgtEl>
                                          <p:spTgt spid="11">
                                            <p:graphicEl>
                                              <a:dgm id="{481255F5-343F-49B3-8669-0E8A508956DF}"/>
                                            </p:graphicEl>
                                          </p:spTgt>
                                        </p:tgtEl>
                                        <p:attrNameLst>
                                          <p:attrName>ppt_h</p:attrName>
                                        </p:attrNameLst>
                                      </p:cBhvr>
                                      <p:tavLst>
                                        <p:tav tm="0">
                                          <p:val>
                                            <p:fltVal val="0"/>
                                          </p:val>
                                        </p:tav>
                                        <p:tav tm="100000">
                                          <p:val>
                                            <p:strVal val="#ppt_h"/>
                                          </p:val>
                                        </p:tav>
                                      </p:tavLst>
                                    </p:anim>
                                    <p:animEffect transition="in" filter="fade">
                                      <p:cBhvr>
                                        <p:cTn id="52" dur="500"/>
                                        <p:tgtEl>
                                          <p:spTgt spid="11">
                                            <p:graphicEl>
                                              <a:dgm id="{481255F5-343F-49B3-8669-0E8A508956DF}"/>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1">
                                            <p:graphicEl>
                                              <a:dgm id="{1DA68940-C32F-496E-A83C-EF2383CD0405}"/>
                                            </p:graphicEl>
                                          </p:spTgt>
                                        </p:tgtEl>
                                        <p:attrNameLst>
                                          <p:attrName>style.visibility</p:attrName>
                                        </p:attrNameLst>
                                      </p:cBhvr>
                                      <p:to>
                                        <p:strVal val="visible"/>
                                      </p:to>
                                    </p:set>
                                    <p:anim calcmode="lin" valueType="num">
                                      <p:cBhvr>
                                        <p:cTn id="55" dur="500" fill="hold"/>
                                        <p:tgtEl>
                                          <p:spTgt spid="11">
                                            <p:graphicEl>
                                              <a:dgm id="{1DA68940-C32F-496E-A83C-EF2383CD0405}"/>
                                            </p:graphicEl>
                                          </p:spTgt>
                                        </p:tgtEl>
                                        <p:attrNameLst>
                                          <p:attrName>ppt_w</p:attrName>
                                        </p:attrNameLst>
                                      </p:cBhvr>
                                      <p:tavLst>
                                        <p:tav tm="0">
                                          <p:val>
                                            <p:fltVal val="0"/>
                                          </p:val>
                                        </p:tav>
                                        <p:tav tm="100000">
                                          <p:val>
                                            <p:strVal val="#ppt_w"/>
                                          </p:val>
                                        </p:tav>
                                      </p:tavLst>
                                    </p:anim>
                                    <p:anim calcmode="lin" valueType="num">
                                      <p:cBhvr>
                                        <p:cTn id="56" dur="500" fill="hold"/>
                                        <p:tgtEl>
                                          <p:spTgt spid="11">
                                            <p:graphicEl>
                                              <a:dgm id="{1DA68940-C32F-496E-A83C-EF2383CD0405}"/>
                                            </p:graphicEl>
                                          </p:spTgt>
                                        </p:tgtEl>
                                        <p:attrNameLst>
                                          <p:attrName>ppt_h</p:attrName>
                                        </p:attrNameLst>
                                      </p:cBhvr>
                                      <p:tavLst>
                                        <p:tav tm="0">
                                          <p:val>
                                            <p:fltVal val="0"/>
                                          </p:val>
                                        </p:tav>
                                        <p:tav tm="100000">
                                          <p:val>
                                            <p:strVal val="#ppt_h"/>
                                          </p:val>
                                        </p:tav>
                                      </p:tavLst>
                                    </p:anim>
                                    <p:animEffect transition="in" filter="fade">
                                      <p:cBhvr>
                                        <p:cTn id="57" dur="500"/>
                                        <p:tgtEl>
                                          <p:spTgt spid="11">
                                            <p:graphicEl>
                                              <a:dgm id="{1DA68940-C32F-496E-A83C-EF2383CD040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
                                            <p:graphicEl>
                                              <a:dgm id="{B8D53491-0727-4B73-8589-EED489D251C8}"/>
                                            </p:graphicEl>
                                          </p:spTgt>
                                        </p:tgtEl>
                                        <p:attrNameLst>
                                          <p:attrName>style.visibility</p:attrName>
                                        </p:attrNameLst>
                                      </p:cBhvr>
                                      <p:to>
                                        <p:strVal val="visible"/>
                                      </p:to>
                                    </p:set>
                                    <p:anim calcmode="lin" valueType="num">
                                      <p:cBhvr>
                                        <p:cTn id="62" dur="500" fill="hold"/>
                                        <p:tgtEl>
                                          <p:spTgt spid="11">
                                            <p:graphicEl>
                                              <a:dgm id="{B8D53491-0727-4B73-8589-EED489D251C8}"/>
                                            </p:graphicEl>
                                          </p:spTgt>
                                        </p:tgtEl>
                                        <p:attrNameLst>
                                          <p:attrName>ppt_w</p:attrName>
                                        </p:attrNameLst>
                                      </p:cBhvr>
                                      <p:tavLst>
                                        <p:tav tm="0">
                                          <p:val>
                                            <p:fltVal val="0"/>
                                          </p:val>
                                        </p:tav>
                                        <p:tav tm="100000">
                                          <p:val>
                                            <p:strVal val="#ppt_w"/>
                                          </p:val>
                                        </p:tav>
                                      </p:tavLst>
                                    </p:anim>
                                    <p:anim calcmode="lin" valueType="num">
                                      <p:cBhvr>
                                        <p:cTn id="63" dur="500" fill="hold"/>
                                        <p:tgtEl>
                                          <p:spTgt spid="11">
                                            <p:graphicEl>
                                              <a:dgm id="{B8D53491-0727-4B73-8589-EED489D251C8}"/>
                                            </p:graphicEl>
                                          </p:spTgt>
                                        </p:tgtEl>
                                        <p:attrNameLst>
                                          <p:attrName>ppt_h</p:attrName>
                                        </p:attrNameLst>
                                      </p:cBhvr>
                                      <p:tavLst>
                                        <p:tav tm="0">
                                          <p:val>
                                            <p:fltVal val="0"/>
                                          </p:val>
                                        </p:tav>
                                        <p:tav tm="100000">
                                          <p:val>
                                            <p:strVal val="#ppt_h"/>
                                          </p:val>
                                        </p:tav>
                                      </p:tavLst>
                                    </p:anim>
                                    <p:animEffect transition="in" filter="fade">
                                      <p:cBhvr>
                                        <p:cTn id="64" dur="500"/>
                                        <p:tgtEl>
                                          <p:spTgt spid="11">
                                            <p:graphicEl>
                                              <a:dgm id="{B8D53491-0727-4B73-8589-EED489D251C8}"/>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
                                            <p:graphicEl>
                                              <a:dgm id="{BB72893F-EDD4-4DB8-B6B3-415EE721B191}"/>
                                            </p:graphicEl>
                                          </p:spTgt>
                                        </p:tgtEl>
                                        <p:attrNameLst>
                                          <p:attrName>style.visibility</p:attrName>
                                        </p:attrNameLst>
                                      </p:cBhvr>
                                      <p:to>
                                        <p:strVal val="visible"/>
                                      </p:to>
                                    </p:set>
                                    <p:anim calcmode="lin" valueType="num">
                                      <p:cBhvr>
                                        <p:cTn id="67" dur="500" fill="hold"/>
                                        <p:tgtEl>
                                          <p:spTgt spid="11">
                                            <p:graphicEl>
                                              <a:dgm id="{BB72893F-EDD4-4DB8-B6B3-415EE721B191}"/>
                                            </p:graphicEl>
                                          </p:spTgt>
                                        </p:tgtEl>
                                        <p:attrNameLst>
                                          <p:attrName>ppt_w</p:attrName>
                                        </p:attrNameLst>
                                      </p:cBhvr>
                                      <p:tavLst>
                                        <p:tav tm="0">
                                          <p:val>
                                            <p:fltVal val="0"/>
                                          </p:val>
                                        </p:tav>
                                        <p:tav tm="100000">
                                          <p:val>
                                            <p:strVal val="#ppt_w"/>
                                          </p:val>
                                        </p:tav>
                                      </p:tavLst>
                                    </p:anim>
                                    <p:anim calcmode="lin" valueType="num">
                                      <p:cBhvr>
                                        <p:cTn id="68" dur="500" fill="hold"/>
                                        <p:tgtEl>
                                          <p:spTgt spid="11">
                                            <p:graphicEl>
                                              <a:dgm id="{BB72893F-EDD4-4DB8-B6B3-415EE721B191}"/>
                                            </p:graphicEl>
                                          </p:spTgt>
                                        </p:tgtEl>
                                        <p:attrNameLst>
                                          <p:attrName>ppt_h</p:attrName>
                                        </p:attrNameLst>
                                      </p:cBhvr>
                                      <p:tavLst>
                                        <p:tav tm="0">
                                          <p:val>
                                            <p:fltVal val="0"/>
                                          </p:val>
                                        </p:tav>
                                        <p:tav tm="100000">
                                          <p:val>
                                            <p:strVal val="#ppt_h"/>
                                          </p:val>
                                        </p:tav>
                                      </p:tavLst>
                                    </p:anim>
                                    <p:animEffect transition="in" filter="fade">
                                      <p:cBhvr>
                                        <p:cTn id="69" dur="500"/>
                                        <p:tgtEl>
                                          <p:spTgt spid="11">
                                            <p:graphicEl>
                                              <a:dgm id="{BB72893F-EDD4-4DB8-B6B3-415EE721B19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2" name="TextBox 11">
            <a:extLst>
              <a:ext uri="{FF2B5EF4-FFF2-40B4-BE49-F238E27FC236}">
                <a16:creationId xmlns="" xmlns:a16="http://schemas.microsoft.com/office/drawing/2014/main" id="{CA41A7A4-0E71-4CB1-85B6-AA537706D1E0}"/>
              </a:ext>
            </a:extLst>
          </p:cNvPr>
          <p:cNvSpPr txBox="1"/>
          <p:nvPr/>
        </p:nvSpPr>
        <p:spPr>
          <a:xfrm>
            <a:off x="2637345" y="123252"/>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2" name="Group 1"/>
          <p:cNvGrpSpPr/>
          <p:nvPr/>
        </p:nvGrpSpPr>
        <p:grpSpPr>
          <a:xfrm>
            <a:off x="542197" y="1265389"/>
            <a:ext cx="11194643" cy="2444529"/>
            <a:chOff x="542197" y="1401867"/>
            <a:chExt cx="11194643" cy="2444529"/>
          </a:xfrm>
        </p:grpSpPr>
        <p:sp>
          <p:nvSpPr>
            <p:cNvPr id="13" name="Rectangle: Diagonal Corners Rounded 2">
              <a:extLst>
                <a:ext uri="{FF2B5EF4-FFF2-40B4-BE49-F238E27FC236}">
                  <a16:creationId xmlns="" xmlns:a16="http://schemas.microsoft.com/office/drawing/2014/main" id="{D5BE6D4A-C506-457F-9B03-64A730D06BF3}"/>
                </a:ext>
              </a:extLst>
            </p:cNvPr>
            <p:cNvSpPr/>
            <p:nvPr/>
          </p:nvSpPr>
          <p:spPr>
            <a:xfrm>
              <a:off x="542197" y="1495082"/>
              <a:ext cx="3601616" cy="2351314"/>
            </a:xfrm>
            <a:prstGeom prst="round2Diag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Diagonal Corners Rounded 4">
              <a:extLst>
                <a:ext uri="{FF2B5EF4-FFF2-40B4-BE49-F238E27FC236}">
                  <a16:creationId xmlns="" xmlns:a16="http://schemas.microsoft.com/office/drawing/2014/main" id="{9341DD69-C6B6-4D4B-B30B-54E38E8EC443}"/>
                </a:ext>
              </a:extLst>
            </p:cNvPr>
            <p:cNvSpPr/>
            <p:nvPr/>
          </p:nvSpPr>
          <p:spPr>
            <a:xfrm>
              <a:off x="4341983" y="1432505"/>
              <a:ext cx="3601616" cy="2351314"/>
            </a:xfrm>
            <a:prstGeom prst="round2Diag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Diagonal Corners Rounded 3">
              <a:extLst>
                <a:ext uri="{FF2B5EF4-FFF2-40B4-BE49-F238E27FC236}">
                  <a16:creationId xmlns="" xmlns:a16="http://schemas.microsoft.com/office/drawing/2014/main" id="{C4ADC4C2-933C-4D6C-87B6-565C44E73DF4}"/>
                </a:ext>
              </a:extLst>
            </p:cNvPr>
            <p:cNvSpPr/>
            <p:nvPr/>
          </p:nvSpPr>
          <p:spPr>
            <a:xfrm>
              <a:off x="8135224" y="1401867"/>
              <a:ext cx="3601616" cy="2351314"/>
            </a:xfrm>
            <a:prstGeom prst="round2Diag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 xmlns:a16="http://schemas.microsoft.com/office/drawing/2014/main" id="{45E8B9A7-43BB-400C-8EA7-6DE64A4FD5C7}"/>
              </a:ext>
            </a:extLst>
          </p:cNvPr>
          <p:cNvSpPr txBox="1"/>
          <p:nvPr/>
        </p:nvSpPr>
        <p:spPr>
          <a:xfrm>
            <a:off x="2425959" y="3903307"/>
            <a:ext cx="6445086" cy="206210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নদীর ঘাটের কাছে</a:t>
            </a:r>
          </a:p>
          <a:p>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নৌকো বাঁধা আছে,</a:t>
            </a:r>
          </a:p>
          <a:p>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নাইতে যখন যাই, দেখি সে</a:t>
            </a:r>
          </a:p>
          <a:p>
            <a:r>
              <a:rPr lang="bn-IN"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জলের ঢেউয়ে নাচে।</a:t>
            </a:r>
            <a:endParaRPr lang="en-US" sz="3200" b="1" dirty="0">
              <a:solidFill>
                <a:schemeClr val="tx1"/>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78375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3" name="TextBox 12">
            <a:extLst>
              <a:ext uri="{FF2B5EF4-FFF2-40B4-BE49-F238E27FC236}">
                <a16:creationId xmlns="" xmlns:a16="http://schemas.microsoft.com/office/drawing/2014/main" id="{CA41A7A4-0E71-4CB1-85B6-AA537706D1E0}"/>
              </a:ext>
            </a:extLst>
          </p:cNvPr>
          <p:cNvSpPr txBox="1"/>
          <p:nvPr/>
        </p:nvSpPr>
        <p:spPr>
          <a:xfrm>
            <a:off x="2637345" y="123252"/>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4" name="TextBox 13">
            <a:extLst>
              <a:ext uri="{FF2B5EF4-FFF2-40B4-BE49-F238E27FC236}">
                <a16:creationId xmlns="" xmlns:a16="http://schemas.microsoft.com/office/drawing/2014/main" id="{ED0F6F49-DB16-4233-B9AA-447E3D7D28EE}"/>
              </a:ext>
            </a:extLst>
          </p:cNvPr>
          <p:cNvSpPr txBox="1"/>
          <p:nvPr/>
        </p:nvSpPr>
        <p:spPr>
          <a:xfrm>
            <a:off x="2856143" y="4631605"/>
            <a:ext cx="6669993" cy="2062103"/>
          </a:xfrm>
          <a:prstGeom prst="rect">
            <a:avLst/>
          </a:prstGeom>
          <a:noFill/>
        </p:spPr>
        <p:txBody>
          <a:bodyPr wrap="square" rtlCol="0">
            <a:spAutoFit/>
          </a:bodyPr>
          <a:lstStyle/>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আজ গিয়ে সেইখানে</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দেখি দূরের পানে</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মাঝনদীতে নৌকো, কোথায়</a:t>
            </a:r>
          </a:p>
          <a:p>
            <a:r>
              <a:rPr lang="bn-IN"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চলে ভাঁটার টানে।</a:t>
            </a:r>
            <a:endParaRPr lang="en-US" sz="32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5" name="Group 4"/>
          <p:cNvGrpSpPr/>
          <p:nvPr/>
        </p:nvGrpSpPr>
        <p:grpSpPr>
          <a:xfrm>
            <a:off x="200577" y="1393513"/>
            <a:ext cx="11756663" cy="2583187"/>
            <a:chOff x="145159" y="1421223"/>
            <a:chExt cx="11756663" cy="2583187"/>
          </a:xfrm>
        </p:grpSpPr>
        <p:sp>
          <p:nvSpPr>
            <p:cNvPr id="11" name="Rectangle: Rounded Corners 1">
              <a:extLst>
                <a:ext uri="{FF2B5EF4-FFF2-40B4-BE49-F238E27FC236}">
                  <a16:creationId xmlns="" xmlns:a16="http://schemas.microsoft.com/office/drawing/2014/main" id="{FC6A17A6-C5FA-4C98-BD58-1C5135246534}"/>
                </a:ext>
              </a:extLst>
            </p:cNvPr>
            <p:cNvSpPr/>
            <p:nvPr/>
          </p:nvSpPr>
          <p:spPr>
            <a:xfrm>
              <a:off x="8029618" y="1421223"/>
              <a:ext cx="3872204" cy="2528595"/>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
              <a:extLst>
                <a:ext uri="{FF2B5EF4-FFF2-40B4-BE49-F238E27FC236}">
                  <a16:creationId xmlns="" xmlns:a16="http://schemas.microsoft.com/office/drawing/2014/main" id="{8F0DAD2A-7885-4C6C-A12A-AB4777B73684}"/>
                </a:ext>
              </a:extLst>
            </p:cNvPr>
            <p:cNvSpPr/>
            <p:nvPr/>
          </p:nvSpPr>
          <p:spPr>
            <a:xfrm>
              <a:off x="145159" y="1475815"/>
              <a:ext cx="3872204" cy="2528595"/>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 xmlns:a16="http://schemas.microsoft.com/office/drawing/2014/main" id="{C597D847-C0F0-4083-A7CF-0E25FB2BDBB3}"/>
                </a:ext>
              </a:extLst>
            </p:cNvPr>
            <p:cNvPicPr>
              <a:picLocks noChangeAspect="1"/>
            </p:cNvPicPr>
            <p:nvPr/>
          </p:nvPicPr>
          <p:blipFill rotWithShape="1">
            <a:blip r:embed="rId7"/>
            <a:srcRect l="968" t="1573" r="2609" b="51648"/>
            <a:stretch/>
          </p:blipFill>
          <p:spPr>
            <a:xfrm>
              <a:off x="4137372" y="1544902"/>
              <a:ext cx="3857874" cy="2341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23141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grpSp>
          <p:nvGrpSpPr>
            <p:cNvPr id="8" name="Group 7"/>
            <p:cNvGrpSpPr/>
            <p:nvPr/>
          </p:nvGrpSpPr>
          <p:grpSpPr>
            <a:xfrm>
              <a:off x="0" y="0"/>
              <a:ext cx="12192000" cy="6858000"/>
              <a:chOff x="0" y="0"/>
              <a:chExt cx="12192000" cy="6858000"/>
            </a:xfrm>
          </p:grpSpPr>
          <p:sp>
            <p:nvSpPr>
              <p:cNvPr id="3" name="Frame 2"/>
              <p:cNvSpPr/>
              <p:nvPr/>
            </p:nvSpPr>
            <p:spPr>
              <a:xfrm>
                <a:off x="0" y="0"/>
                <a:ext cx="12192000" cy="6858000"/>
              </a:xfrm>
              <a:prstGeom prst="frame">
                <a:avLst>
                  <a:gd name="adj1" fmla="val 699"/>
                </a:avLst>
              </a:prstGeom>
              <a:blipFill>
                <a:blip r:embed="rId2"/>
                <a:stretch>
                  <a:fillRect/>
                </a:stretch>
              </a:blip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rame 3"/>
              <p:cNvSpPr/>
              <p:nvPr/>
            </p:nvSpPr>
            <p:spPr>
              <a:xfrm>
                <a:off x="80963" y="61913"/>
                <a:ext cx="12030075" cy="6710362"/>
              </a:xfrm>
              <a:prstGeom prst="frame">
                <a:avLst>
                  <a:gd name="adj1" fmla="val 484"/>
                </a:avLst>
              </a:prstGeom>
              <a:blipFill>
                <a:blip r:embed="rId3"/>
                <a:stretch>
                  <a:fillRect/>
                </a:stretch>
              </a:blipFill>
              <a:ln w="22225">
                <a:solidFill>
                  <a:srgbClr val="CC00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8623" y="163772"/>
              <a:ext cx="1000338" cy="1052370"/>
            </a:xfrm>
            <a:prstGeom prst="rect">
              <a:avLst/>
            </a:prstGeom>
          </p:spPr>
        </p:pic>
      </p:grpSp>
      <p:sp>
        <p:nvSpPr>
          <p:cNvPr id="11" name="TextBox 10">
            <a:extLst>
              <a:ext uri="{FF2B5EF4-FFF2-40B4-BE49-F238E27FC236}">
                <a16:creationId xmlns="" xmlns:a16="http://schemas.microsoft.com/office/drawing/2014/main" id="{8D918D69-F58A-4B3B-9C57-025FC4748AE8}"/>
              </a:ext>
            </a:extLst>
          </p:cNvPr>
          <p:cNvSpPr txBox="1"/>
          <p:nvPr/>
        </p:nvSpPr>
        <p:spPr>
          <a:xfrm>
            <a:off x="3119814" y="4025967"/>
            <a:ext cx="7108116" cy="2308324"/>
          </a:xfrm>
          <a:prstGeom prst="rect">
            <a:avLst/>
          </a:prstGeom>
          <a:noFill/>
        </p:spPr>
        <p:txBody>
          <a:bodyPr wrap="square" rtlCol="0">
            <a:spAutoFit/>
          </a:bodyPr>
          <a:lstStyle/>
          <a:p>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জানি না কোন দেশে</a:t>
            </a:r>
          </a:p>
          <a:p>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পৌঁছে যাবে শেষে,</a:t>
            </a:r>
          </a:p>
          <a:p>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সেখানেতে কেমন মানুষ</a:t>
            </a:r>
          </a:p>
          <a:p>
            <a:r>
              <a:rPr lang="bn-IN"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থাকে কেমন বেশে। </a:t>
            </a:r>
            <a:endParaRPr lang="en-US" sz="36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6" name="TextBox 15">
            <a:extLst>
              <a:ext uri="{FF2B5EF4-FFF2-40B4-BE49-F238E27FC236}">
                <a16:creationId xmlns="" xmlns:a16="http://schemas.microsoft.com/office/drawing/2014/main" id="{CA41A7A4-0E71-4CB1-85B6-AA537706D1E0}"/>
              </a:ext>
            </a:extLst>
          </p:cNvPr>
          <p:cNvSpPr txBox="1"/>
          <p:nvPr/>
        </p:nvSpPr>
        <p:spPr>
          <a:xfrm>
            <a:off x="2637345" y="123252"/>
            <a:ext cx="7051299" cy="830997"/>
          </a:xfrm>
          <a:prstGeom prst="rect">
            <a:avLst/>
          </a:prstGeom>
          <a:noFill/>
          <a:ln w="28575">
            <a:noFill/>
          </a:ln>
        </p:spPr>
        <p:txBody>
          <a:bodyPr wrap="square" rtlCol="0">
            <a:spAutoFit/>
          </a:bodyPr>
          <a:lstStyle/>
          <a:p>
            <a:r>
              <a:rPr lang="en-US" sz="4800" b="1" dirty="0" err="1"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ছবি</a:t>
            </a:r>
            <a:r>
              <a:rPr lang="bn-BD" sz="4800" b="1" dirty="0" smtClean="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দেখি ও কবিতাংশটুকু পড়ি</a:t>
            </a:r>
            <a:endParaRPr lang="en-GB" sz="4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5" name="Group 4"/>
          <p:cNvGrpSpPr/>
          <p:nvPr/>
        </p:nvGrpSpPr>
        <p:grpSpPr>
          <a:xfrm>
            <a:off x="235493" y="1337480"/>
            <a:ext cx="11761306" cy="2265529"/>
            <a:chOff x="235493" y="1337480"/>
            <a:chExt cx="11761306" cy="2265529"/>
          </a:xfrm>
        </p:grpSpPr>
        <p:sp>
          <p:nvSpPr>
            <p:cNvPr id="13" name="Rectangle 12">
              <a:extLst>
                <a:ext uri="{FF2B5EF4-FFF2-40B4-BE49-F238E27FC236}">
                  <a16:creationId xmlns="" xmlns:a16="http://schemas.microsoft.com/office/drawing/2014/main" id="{583D62BE-618C-4B93-86C3-448496F88DF6}"/>
                </a:ext>
              </a:extLst>
            </p:cNvPr>
            <p:cNvSpPr/>
            <p:nvPr/>
          </p:nvSpPr>
          <p:spPr>
            <a:xfrm>
              <a:off x="235493" y="1405487"/>
              <a:ext cx="3209731" cy="218958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04ECC54E-6ADA-4DB5-9601-82226461496F}"/>
                </a:ext>
              </a:extLst>
            </p:cNvPr>
            <p:cNvSpPr/>
            <p:nvPr/>
          </p:nvSpPr>
          <p:spPr>
            <a:xfrm>
              <a:off x="3462587" y="1405487"/>
              <a:ext cx="3209731" cy="218958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6AA86D5-4637-43EF-BCF0-C22D1BFD9D4C}"/>
                </a:ext>
              </a:extLst>
            </p:cNvPr>
            <p:cNvSpPr/>
            <p:nvPr/>
          </p:nvSpPr>
          <p:spPr>
            <a:xfrm>
              <a:off x="6705232" y="1364544"/>
              <a:ext cx="2520655" cy="2189584"/>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71295" y="1337480"/>
              <a:ext cx="2825504" cy="2265529"/>
            </a:xfrm>
            <a:prstGeom prst="rect">
              <a:avLst/>
            </a:prstGeom>
            <a:ln>
              <a:noFill/>
            </a:ln>
            <a:effectLst>
              <a:softEdge rad="112500"/>
            </a:effectLst>
          </p:spPr>
        </p:pic>
      </p:grpSp>
    </p:spTree>
    <p:extLst>
      <p:ext uri="{BB962C8B-B14F-4D97-AF65-F5344CB8AC3E}">
        <p14:creationId xmlns:p14="http://schemas.microsoft.com/office/powerpoint/2010/main" val="135413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amond(in)">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2440</TotalTime>
  <Words>1147</Words>
  <Application>Microsoft Office PowerPoint</Application>
  <PresentationFormat>Widescreen</PresentationFormat>
  <Paragraphs>307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Kalpurush</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123</cp:revision>
  <dcterms:created xsi:type="dcterms:W3CDTF">2021-08-02T09:32:31Z</dcterms:created>
  <dcterms:modified xsi:type="dcterms:W3CDTF">2021-08-11T13:57:44Z</dcterms:modified>
</cp:coreProperties>
</file>