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1" r:id="rId2"/>
    <p:sldId id="266" r:id="rId3"/>
    <p:sldId id="267" r:id="rId4"/>
    <p:sldId id="275" r:id="rId5"/>
    <p:sldId id="277" r:id="rId6"/>
    <p:sldId id="276" r:id="rId7"/>
    <p:sldId id="270" r:id="rId8"/>
    <p:sldId id="271" r:id="rId9"/>
    <p:sldId id="269" r:id="rId10"/>
    <p:sldId id="274" r:id="rId11"/>
    <p:sldId id="273" r:id="rId12"/>
    <p:sldId id="272" r:id="rId13"/>
    <p:sldId id="268" r:id="rId14"/>
    <p:sldId id="263" r:id="rId15"/>
    <p:sldId id="280" r:id="rId16"/>
    <p:sldId id="279" r:id="rId17"/>
    <p:sldId id="278" r:id="rId18"/>
    <p:sldId id="264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A26"/>
    <a:srgbClr val="E82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964-30A9-4020-B073-0B95C673E7B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2BD-6E87-4A6E-ACD4-09BD0741822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21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964-30A9-4020-B073-0B95C673E7B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2BD-6E87-4A6E-ACD4-09BD0741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964-30A9-4020-B073-0B95C673E7B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2BD-6E87-4A6E-ACD4-09BD0741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2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964-30A9-4020-B073-0B95C673E7B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2BD-6E87-4A6E-ACD4-09BD0741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7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964-30A9-4020-B073-0B95C673E7B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2BD-6E87-4A6E-ACD4-09BD0741822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81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964-30A9-4020-B073-0B95C673E7B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2BD-6E87-4A6E-ACD4-09BD0741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3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964-30A9-4020-B073-0B95C673E7B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2BD-6E87-4A6E-ACD4-09BD0741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6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964-30A9-4020-B073-0B95C673E7B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2BD-6E87-4A6E-ACD4-09BD0741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1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964-30A9-4020-B073-0B95C673E7B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2BD-6E87-4A6E-ACD4-09BD0741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8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AE4A964-30A9-4020-B073-0B95C673E7B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74C2BD-6E87-4A6E-ACD4-09BD0741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3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964-30A9-4020-B073-0B95C673E7B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2BD-6E87-4A6E-ACD4-09BD0741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4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E4A964-30A9-4020-B073-0B95C673E7B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74C2BD-6E87-4A6E-ACD4-09BD074182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88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" y="526473"/>
            <a:ext cx="1055716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957614-A8D6-4512-93D0-EDC49CE3955D}"/>
              </a:ext>
            </a:extLst>
          </p:cNvPr>
          <p:cNvSpPr/>
          <p:nvPr/>
        </p:nvSpPr>
        <p:spPr>
          <a:xfrm>
            <a:off x="1434732" y="330055"/>
            <a:ext cx="96328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read the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62B07-58BE-4363-BF35-8A5E4BD76CD7}"/>
              </a:ext>
            </a:extLst>
          </p:cNvPr>
          <p:cNvSpPr txBox="1"/>
          <p:nvPr/>
        </p:nvSpPr>
        <p:spPr>
          <a:xfrm>
            <a:off x="1906173" y="4428151"/>
            <a:ext cx="86899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Farzana  and Jamil are from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Kustia</a:t>
            </a:r>
            <a:endParaRPr lang="en-US" sz="4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C3652-030F-433C-975F-4406AC2F87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640"/>
          <a:stretch/>
        </p:blipFill>
        <p:spPr>
          <a:xfrm>
            <a:off x="4480174" y="1901396"/>
            <a:ext cx="2256023" cy="21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32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260F0D-D1FD-41C7-8ACA-57B07306C3E9}"/>
              </a:ext>
            </a:extLst>
          </p:cNvPr>
          <p:cNvSpPr/>
          <p:nvPr/>
        </p:nvSpPr>
        <p:spPr>
          <a:xfrm>
            <a:off x="1434732" y="330055"/>
            <a:ext cx="96328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read the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6F6D5E-D40B-4E84-B459-BDFA36535985}"/>
              </a:ext>
            </a:extLst>
          </p:cNvPr>
          <p:cNvSpPr txBox="1"/>
          <p:nvPr/>
        </p:nvSpPr>
        <p:spPr>
          <a:xfrm>
            <a:off x="1659988" y="4335337"/>
            <a:ext cx="86398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go to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Chachua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School. Farzana is nine  years old. She is in class 4. 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71CE9F-743A-4155-872D-9C9104DC2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78" y="1374385"/>
            <a:ext cx="6693268" cy="27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88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E7988A-7F1B-4911-8C8D-32246A0BF4E5}"/>
              </a:ext>
            </a:extLst>
          </p:cNvPr>
          <p:cNvSpPr txBox="1"/>
          <p:nvPr/>
        </p:nvSpPr>
        <p:spPr>
          <a:xfrm>
            <a:off x="1964256" y="3926048"/>
            <a:ext cx="91032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Jamil is seven  years old. He is in class 2.They like school and they are good students.</a:t>
            </a:r>
            <a:endParaRPr lang="en-US" sz="4000" b="1" dirty="0"/>
          </a:p>
        </p:txBody>
      </p:sp>
      <p:pic>
        <p:nvPicPr>
          <p:cNvPr id="4098" name="Picture 2" descr="Good Student High Res Stock Images | Shutterstock">
            <a:extLst>
              <a:ext uri="{FF2B5EF4-FFF2-40B4-BE49-F238E27FC236}">
                <a16:creationId xmlns:a16="http://schemas.microsoft.com/office/drawing/2014/main" id="{FBD5875F-25DF-4A2E-96B1-9180D5D4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1148862"/>
            <a:ext cx="4296224" cy="230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OD STUDENTS vs BAD STUDENTS - YouTube">
            <a:extLst>
              <a:ext uri="{FF2B5EF4-FFF2-40B4-BE49-F238E27FC236}">
                <a16:creationId xmlns:a16="http://schemas.microsoft.com/office/drawing/2014/main" id="{DE2F2AB0-A228-4439-A071-215A6A7DF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57"/>
          <a:stretch/>
        </p:blipFill>
        <p:spPr bwMode="auto">
          <a:xfrm>
            <a:off x="6333561" y="1148862"/>
            <a:ext cx="3935853" cy="230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1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487911-E20D-49E6-B5B8-8B943F447186}"/>
              </a:ext>
            </a:extLst>
          </p:cNvPr>
          <p:cNvSpPr txBox="1"/>
          <p:nvPr/>
        </p:nvSpPr>
        <p:spPr>
          <a:xfrm>
            <a:off x="3068962" y="438834"/>
            <a:ext cx="550543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</a:p>
        </p:txBody>
      </p:sp>
      <p:pic>
        <p:nvPicPr>
          <p:cNvPr id="8" name="Picture 4" descr="আট মাস বিনা বেতনে পড়াচ্ছেন পাঁচ সহস্রাধিক এসিটি শিক্ষক">
            <a:extLst>
              <a:ext uri="{FF2B5EF4-FFF2-40B4-BE49-F238E27FC236}">
                <a16:creationId xmlns:a16="http://schemas.microsoft.com/office/drawing/2014/main" id="{4B4833DD-E5A3-4C1E-A0A4-77781539C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86" y="2007503"/>
            <a:ext cx="5169080" cy="2842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367B4A-AC29-4687-B0CF-AA67511418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63" y="1895790"/>
            <a:ext cx="4354155" cy="33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4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2975EA-CAD8-42AA-AF5C-BEBBF2D4A7CA}"/>
              </a:ext>
            </a:extLst>
          </p:cNvPr>
          <p:cNvSpPr txBox="1"/>
          <p:nvPr/>
        </p:nvSpPr>
        <p:spPr>
          <a:xfrm>
            <a:off x="3588435" y="570462"/>
            <a:ext cx="5015129" cy="1026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odern No. 20" panose="02070704070505020303" pitchFamily="18" charset="0"/>
                <a:cs typeface="NikoshBAN" pitchFamily="2" charset="0"/>
              </a:rPr>
              <a:t>Silent 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D2CF75-0B92-423D-985C-664579625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11" y="2141451"/>
            <a:ext cx="6178347" cy="3050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D72C2A-A727-4296-B873-7279A906B07E}"/>
              </a:ext>
            </a:extLst>
          </p:cNvPr>
          <p:cNvSpPr txBox="1"/>
          <p:nvPr/>
        </p:nvSpPr>
        <p:spPr>
          <a:xfrm>
            <a:off x="7314754" y="3102797"/>
            <a:ext cx="44081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>
                <a:latin typeface="NikoshBAN" panose="02000000000000000000" pitchFamily="2" charset="0"/>
                <a:cs typeface="NikoshBAN" panose="02000000000000000000" pitchFamily="2" charset="0"/>
              </a:rPr>
              <a:t>Open your book  page at 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35CFE-AAFA-4830-B618-57D2DC20F59C}"/>
              </a:ext>
            </a:extLst>
          </p:cNvPr>
          <p:cNvSpPr txBox="1"/>
          <p:nvPr/>
        </p:nvSpPr>
        <p:spPr>
          <a:xfrm>
            <a:off x="9030335" y="3633787"/>
            <a:ext cx="48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88474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F4E234-CDC9-4D0F-8BEE-5CEE99E760F4}"/>
              </a:ext>
            </a:extLst>
          </p:cNvPr>
          <p:cNvSpPr txBox="1"/>
          <p:nvPr/>
        </p:nvSpPr>
        <p:spPr>
          <a:xfrm>
            <a:off x="3010669" y="330055"/>
            <a:ext cx="62916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C995F232-44E1-46B4-B5FC-797118A67062}"/>
              </a:ext>
            </a:extLst>
          </p:cNvPr>
          <p:cNvSpPr/>
          <p:nvPr/>
        </p:nvSpPr>
        <p:spPr>
          <a:xfrm>
            <a:off x="2827665" y="1513415"/>
            <a:ext cx="6536669" cy="3831169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````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0A675C-4531-4E00-BFB0-6A756526968A}"/>
              </a:ext>
            </a:extLst>
          </p:cNvPr>
          <p:cNvSpPr txBox="1"/>
          <p:nvPr/>
        </p:nvSpPr>
        <p:spPr>
          <a:xfrm>
            <a:off x="4127998" y="2612911"/>
            <a:ext cx="4333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Read the text in pair.one will read other will listen.</a:t>
            </a:r>
          </a:p>
        </p:txBody>
      </p:sp>
    </p:spTree>
    <p:extLst>
      <p:ext uri="{BB962C8B-B14F-4D97-AF65-F5344CB8AC3E}">
        <p14:creationId xmlns:p14="http://schemas.microsoft.com/office/powerpoint/2010/main" val="20480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7" name="TextBox 34">
            <a:extLst>
              <a:ext uri="{FF2B5EF4-FFF2-40B4-BE49-F238E27FC236}">
                <a16:creationId xmlns:a16="http://schemas.microsoft.com/office/drawing/2014/main" id="{5F0F45F9-AB10-499A-9ADE-BB1BF53204AA}"/>
              </a:ext>
            </a:extLst>
          </p:cNvPr>
          <p:cNvSpPr txBox="1"/>
          <p:nvPr/>
        </p:nvSpPr>
        <p:spPr>
          <a:xfrm>
            <a:off x="3106738" y="186164"/>
            <a:ext cx="571398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91CCDB-839F-41E5-852E-601EF03190A7}"/>
              </a:ext>
            </a:extLst>
          </p:cNvPr>
          <p:cNvSpPr txBox="1"/>
          <p:nvPr/>
        </p:nvSpPr>
        <p:spPr>
          <a:xfrm>
            <a:off x="1417460" y="2461154"/>
            <a:ext cx="99185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Farzana and Jamil are from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Bogura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600" b="1" dirty="0">
                <a:solidFill>
                  <a:srgbClr val="0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Jamil is nine years old .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Farzana is seven years old.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go to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chachua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school. 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good students. 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2745B4-10AF-4F18-8F84-FD89576759F4}"/>
              </a:ext>
            </a:extLst>
          </p:cNvPr>
          <p:cNvSpPr/>
          <p:nvPr/>
        </p:nvSpPr>
        <p:spPr>
          <a:xfrm>
            <a:off x="2572600" y="1461257"/>
            <a:ext cx="3523400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GB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90906E-177E-48D0-8EAB-78538ACA78C3}"/>
              </a:ext>
            </a:extLst>
          </p:cNvPr>
          <p:cNvSpPr/>
          <p:nvPr/>
        </p:nvSpPr>
        <p:spPr>
          <a:xfrm>
            <a:off x="2862303" y="235891"/>
            <a:ext cx="5760141" cy="10895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480" b="1" dirty="0">
                <a:solidFill>
                  <a:srgbClr val="5EF5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Evaluation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2CAD2-09C0-4FC8-B622-84527A5F7AA7}"/>
              </a:ext>
            </a:extLst>
          </p:cNvPr>
          <p:cNvSpPr txBox="1"/>
          <p:nvPr/>
        </p:nvSpPr>
        <p:spPr>
          <a:xfrm>
            <a:off x="0" y="1486249"/>
            <a:ext cx="9154885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Answers the following questions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64871-756C-4ECC-BA04-53C3E5BA2EE1}"/>
              </a:ext>
            </a:extLst>
          </p:cNvPr>
          <p:cNvSpPr txBox="1"/>
          <p:nvPr/>
        </p:nvSpPr>
        <p:spPr>
          <a:xfrm>
            <a:off x="1105635" y="3976488"/>
            <a:ext cx="8636086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3.How old is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0AB0A-A984-45B6-9DF5-EE4B12379BC5}"/>
              </a:ext>
            </a:extLst>
          </p:cNvPr>
          <p:cNvSpPr txBox="1"/>
          <p:nvPr/>
        </p:nvSpPr>
        <p:spPr>
          <a:xfrm>
            <a:off x="1117659" y="3267167"/>
            <a:ext cx="8636086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2.How old is Farzana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8B9DA3-A085-4A58-B388-F3F278AD9150}"/>
              </a:ext>
            </a:extLst>
          </p:cNvPr>
          <p:cNvSpPr txBox="1"/>
          <p:nvPr/>
        </p:nvSpPr>
        <p:spPr>
          <a:xfrm>
            <a:off x="1117659" y="2620789"/>
            <a:ext cx="8636086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1.Where do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Farjana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jamil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live?</a:t>
            </a:r>
          </a:p>
        </p:txBody>
      </p:sp>
    </p:spTree>
    <p:extLst>
      <p:ext uri="{BB962C8B-B14F-4D97-AF65-F5344CB8AC3E}">
        <p14:creationId xmlns:p14="http://schemas.microsoft.com/office/powerpoint/2010/main" val="175196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0A766C-2E51-424D-950A-767141D2A336}"/>
              </a:ext>
            </a:extLst>
          </p:cNvPr>
          <p:cNvSpPr/>
          <p:nvPr/>
        </p:nvSpPr>
        <p:spPr>
          <a:xfrm>
            <a:off x="1647219" y="491777"/>
            <a:ext cx="852189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HomeTask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025A89-6ADF-4297-ABEF-5A593312B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333" y="1692106"/>
            <a:ext cx="3389670" cy="25727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E8E113-078E-4485-8CE9-AE5BA5CABFEE}"/>
              </a:ext>
            </a:extLst>
          </p:cNvPr>
          <p:cNvSpPr txBox="1"/>
          <p:nvPr/>
        </p:nvSpPr>
        <p:spPr>
          <a:xfrm>
            <a:off x="2328856" y="4237981"/>
            <a:ext cx="7158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dirty="0">
                <a:latin typeface="NikoshBAN" panose="02000000000000000000" pitchFamily="2" charset="0"/>
                <a:cs typeface="NikoshBAN" panose="02000000000000000000" pitchFamily="2" charset="0"/>
              </a:rPr>
              <a:t>Write </a:t>
            </a:r>
            <a:r>
              <a:rPr lang="en-IN" sz="4000" dirty="0">
                <a:cs typeface="NikoshBAN" panose="02000000000000000000" pitchFamily="2" charset="0"/>
              </a:rPr>
              <a:t>5 </a:t>
            </a:r>
            <a:r>
              <a:rPr lang="en-IN" sz="4000" dirty="0">
                <a:latin typeface="NikoshBAN" panose="02000000000000000000" pitchFamily="2" charset="0"/>
                <a:cs typeface="NikoshBAN" panose="02000000000000000000" pitchFamily="2" charset="0"/>
              </a:rPr>
              <a:t>Sentences about” Your family”.      	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11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/>
        </p:blipFill>
        <p:spPr>
          <a:xfrm>
            <a:off x="96982" y="415637"/>
            <a:ext cx="1184563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613457" y="154662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46990" y="2795531"/>
            <a:ext cx="86865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Samsun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Nahar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Rudronagar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Primary School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Damurhuda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Chuadanga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6578" y="703983"/>
            <a:ext cx="6600091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Teachers identity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0269" y="2120635"/>
            <a:ext cx="3534862" cy="3411896"/>
            <a:chOff x="2691084" y="3214538"/>
            <a:chExt cx="2338116" cy="22028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13521" r="42541" b="18129"/>
            <a:stretch/>
          </p:blipFill>
          <p:spPr>
            <a:xfrm rot="5400000">
              <a:off x="3139816" y="3522551"/>
              <a:ext cx="1464552" cy="156606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12" name="Group 11"/>
            <p:cNvGrpSpPr/>
            <p:nvPr/>
          </p:nvGrpSpPr>
          <p:grpSpPr>
            <a:xfrm>
              <a:off x="2691084" y="3214539"/>
              <a:ext cx="2338116" cy="2202874"/>
              <a:chOff x="1468582" y="1357745"/>
              <a:chExt cx="2202873" cy="2202874"/>
            </a:xfrm>
          </p:grpSpPr>
          <p:sp>
            <p:nvSpPr>
              <p:cNvPr id="19" name="Block Arc 18"/>
              <p:cNvSpPr/>
              <p:nvPr/>
            </p:nvSpPr>
            <p:spPr>
              <a:xfrm>
                <a:off x="1468582" y="1357746"/>
                <a:ext cx="2202873" cy="2202873"/>
              </a:xfrm>
              <a:prstGeom prst="blockArc">
                <a:avLst>
                  <a:gd name="adj1" fmla="val 10800000"/>
                  <a:gd name="adj2" fmla="val 368568"/>
                  <a:gd name="adj3" fmla="val 14735"/>
                </a:avLst>
              </a:prstGeom>
              <a:solidFill>
                <a:srgbClr val="00B0F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Block Arc 19"/>
              <p:cNvSpPr/>
              <p:nvPr/>
            </p:nvSpPr>
            <p:spPr>
              <a:xfrm rot="10800000">
                <a:off x="1468582" y="1357745"/>
                <a:ext cx="2202873" cy="2202873"/>
              </a:xfrm>
              <a:prstGeom prst="blockArc">
                <a:avLst>
                  <a:gd name="adj1" fmla="val 10800000"/>
                  <a:gd name="adj2" fmla="val 368568"/>
                  <a:gd name="adj3" fmla="val 14735"/>
                </a:avLst>
              </a:prstGeom>
              <a:solidFill>
                <a:srgbClr val="00B0F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731641" y="3235319"/>
              <a:ext cx="2297559" cy="2182093"/>
              <a:chOff x="1115610" y="1579417"/>
              <a:chExt cx="2297559" cy="218209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136070" y="1579417"/>
                <a:ext cx="2202875" cy="185650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Pour">
                  <a:avLst>
                    <a:gd name="adj1" fmla="val 11290153"/>
                    <a:gd name="adj2" fmla="val 54735"/>
                  </a:avLst>
                </a:prstTxWarp>
                <a:spAutoFit/>
              </a:bodyPr>
              <a:lstStyle/>
              <a:p>
                <a:r>
                  <a:rPr lang="en-US" sz="200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মোসাঃসামসুন</a:t>
                </a:r>
                <a:r>
                  <a:rPr lang="en-US" sz="20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নাহার</a:t>
                </a:r>
                <a:r>
                  <a:rPr lang="en-US" sz="20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0800000">
                <a:off x="1136068" y="1974275"/>
                <a:ext cx="2202876" cy="178723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Pour">
                  <a:avLst>
                    <a:gd name="adj1" fmla="val 11290153"/>
                    <a:gd name="adj2" fmla="val 54735"/>
                  </a:avLst>
                </a:prstTxWarp>
                <a:spAutoFit/>
              </a:bodyPr>
              <a:lstStyle/>
              <a:p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মোসাঃসামসুন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নাহার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>
                <a:off x="1115610" y="2465967"/>
                <a:ext cx="415636" cy="42977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5-Point Star 17"/>
              <p:cNvSpPr/>
              <p:nvPr/>
            </p:nvSpPr>
            <p:spPr>
              <a:xfrm>
                <a:off x="2997533" y="2438118"/>
                <a:ext cx="415636" cy="42977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Donut 13"/>
            <p:cNvSpPr/>
            <p:nvPr/>
          </p:nvSpPr>
          <p:spPr>
            <a:xfrm>
              <a:off x="2722235" y="3214538"/>
              <a:ext cx="2243794" cy="2182093"/>
            </a:xfrm>
            <a:prstGeom prst="donut">
              <a:avLst>
                <a:gd name="adj" fmla="val 1527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38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6F906C-B4DF-40BE-8FEC-BDFEA42D9DB3}"/>
              </a:ext>
            </a:extLst>
          </p:cNvPr>
          <p:cNvSpPr txBox="1"/>
          <p:nvPr/>
        </p:nvSpPr>
        <p:spPr>
          <a:xfrm>
            <a:off x="1377709" y="1998889"/>
            <a:ext cx="48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Four</a:t>
            </a:r>
          </a:p>
          <a:p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:3</a:t>
            </a:r>
          </a:p>
          <a:p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Tittle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:Family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Lesson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:1-2</a:t>
            </a: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activities-A,B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A1234-FFE5-419B-9E1C-7B9C69B674A6}"/>
              </a:ext>
            </a:extLst>
          </p:cNvPr>
          <p:cNvSpPr txBox="1"/>
          <p:nvPr/>
        </p:nvSpPr>
        <p:spPr>
          <a:xfrm>
            <a:off x="3041329" y="172375"/>
            <a:ext cx="6230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Introduction of the lesson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72E8D5-7103-4216-99B2-04D46A5D5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75" y="1420343"/>
            <a:ext cx="3143787" cy="4297440"/>
          </a:xfrm>
          <a:prstGeom prst="rect">
            <a:avLst/>
          </a:prstGeom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D065E416-E570-431C-B698-30E1043CE71C}"/>
              </a:ext>
            </a:extLst>
          </p:cNvPr>
          <p:cNvSpPr/>
          <p:nvPr/>
        </p:nvSpPr>
        <p:spPr>
          <a:xfrm rot="5400000">
            <a:off x="4168779" y="3482546"/>
            <a:ext cx="4735255" cy="104176"/>
          </a:xfrm>
          <a:prstGeom prst="roundRect">
            <a:avLst>
              <a:gd name="adj" fmla="val 50000"/>
            </a:avLst>
          </a:prstGeom>
          <a:gradFill>
            <a:gsLst>
              <a:gs pos="57000">
                <a:srgbClr val="CC0099"/>
              </a:gs>
              <a:gs pos="75000">
                <a:schemeClr val="accent6">
                  <a:lumMod val="89000"/>
                </a:schemeClr>
              </a:gs>
              <a:gs pos="100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E1AF7565-F73C-42CC-ADDC-48859E509E8D}"/>
              </a:ext>
            </a:extLst>
          </p:cNvPr>
          <p:cNvSpPr/>
          <p:nvPr/>
        </p:nvSpPr>
        <p:spPr>
          <a:xfrm rot="5400000">
            <a:off x="4321179" y="3634946"/>
            <a:ext cx="4735255" cy="104176"/>
          </a:xfrm>
          <a:prstGeom prst="roundRect">
            <a:avLst>
              <a:gd name="adj" fmla="val 50000"/>
            </a:avLst>
          </a:prstGeom>
          <a:gradFill>
            <a:gsLst>
              <a:gs pos="57000">
                <a:srgbClr val="CC0099"/>
              </a:gs>
              <a:gs pos="75000">
                <a:schemeClr val="accent6">
                  <a:lumMod val="89000"/>
                </a:schemeClr>
              </a:gs>
              <a:gs pos="100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17622995-8F10-40C1-A632-04C12A412162}"/>
              </a:ext>
            </a:extLst>
          </p:cNvPr>
          <p:cNvSpPr/>
          <p:nvPr/>
        </p:nvSpPr>
        <p:spPr>
          <a:xfrm rot="5400000">
            <a:off x="4473579" y="3787346"/>
            <a:ext cx="4735255" cy="104176"/>
          </a:xfrm>
          <a:prstGeom prst="roundRect">
            <a:avLst>
              <a:gd name="adj" fmla="val 50000"/>
            </a:avLst>
          </a:prstGeom>
          <a:gradFill>
            <a:gsLst>
              <a:gs pos="57000">
                <a:srgbClr val="CC0099"/>
              </a:gs>
              <a:gs pos="75000">
                <a:schemeClr val="accent6">
                  <a:lumMod val="89000"/>
                </a:schemeClr>
              </a:gs>
              <a:gs pos="100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698C0F-7672-4CAC-8A40-B9C0EEC7AFCD}"/>
              </a:ext>
            </a:extLst>
          </p:cNvPr>
          <p:cNvSpPr txBox="1"/>
          <p:nvPr/>
        </p:nvSpPr>
        <p:spPr>
          <a:xfrm>
            <a:off x="1924132" y="477275"/>
            <a:ext cx="752506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2" y="1330497"/>
            <a:ext cx="10785231" cy="398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85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9FDCA1-6F70-4C02-A0B0-C7CA03466E32}"/>
              </a:ext>
            </a:extLst>
          </p:cNvPr>
          <p:cNvSpPr/>
          <p:nvPr/>
        </p:nvSpPr>
        <p:spPr>
          <a:xfrm>
            <a:off x="1651441" y="633949"/>
            <a:ext cx="8610498" cy="10155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999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99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 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3902B-1A98-4FA4-BDA0-7E7B7E6CCE78}"/>
              </a:ext>
            </a:extLst>
          </p:cNvPr>
          <p:cNvSpPr txBox="1"/>
          <p:nvPr/>
        </p:nvSpPr>
        <p:spPr>
          <a:xfrm>
            <a:off x="4267519" y="4590097"/>
            <a:ext cx="3085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Family  </a:t>
            </a:r>
          </a:p>
        </p:txBody>
      </p:sp>
      <p:pic>
        <p:nvPicPr>
          <p:cNvPr id="1026" name="Picture 2" descr="Happy Family Cartoon Stock Photo, Picture And Royalty Free Image. Image  116188510.">
            <a:extLst>
              <a:ext uri="{FF2B5EF4-FFF2-40B4-BE49-F238E27FC236}">
                <a16:creationId xmlns:a16="http://schemas.microsoft.com/office/drawing/2014/main" id="{CB921B28-5075-4C37-9C4D-D1F329FAD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25" y="2438044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934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BDCB38-7031-4767-A8F8-B6B6A0061869}"/>
              </a:ext>
            </a:extLst>
          </p:cNvPr>
          <p:cNvSpPr/>
          <p:nvPr/>
        </p:nvSpPr>
        <p:spPr>
          <a:xfrm>
            <a:off x="2159881" y="452395"/>
            <a:ext cx="789101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8B63148-FC68-4623-91C5-18CC12AF3DB7}"/>
              </a:ext>
            </a:extLst>
          </p:cNvPr>
          <p:cNvSpPr/>
          <p:nvPr/>
        </p:nvSpPr>
        <p:spPr>
          <a:xfrm>
            <a:off x="3415357" y="1283392"/>
            <a:ext cx="5320094" cy="135313"/>
          </a:xfrm>
          <a:prstGeom prst="roundRect">
            <a:avLst>
              <a:gd name="adj" fmla="val 50000"/>
            </a:avLst>
          </a:prstGeom>
          <a:gradFill>
            <a:gsLst>
              <a:gs pos="57000">
                <a:srgbClr val="CC0099"/>
              </a:gs>
              <a:gs pos="75000">
                <a:schemeClr val="accent6">
                  <a:lumMod val="89000"/>
                </a:schemeClr>
              </a:gs>
              <a:gs pos="100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97B305-0C53-4D0A-AD22-2E62038461AB}"/>
              </a:ext>
            </a:extLst>
          </p:cNvPr>
          <p:cNvSpPr/>
          <p:nvPr/>
        </p:nvSpPr>
        <p:spPr>
          <a:xfrm>
            <a:off x="1105635" y="1558281"/>
            <a:ext cx="9720775" cy="43469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F9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7030A0"/>
                </a:solidFill>
              </a:rPr>
              <a:t> Students will be able to :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3.1.1 Understand simple questions and statements  about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 them.</a:t>
            </a:r>
          </a:p>
          <a:p>
            <a:r>
              <a:rPr lang="en-US" sz="2400" dirty="0">
                <a:solidFill>
                  <a:srgbClr val="7030A0"/>
                </a:solidFill>
              </a:rPr>
              <a:t>3.2.1 understand questions about family and friends.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3.1.2  ask and  answer Yes/No questions</a:t>
            </a:r>
          </a:p>
          <a:p>
            <a:r>
              <a:rPr lang="en-US" sz="2400" dirty="0">
                <a:solidFill>
                  <a:srgbClr val="7030A0"/>
                </a:solidFill>
              </a:rPr>
              <a:t>5.1.1  read silently with understanding paragraphs, stories and other texts.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10.2.1   write a short composition about oneself, friends, family and other familiar topics.        </a:t>
            </a:r>
          </a:p>
        </p:txBody>
      </p:sp>
    </p:spTree>
    <p:extLst>
      <p:ext uri="{BB962C8B-B14F-4D97-AF65-F5344CB8AC3E}">
        <p14:creationId xmlns:p14="http://schemas.microsoft.com/office/powerpoint/2010/main" val="389953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18CD6F-E274-473E-AEF5-AD40A8E726EE}"/>
              </a:ext>
            </a:extLst>
          </p:cNvPr>
          <p:cNvSpPr txBox="1"/>
          <p:nvPr/>
        </p:nvSpPr>
        <p:spPr>
          <a:xfrm>
            <a:off x="6944990" y="1099496"/>
            <a:ext cx="3700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words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AC562-5F73-4942-9B0D-62E9AF225AAC}"/>
              </a:ext>
            </a:extLst>
          </p:cNvPr>
          <p:cNvSpPr txBox="1"/>
          <p:nvPr/>
        </p:nvSpPr>
        <p:spPr>
          <a:xfrm>
            <a:off x="4443046" y="3075056"/>
            <a:ext cx="73034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Family                           Household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F901D-40B9-4D3D-A4A2-32DDD3FD3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65" y="1807382"/>
            <a:ext cx="3318895" cy="331889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6810456" y="3294183"/>
            <a:ext cx="1425287" cy="269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2EF399-9FE3-4C13-894A-4778C0250B14}"/>
              </a:ext>
            </a:extLst>
          </p:cNvPr>
          <p:cNvSpPr txBox="1"/>
          <p:nvPr/>
        </p:nvSpPr>
        <p:spPr>
          <a:xfrm>
            <a:off x="6944990" y="1099496"/>
            <a:ext cx="3700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words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316F6-C8E1-4ABE-9574-5D81E6D40ED3}"/>
              </a:ext>
            </a:extLst>
          </p:cNvPr>
          <p:cNvSpPr txBox="1"/>
          <p:nvPr/>
        </p:nvSpPr>
        <p:spPr>
          <a:xfrm>
            <a:off x="4614717" y="3075057"/>
            <a:ext cx="72021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Primary                          Elementary</a:t>
            </a:r>
            <a:r>
              <a:rPr lang="en-IN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98910-3B18-438E-AF53-0AF19D141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32" y="1944963"/>
            <a:ext cx="3962532" cy="296807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918144" y="3294184"/>
            <a:ext cx="1425287" cy="269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6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68215-3DB8-4509-A394-C19E243F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100000" l="349" r="90000">
                        <a14:foregroundMark x1="84070" y1="16389" x2="45581" y2="5139"/>
                        <a14:foregroundMark x1="57326" y1="8611" x2="35581" y2="11944"/>
                        <a14:foregroundMark x1="35581" y1="12778" x2="29419" y2="12500"/>
                        <a14:foregroundMark x1="24419" y1="17361" x2="20581" y2="26528"/>
                        <a14:foregroundMark x1="20581" y1="30139" x2="20698" y2="40972"/>
                        <a14:foregroundMark x1="19651" y1="42639" x2="19651" y2="42917"/>
                        <a14:foregroundMark x1="15581" y1="29583" x2="20698" y2="19028"/>
                        <a14:foregroundMark x1="18140" y1="16111" x2="29070" y2="14583"/>
                        <a14:foregroundMark x1="63140" y1="55833" x2="63140" y2="5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654" y="0"/>
            <a:ext cx="2626578" cy="219899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EF92171-9EF2-427B-92B2-8DDE5E4493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E820BD"/>
          </a:solidFill>
          <a:ln w="57150">
            <a:solidFill>
              <a:srgbClr val="3F9A2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F450C-5453-4A7E-A7CD-C20B3100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96041">
            <a:off x="9753744" y="-927"/>
            <a:ext cx="2627604" cy="220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BCCC-5646-4741-9708-858BF03C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08167" y="4610225"/>
            <a:ext cx="2627604" cy="220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44836-D74B-43A6-A8F5-43A152319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53744" y="4610224"/>
            <a:ext cx="2627604" cy="2200847"/>
          </a:xfrm>
          <a:prstGeom prst="rect">
            <a:avLst/>
          </a:prstGeom>
        </p:spPr>
      </p:pic>
      <p:pic>
        <p:nvPicPr>
          <p:cNvPr id="1026" name="Picture 2" descr="Student characters vector set. School kids cartoon characters wearing school  uniform with various poses and gestures for education related design Stock  Vector Image &amp; Art - Alamy">
            <a:extLst>
              <a:ext uri="{FF2B5EF4-FFF2-40B4-BE49-F238E27FC236}">
                <a16:creationId xmlns:a16="http://schemas.microsoft.com/office/drawing/2014/main" id="{7A018BE6-DCFF-47A9-9DB8-84F710EC5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>
            <a:off x="728938" y="1936207"/>
            <a:ext cx="3071856" cy="286994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36FAD9-E8A6-4239-A509-3BEEAEE4FEF4}"/>
              </a:ext>
            </a:extLst>
          </p:cNvPr>
          <p:cNvSpPr txBox="1"/>
          <p:nvPr/>
        </p:nvSpPr>
        <p:spPr>
          <a:xfrm>
            <a:off x="6944990" y="1099496"/>
            <a:ext cx="3700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words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2C20B-17E0-40D4-9502-46ACCA84155C}"/>
              </a:ext>
            </a:extLst>
          </p:cNvPr>
          <p:cNvSpPr txBox="1"/>
          <p:nvPr/>
        </p:nvSpPr>
        <p:spPr>
          <a:xfrm>
            <a:off x="4243755" y="2943978"/>
            <a:ext cx="74441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Students                                 Learner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140882" y="3101549"/>
            <a:ext cx="1425287" cy="269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9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358</TotalTime>
  <Words>287</Words>
  <Application>Microsoft Office PowerPoint</Application>
  <PresentationFormat>Widescreen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Calibri Light</vt:lpstr>
      <vt:lpstr>Modern No. 20</vt:lpstr>
      <vt:lpstr>Mongolian Baiti</vt:lpstr>
      <vt:lpstr>Nikosh</vt:lpstr>
      <vt:lpstr>NikoshBAN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Aktar</dc:creator>
  <cp:lastModifiedBy>acer</cp:lastModifiedBy>
  <cp:revision>50</cp:revision>
  <dcterms:created xsi:type="dcterms:W3CDTF">2021-07-08T14:59:20Z</dcterms:created>
  <dcterms:modified xsi:type="dcterms:W3CDTF">2021-10-05T13:22:04Z</dcterms:modified>
</cp:coreProperties>
</file>