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2" r:id="rId4"/>
    <p:sldId id="263" r:id="rId5"/>
    <p:sldId id="261" r:id="rId6"/>
    <p:sldId id="264" r:id="rId7"/>
    <p:sldId id="273" r:id="rId8"/>
    <p:sldId id="274" r:id="rId9"/>
    <p:sldId id="275" r:id="rId10"/>
    <p:sldId id="276" r:id="rId11"/>
    <p:sldId id="277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8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7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6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8382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82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9681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28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5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4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3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0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2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6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4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777C6-6C4A-48C5-83B9-E41A8B917F9F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854448-D554-4B9B-BA6D-3E89E18DBC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0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457200"/>
            <a:ext cx="2362200" cy="101566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70C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স্বাগতম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</p:txBody>
      </p:sp>
      <p:pic>
        <p:nvPicPr>
          <p:cNvPr id="3080" name="Picture 8" descr="টবে গন্ধরাজ ফুলের চাষ﻿ | ask2Q সংবাদ">
            <a:extLst>
              <a:ext uri="{FF2B5EF4-FFF2-40B4-BE49-F238E27FC236}">
                <a16:creationId xmlns:a16="http://schemas.microsoft.com/office/drawing/2014/main" id="{0A26E9CA-1E69-4079-9F79-E26C56588B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295400"/>
            <a:ext cx="6298672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AF81C63-6052-4BBA-BCDB-07F30245F578}"/>
              </a:ext>
            </a:extLst>
          </p:cNvPr>
          <p:cNvGrpSpPr/>
          <p:nvPr/>
        </p:nvGrpSpPr>
        <p:grpSpPr>
          <a:xfrm>
            <a:off x="2606787" y="2173395"/>
            <a:ext cx="3881595" cy="3379021"/>
            <a:chOff x="2598701" y="2191554"/>
            <a:chExt cx="3881595" cy="3379021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DA9C945-D9BC-4F3C-BCEA-9460EAABAD34}"/>
                </a:ext>
              </a:extLst>
            </p:cNvPr>
            <p:cNvGrpSpPr/>
            <p:nvPr/>
          </p:nvGrpSpPr>
          <p:grpSpPr>
            <a:xfrm>
              <a:off x="3276600" y="2743200"/>
              <a:ext cx="2362200" cy="2057400"/>
              <a:chOff x="3276600" y="2743200"/>
              <a:chExt cx="2362200" cy="2057400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24407845-E6D8-4DAA-8759-8B7E13A247DA}"/>
                  </a:ext>
                </a:extLst>
              </p:cNvPr>
              <p:cNvSpPr/>
              <p:nvPr/>
            </p:nvSpPr>
            <p:spPr>
              <a:xfrm>
                <a:off x="3276600" y="2743200"/>
                <a:ext cx="2362200" cy="2057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833F606-0B6B-4ABD-97C5-32122A69A863}"/>
                  </a:ext>
                </a:extLst>
              </p:cNvPr>
              <p:cNvSpPr txBox="1"/>
              <p:nvPr/>
            </p:nvSpPr>
            <p:spPr>
              <a:xfrm>
                <a:off x="3543300" y="3294846"/>
                <a:ext cx="18288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as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শ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 </a:t>
                </a:r>
                <a:r>
                  <a:rPr lang="as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ু</a:t>
                </a:r>
                <a:r>
                  <a:rPr lang="as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্ধের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ফলাফল</a:t>
                </a: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53EEB361-7F29-4540-8CBC-EA71AB4B70E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829050" y="2191554"/>
              <a:ext cx="247650" cy="59339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FC286D61-AF9D-4F01-AF89-240B90AA3FFB}"/>
                </a:ext>
              </a:extLst>
            </p:cNvPr>
            <p:cNvCxnSpPr>
              <a:cxnSpLocks/>
              <a:endCxn id="14" idx="2"/>
            </p:cNvCxnSpPr>
            <p:nvPr/>
          </p:nvCxnSpPr>
          <p:spPr>
            <a:xfrm flipH="1" flipV="1">
              <a:off x="2598701" y="2860090"/>
              <a:ext cx="811250" cy="40752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BB4F5CEA-6724-45C9-BEC4-04C5A827E0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16241" y="4175293"/>
              <a:ext cx="732315" cy="46396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D4D0504D-9A34-4539-BDB9-E77C202AEB47}"/>
                </a:ext>
              </a:extLst>
            </p:cNvPr>
            <p:cNvCxnSpPr>
              <a:cxnSpLocks/>
              <a:endCxn id="20" idx="0"/>
            </p:cNvCxnSpPr>
            <p:nvPr/>
          </p:nvCxnSpPr>
          <p:spPr>
            <a:xfrm flipH="1">
              <a:off x="3870065" y="4797472"/>
              <a:ext cx="273310" cy="773103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1893253-8845-4653-BEE6-8498B6F6AAF6}"/>
                </a:ext>
              </a:extLst>
            </p:cNvPr>
            <p:cNvCxnSpPr>
              <a:cxnSpLocks/>
              <a:endCxn id="18" idx="2"/>
            </p:cNvCxnSpPr>
            <p:nvPr/>
          </p:nvCxnSpPr>
          <p:spPr>
            <a:xfrm>
              <a:off x="5611495" y="4098139"/>
              <a:ext cx="868801" cy="23824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33C189D-F658-4D3A-8DF6-D025F703CF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13424" y="3038680"/>
              <a:ext cx="696876" cy="33325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0DBC6366-599F-4E43-86D7-A33FA68CE827}"/>
                </a:ext>
              </a:extLst>
            </p:cNvPr>
            <p:cNvCxnSpPr>
              <a:cxnSpLocks/>
            </p:cNvCxnSpPr>
            <p:nvPr/>
          </p:nvCxnSpPr>
          <p:spPr>
            <a:xfrm>
              <a:off x="5143500" y="4638427"/>
              <a:ext cx="457200" cy="65004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61E593F6-D082-46C2-A796-6E238CCD64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76800" y="2191554"/>
              <a:ext cx="342902" cy="61541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312C953D-D98E-4116-A412-D4B106A30FB0}"/>
              </a:ext>
            </a:extLst>
          </p:cNvPr>
          <p:cNvSpPr txBox="1"/>
          <p:nvPr/>
        </p:nvSpPr>
        <p:spPr>
          <a:xfrm rot="17963973">
            <a:off x="1655220" y="2497784"/>
            <a:ext cx="1500923" cy="461665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কিং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মেকার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A11AE7-CABA-4338-BB2F-25F1F8FD6477}"/>
              </a:ext>
            </a:extLst>
          </p:cNvPr>
          <p:cNvSpPr txBox="1"/>
          <p:nvPr/>
        </p:nvSpPr>
        <p:spPr>
          <a:xfrm rot="20308137">
            <a:off x="3089564" y="1343307"/>
            <a:ext cx="1371600" cy="83099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পলাশির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লুন্ঠন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03E4FE-D207-497D-B3EC-2E75AE06D843}"/>
              </a:ext>
            </a:extLst>
          </p:cNvPr>
          <p:cNvSpPr txBox="1"/>
          <p:nvPr/>
        </p:nvSpPr>
        <p:spPr>
          <a:xfrm rot="1799115">
            <a:off x="4745014" y="1430332"/>
            <a:ext cx="1371600" cy="83099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আধিপত্য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73E015-818F-4154-BDEC-4080E95A4D5C}"/>
              </a:ext>
            </a:extLst>
          </p:cNvPr>
          <p:cNvSpPr txBox="1"/>
          <p:nvPr/>
        </p:nvSpPr>
        <p:spPr>
          <a:xfrm rot="4289063">
            <a:off x="5914766" y="2481502"/>
            <a:ext cx="1371600" cy="83099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ফরাসীদের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বিতাড়ন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B4C5AC-813B-4D70-8FF2-AD138EAA63F6}"/>
              </a:ext>
            </a:extLst>
          </p:cNvPr>
          <p:cNvSpPr txBox="1"/>
          <p:nvPr/>
        </p:nvSpPr>
        <p:spPr>
          <a:xfrm rot="6434754">
            <a:off x="6199400" y="4025911"/>
            <a:ext cx="1371600" cy="83099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শুন্যতা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জটিলতা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FFF375-FD82-4BDC-9740-508F5AE766A3}"/>
              </a:ext>
            </a:extLst>
          </p:cNvPr>
          <p:cNvSpPr txBox="1"/>
          <p:nvPr/>
        </p:nvSpPr>
        <p:spPr>
          <a:xfrm rot="20094474">
            <a:off x="4875510" y="5299304"/>
            <a:ext cx="1651404" cy="83099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বাণিজ্যে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চেটিয়া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প্রাধান্য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890C109-0B16-4E44-8789-F2F03B6727B0}"/>
              </a:ext>
            </a:extLst>
          </p:cNvPr>
          <p:cNvSpPr txBox="1"/>
          <p:nvPr/>
        </p:nvSpPr>
        <p:spPr>
          <a:xfrm rot="910194">
            <a:off x="2991310" y="5537938"/>
            <a:ext cx="1556224" cy="83099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দেশীয়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বাণিজ্য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ধবংস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CE611A1-FB62-4706-A1ED-5EA972539A2B}"/>
              </a:ext>
            </a:extLst>
          </p:cNvPr>
          <p:cNvSpPr txBox="1"/>
          <p:nvPr/>
        </p:nvSpPr>
        <p:spPr>
          <a:xfrm rot="3624249">
            <a:off x="1410916" y="4354674"/>
            <a:ext cx="1371600" cy="120032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মুসলিম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শাসনের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অবসান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01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8CFC66-0850-4901-B1FF-895B0A6CCABB}"/>
              </a:ext>
            </a:extLst>
          </p:cNvPr>
          <p:cNvSpPr txBox="1"/>
          <p:nvPr/>
        </p:nvSpPr>
        <p:spPr>
          <a:xfrm>
            <a:off x="2819400" y="609600"/>
            <a:ext cx="25908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দলীয়</a:t>
            </a:r>
            <a:r>
              <a:rPr lang="en-US" sz="40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89114A-B546-4575-892B-56183B1638E1}"/>
              </a:ext>
            </a:extLst>
          </p:cNvPr>
          <p:cNvSpPr txBox="1"/>
          <p:nvPr/>
        </p:nvSpPr>
        <p:spPr>
          <a:xfrm>
            <a:off x="609600" y="1752600"/>
            <a:ext cx="67056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‘‘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পলাশি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যুদ্ধে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নবাবের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পরাজয়ের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মধ্য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দিয়ে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বাংলার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স্বাধীনতার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সূর্য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অস্তমিত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”-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উক্তিটির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পক্ষে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মতামত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দাও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210909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1752600"/>
            <a:ext cx="1905000" cy="769441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" y="2667000"/>
            <a:ext cx="7924800" cy="267765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১।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সালে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ইস্ট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ইন্ডিয়া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কোম্পানী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গঠিত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হয়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২।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কারা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ডাচ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নামে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পরিচিত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?</a:t>
            </a:r>
          </a:p>
          <a:p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৩।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সালে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ভাস্কো-ডা-গামা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ভারতে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আসার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জলপথ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আবিস্কার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করেন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? </a:t>
            </a:r>
          </a:p>
          <a:p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৪।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সালে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সন্সস্টান্টিনপোল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উসমানীয়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তুর্কিরা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দখল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নেয়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?  </a:t>
            </a:r>
          </a:p>
          <a:p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৫।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পর্তুগীজরা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কত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সালে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চট্টগ্রাম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সাতগাঁওয়ে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বাণিজ্যঘাঁটি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নির্মাণের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অনুমতি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লাভ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?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838200"/>
            <a:ext cx="2286000" cy="70788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বাড়ির</a:t>
            </a:r>
            <a:r>
              <a:rPr lang="en-US" sz="40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351782"/>
            <a:ext cx="7162800" cy="107721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পলাশি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যুদ্ধে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নবাব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সিরাজ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কেন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পরাজিত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হয়েছিল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তার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কারণ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অনুসন্ধান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914400"/>
            <a:ext cx="3657600" cy="83099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2" name="Picture 21" descr="ফূল ২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826065"/>
            <a:ext cx="5638800" cy="3286539"/>
          </a:xfrm>
          <a:prstGeom prst="rect">
            <a:avLst/>
          </a:prstGeo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447800" y="1219200"/>
            <a:ext cx="5410200" cy="198120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মোঃ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মহসিন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আলী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সিনিয়র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শিক্ষক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(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কম্পিউটার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শিক্ষা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ভাদেশ্বর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নাছির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উদ্দিন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উচ্চ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বিদ্যালয়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ও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কলেজ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ডাকঃ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পূর্ব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ভাদেশ্বর,উপজেলাঃ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গোলাপগঞ্জ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সিলেট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A0706A7D-0231-48D3-B91B-E3F337CC670B}"/>
              </a:ext>
            </a:extLst>
          </p:cNvPr>
          <p:cNvSpPr txBox="1">
            <a:spLocks/>
          </p:cNvSpPr>
          <p:nvPr/>
        </p:nvSpPr>
        <p:spPr>
          <a:xfrm>
            <a:off x="1447800" y="3462670"/>
            <a:ext cx="5410200" cy="209993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শ্রেণিঃ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নবম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/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দশম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বিষয়ঃ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বাংলাদেশের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ইতিহাস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ও ‍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বিশ্বসভ্যতা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অধ্যায়ঃ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অস্টম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বাংলায়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ইংরেজ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শাসনের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সূচনাপর্ব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933509" y="6096000"/>
            <a:ext cx="1371600" cy="52322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পলাশি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যুদ্ধ</a:t>
            </a:r>
            <a:r>
              <a:rPr lang="en-US" sz="2800" dirty="0">
                <a:solidFill>
                  <a:srgbClr val="002060"/>
                </a:solidFill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F146C49-EFC2-44D5-8548-CD0AECA4C668}"/>
              </a:ext>
            </a:extLst>
          </p:cNvPr>
          <p:cNvGrpSpPr/>
          <p:nvPr/>
        </p:nvGrpSpPr>
        <p:grpSpPr>
          <a:xfrm>
            <a:off x="4267200" y="990600"/>
            <a:ext cx="3581400" cy="3865112"/>
            <a:chOff x="4267200" y="990600"/>
            <a:chExt cx="3581400" cy="3865112"/>
          </a:xfrm>
        </p:grpSpPr>
        <p:sp>
          <p:nvSpPr>
            <p:cNvPr id="9" name="TextBox 8"/>
            <p:cNvSpPr txBox="1"/>
            <p:nvPr/>
          </p:nvSpPr>
          <p:spPr>
            <a:xfrm>
              <a:off x="4267200" y="4024715"/>
              <a:ext cx="3200400" cy="830997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আর</a:t>
              </a:r>
              <a:r>
                <a:rPr lang="en-US" sz="24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এই</a:t>
              </a:r>
              <a:r>
                <a:rPr lang="en-US" sz="24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ছবির</a:t>
              </a:r>
              <a:r>
                <a:rPr lang="en-US" sz="24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ব্যক্তির</a:t>
              </a:r>
              <a:r>
                <a:rPr lang="en-US" sz="24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নাম</a:t>
              </a:r>
              <a:r>
                <a:rPr lang="en-US" sz="24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কি</a:t>
              </a:r>
              <a:r>
                <a:rPr lang="en-US" sz="24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?</a:t>
              </a:r>
            </a:p>
            <a:p>
              <a:r>
                <a:rPr lang="en-US" sz="24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তিনি</a:t>
              </a:r>
              <a:r>
                <a:rPr lang="en-US" sz="24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জাতিতে</a:t>
              </a:r>
              <a:r>
                <a:rPr lang="en-US" sz="24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কি</a:t>
              </a:r>
              <a:r>
                <a:rPr lang="en-US" sz="24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ছিলেন</a:t>
              </a:r>
              <a:r>
                <a:rPr lang="en-US" sz="24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?</a:t>
              </a:r>
            </a:p>
          </p:txBody>
        </p:sp>
        <p:pic>
          <p:nvPicPr>
            <p:cNvPr id="26" name="Picture 25" descr="ক্লাইভ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67200" y="990600"/>
              <a:ext cx="3581400" cy="2895600"/>
            </a:xfrm>
            <a:prstGeom prst="rect">
              <a:avLst/>
            </a:prstGeom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514FFB6-9FDE-4FBA-B73D-7FCD1613EFDB}"/>
              </a:ext>
            </a:extLst>
          </p:cNvPr>
          <p:cNvSpPr txBox="1"/>
          <p:nvPr/>
        </p:nvSpPr>
        <p:spPr>
          <a:xfrm>
            <a:off x="381000" y="4501768"/>
            <a:ext cx="4038600" cy="707886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নবাব</a:t>
            </a:r>
            <a:r>
              <a:rPr lang="en-US" sz="20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সিরাজ</a:t>
            </a:r>
            <a:r>
              <a:rPr lang="en-US" sz="20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উদ</a:t>
            </a:r>
            <a:r>
              <a:rPr lang="en-US" sz="20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দৌলা</a:t>
            </a:r>
            <a:r>
              <a:rPr lang="en-US" sz="20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</a:p>
          <a:p>
            <a:r>
              <a:rPr lang="en-US" sz="2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তিনি</a:t>
            </a:r>
            <a:r>
              <a:rPr lang="en-US" sz="20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বাংলা,বিহার</a:t>
            </a:r>
            <a:r>
              <a:rPr lang="en-US" sz="20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ও </a:t>
            </a:r>
            <a:r>
              <a:rPr lang="en-US" sz="2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উড়িয়্যার</a:t>
            </a:r>
            <a:r>
              <a:rPr lang="en-US" sz="20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নবাব</a:t>
            </a:r>
            <a:r>
              <a:rPr lang="en-US" sz="20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ছিলেন</a:t>
            </a:r>
            <a:r>
              <a:rPr lang="en-US" sz="20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5FC9682-EF21-4412-B074-C4B880C92EA6}"/>
              </a:ext>
            </a:extLst>
          </p:cNvPr>
          <p:cNvSpPr txBox="1"/>
          <p:nvPr/>
        </p:nvSpPr>
        <p:spPr>
          <a:xfrm>
            <a:off x="4267200" y="5024988"/>
            <a:ext cx="3200400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রবার্ট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ক্লাইভ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</a:p>
          <a:p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তিনি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জাতিতে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ইংরেজ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ছিলেন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A48AD33-6D57-45DB-8340-E6789F4F9D72}"/>
              </a:ext>
            </a:extLst>
          </p:cNvPr>
          <p:cNvSpPr txBox="1"/>
          <p:nvPr/>
        </p:nvSpPr>
        <p:spPr>
          <a:xfrm>
            <a:off x="411126" y="5409723"/>
            <a:ext cx="3779874" cy="8309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তাহলে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সিরাজ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উদ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দৌলা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ও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ইংরেজদের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মধ্যে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সংঘটিত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যুদ্ধের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নাম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কি</a:t>
            </a:r>
            <a:r>
              <a:rPr lang="en-US" sz="24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?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DF0436F-4CBF-4C48-9522-76AD9A6754EA}"/>
              </a:ext>
            </a:extLst>
          </p:cNvPr>
          <p:cNvGrpSpPr/>
          <p:nvPr/>
        </p:nvGrpSpPr>
        <p:grpSpPr>
          <a:xfrm>
            <a:off x="381000" y="871538"/>
            <a:ext cx="3810000" cy="3753341"/>
            <a:chOff x="381000" y="871538"/>
            <a:chExt cx="3810000" cy="375334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5B02731-4C58-46E9-BEAB-7DE811A6200C}"/>
                </a:ext>
              </a:extLst>
            </p:cNvPr>
            <p:cNvSpPr txBox="1"/>
            <p:nvPr/>
          </p:nvSpPr>
          <p:spPr>
            <a:xfrm>
              <a:off x="381000" y="3916993"/>
              <a:ext cx="3124200" cy="707886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ছবির</a:t>
              </a:r>
              <a:r>
                <a:rPr lang="en-US" sz="20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ব্যক্তির</a:t>
              </a:r>
              <a:r>
                <a:rPr lang="en-US" sz="20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নাম</a:t>
              </a:r>
              <a:r>
                <a:rPr lang="en-US" sz="20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কি</a:t>
              </a:r>
              <a:r>
                <a:rPr lang="en-US" sz="20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? </a:t>
              </a:r>
            </a:p>
            <a:p>
              <a:r>
                <a:rPr lang="en-US" sz="20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তিনি</a:t>
              </a:r>
              <a:r>
                <a:rPr lang="en-US" sz="20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কোন</a:t>
              </a:r>
              <a:r>
                <a:rPr lang="en-US" sz="20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দেশের</a:t>
              </a:r>
              <a:r>
                <a:rPr lang="en-US" sz="20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নবাবছিলেন</a:t>
              </a:r>
              <a:r>
                <a:rPr lang="en-US" sz="20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? </a:t>
              </a:r>
            </a:p>
          </p:txBody>
        </p:sp>
        <p:pic>
          <p:nvPicPr>
            <p:cNvPr id="1026" name="Picture 2" descr="আলিনগরের গোলকধাঁধা: নস্টালজিয়ায় নবাব সিরাজউদ্দৌলা">
              <a:extLst>
                <a:ext uri="{FF2B5EF4-FFF2-40B4-BE49-F238E27FC236}">
                  <a16:creationId xmlns:a16="http://schemas.microsoft.com/office/drawing/2014/main" id="{401ABB81-1F7E-491B-A473-D24BC7D125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871538"/>
              <a:ext cx="3810000" cy="3045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0" grpId="0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86000" y="2828835"/>
            <a:ext cx="3962400" cy="1200329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আজকের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আলোচ্য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বিষয়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-</a:t>
            </a:r>
          </a:p>
          <a:p>
            <a:pPr algn="ctr"/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পলাশির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যুদ্ধ</a:t>
            </a:r>
            <a:endParaRPr lang="en-US" sz="3600" dirty="0"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1447800"/>
            <a:ext cx="17526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00200" y="2521059"/>
            <a:ext cx="5334000" cy="1815882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এই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পাঠ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শেষে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শিক্ষার্থীরার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-------------</a:t>
            </a:r>
          </a:p>
          <a:p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১।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পলাশি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যুদ্ধের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পটভুমি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বলতে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;</a:t>
            </a:r>
          </a:p>
          <a:p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২।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পলাশি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যুদ্ধের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কারণ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বর্ণনা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;</a:t>
            </a:r>
          </a:p>
          <a:p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৩।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পলাশি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যুদ্ধের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ফলাফল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বর্ণনা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9E2613AF-1CB5-4111-81C3-45AD54738978}"/>
              </a:ext>
            </a:extLst>
          </p:cNvPr>
          <p:cNvGrpSpPr/>
          <p:nvPr/>
        </p:nvGrpSpPr>
        <p:grpSpPr>
          <a:xfrm>
            <a:off x="100948" y="774404"/>
            <a:ext cx="8738470" cy="5997216"/>
            <a:chOff x="100948" y="774404"/>
            <a:chExt cx="8738470" cy="5997216"/>
          </a:xfrm>
        </p:grpSpPr>
        <p:sp>
          <p:nvSpPr>
            <p:cNvPr id="5" name="TextBox 4"/>
            <p:cNvSpPr txBox="1"/>
            <p:nvPr/>
          </p:nvSpPr>
          <p:spPr>
            <a:xfrm>
              <a:off x="2274947" y="6248400"/>
              <a:ext cx="4724400" cy="523220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8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যারা</a:t>
              </a:r>
              <a:r>
                <a:rPr lang="en-US" sz="28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পলাশি</a:t>
              </a:r>
              <a:r>
                <a:rPr lang="en-US" sz="28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যুদ্ধের</a:t>
              </a:r>
              <a:r>
                <a:rPr lang="en-US" sz="28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পটভুমি</a:t>
              </a:r>
              <a:r>
                <a:rPr lang="en-US" sz="28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তৈরি</a:t>
              </a:r>
              <a:r>
                <a:rPr lang="en-US" sz="28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  <a:r>
                <a:rPr lang="en-US" sz="2800" dirty="0" err="1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করেছিল</a:t>
              </a:r>
              <a:r>
                <a:rPr lang="en-US" sz="2800" dirty="0">
                  <a:latin typeface="NikoshBAN" panose="02000000000000000000" pitchFamily="2" charset="0"/>
                  <a:ea typeface="Verdana" pitchFamily="34" charset="0"/>
                  <a:cs typeface="NikoshBAN" panose="02000000000000000000" pitchFamily="2" charset="0"/>
                </a:rPr>
                <a:t> 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C7E78DB-8FB4-4645-8DAD-348AC672AED7}"/>
                </a:ext>
              </a:extLst>
            </p:cNvPr>
            <p:cNvGrpSpPr/>
            <p:nvPr/>
          </p:nvGrpSpPr>
          <p:grpSpPr>
            <a:xfrm>
              <a:off x="100948" y="774404"/>
              <a:ext cx="2895600" cy="2667000"/>
              <a:chOff x="152400" y="762000"/>
              <a:chExt cx="3333750" cy="1990725"/>
            </a:xfrm>
          </p:grpSpPr>
          <p:pic>
            <p:nvPicPr>
              <p:cNvPr id="2050" name="Picture 2" descr="Latest ঘসেটি বেগমের ছবি News in Bengali | Latest ঘসেটি বেগমের ছবি Bengali  Khobor, photos, videos | সর্বশেষ খবর, ছবি ও ভিডিও - West Bengal News 24">
                <a:extLst>
                  <a:ext uri="{FF2B5EF4-FFF2-40B4-BE49-F238E27FC236}">
                    <a16:creationId xmlns:a16="http://schemas.microsoft.com/office/drawing/2014/main" id="{ED415595-8B60-44FF-BECA-FA6CBD6DF96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" y="762000"/>
                <a:ext cx="3333750" cy="1990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016A122-119B-49CA-9643-9640589F26FF}"/>
                  </a:ext>
                </a:extLst>
              </p:cNvPr>
              <p:cNvSpPr txBox="1"/>
              <p:nvPr/>
            </p:nvSpPr>
            <p:spPr>
              <a:xfrm>
                <a:off x="304800" y="1600200"/>
                <a:ext cx="1524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ঘসেটি</a:t>
                </a:r>
                <a:r>
                  <a:rPr lang="en-US" sz="24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বেগম</a:t>
                </a:r>
                <a:endParaRPr lang="en-US" sz="24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777F437-3AB4-479A-956D-A665690BDDCE}"/>
                </a:ext>
              </a:extLst>
            </p:cNvPr>
            <p:cNvGrpSpPr/>
            <p:nvPr/>
          </p:nvGrpSpPr>
          <p:grpSpPr>
            <a:xfrm>
              <a:off x="3048000" y="786809"/>
              <a:ext cx="2544283" cy="2642191"/>
              <a:chOff x="3048000" y="786809"/>
              <a:chExt cx="2544283" cy="2642191"/>
            </a:xfrm>
          </p:grpSpPr>
          <p:pic>
            <p:nvPicPr>
              <p:cNvPr id="2052" name="Picture 4" descr="কী ঘটেছিল মীর জাফরের ভাগ্যে? | ২৩ জুন, ২০১৩">
                <a:extLst>
                  <a:ext uri="{FF2B5EF4-FFF2-40B4-BE49-F238E27FC236}">
                    <a16:creationId xmlns:a16="http://schemas.microsoft.com/office/drawing/2014/main" id="{5CC0CA2E-634E-4523-B8F8-A985164EC73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83442" y="786809"/>
                <a:ext cx="2508841" cy="26421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7046C3F-BF2E-42C1-A447-85155328555E}"/>
                  </a:ext>
                </a:extLst>
              </p:cNvPr>
              <p:cNvSpPr txBox="1"/>
              <p:nvPr/>
            </p:nvSpPr>
            <p:spPr>
              <a:xfrm>
                <a:off x="3048000" y="840858"/>
                <a:ext cx="13237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মীর</a:t>
                </a:r>
                <a:r>
                  <a:rPr lang="en-US" sz="24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 err="1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জাফর</a:t>
                </a:r>
                <a:endParaRPr lang="en-US" sz="24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FF89C1DF-2201-41DE-9508-F6F4CBB4518F}"/>
                </a:ext>
              </a:extLst>
            </p:cNvPr>
            <p:cNvGrpSpPr/>
            <p:nvPr/>
          </p:nvGrpSpPr>
          <p:grpSpPr>
            <a:xfrm>
              <a:off x="5695188" y="790353"/>
              <a:ext cx="3144230" cy="2638647"/>
              <a:chOff x="5695188" y="790353"/>
              <a:chExt cx="3144230" cy="2638647"/>
            </a:xfrm>
          </p:grpSpPr>
          <p:pic>
            <p:nvPicPr>
              <p:cNvPr id="2054" name="Picture 6" descr="এখানেও সেই জগৎ শেঠ | প্রথম আলো">
                <a:extLst>
                  <a:ext uri="{FF2B5EF4-FFF2-40B4-BE49-F238E27FC236}">
                    <a16:creationId xmlns:a16="http://schemas.microsoft.com/office/drawing/2014/main" id="{C742C322-70C0-42EA-AD56-73E099B5B14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95188" y="790353"/>
                <a:ext cx="3144230" cy="26386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95ED64A-AAAA-412D-AAFA-8507571A9DAF}"/>
                  </a:ext>
                </a:extLst>
              </p:cNvPr>
              <p:cNvSpPr txBox="1"/>
              <p:nvPr/>
            </p:nvSpPr>
            <p:spPr>
              <a:xfrm>
                <a:off x="5695188" y="1732531"/>
                <a:ext cx="13237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solidFill>
                      <a:srgbClr val="FFFF00"/>
                    </a:solidFill>
                    <a:highlight>
                      <a:srgbClr val="FF0000"/>
                    </a:highlight>
                    <a:latin typeface="NikoshBAN" panose="02000000000000000000" pitchFamily="2" charset="0"/>
                    <a:cs typeface="NikoshBAN" panose="02000000000000000000" pitchFamily="2" charset="0"/>
                  </a:rPr>
                  <a:t>জগ</a:t>
                </a:r>
                <a:r>
                  <a:rPr lang="en-US" sz="2400" dirty="0">
                    <a:solidFill>
                      <a:srgbClr val="FFFF00"/>
                    </a:solidFill>
                    <a:highlight>
                      <a:srgbClr val="FF0000"/>
                    </a:highlight>
                    <a:latin typeface="NikoshBAN" panose="02000000000000000000" pitchFamily="2" charset="0"/>
                    <a:cs typeface="NikoshBAN" panose="02000000000000000000" pitchFamily="2" charset="0"/>
                  </a:rPr>
                  <a:t>ৎ </a:t>
                </a:r>
                <a:r>
                  <a:rPr lang="en-US" sz="2400" dirty="0" err="1">
                    <a:solidFill>
                      <a:srgbClr val="FFFF00"/>
                    </a:solidFill>
                    <a:highlight>
                      <a:srgbClr val="FF0000"/>
                    </a:highlight>
                    <a:latin typeface="NikoshBAN" panose="02000000000000000000" pitchFamily="2" charset="0"/>
                    <a:cs typeface="NikoshBAN" panose="02000000000000000000" pitchFamily="2" charset="0"/>
                  </a:rPr>
                  <a:t>শেট</a:t>
                </a:r>
                <a:endParaRPr lang="en-US" sz="2400" dirty="0">
                  <a:solidFill>
                    <a:srgbClr val="FFFF00"/>
                  </a:solidFill>
                  <a:highlight>
                    <a:srgbClr val="FF0000"/>
                  </a:highligh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A6CD55C4-974C-4AEE-84C1-26B64CEA1029}"/>
                </a:ext>
              </a:extLst>
            </p:cNvPr>
            <p:cNvGrpSpPr/>
            <p:nvPr/>
          </p:nvGrpSpPr>
          <p:grpSpPr>
            <a:xfrm>
              <a:off x="4724401" y="3505200"/>
              <a:ext cx="4113246" cy="2743200"/>
              <a:chOff x="4724401" y="3505200"/>
              <a:chExt cx="4113246" cy="2743200"/>
            </a:xfrm>
          </p:grpSpPr>
          <p:pic>
            <p:nvPicPr>
              <p:cNvPr id="2056" name="Picture 8" descr="লর্ড ক্লাইভের আত্মহত্যা | ২৩ জুন, ২০১৩">
                <a:extLst>
                  <a:ext uri="{FF2B5EF4-FFF2-40B4-BE49-F238E27FC236}">
                    <a16:creationId xmlns:a16="http://schemas.microsoft.com/office/drawing/2014/main" id="{4BD334D0-06B2-48CE-B7DD-F4D8AA977B9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24401" y="3505200"/>
                <a:ext cx="4113246" cy="2743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73E3480C-EA5D-4014-93FC-0028BA74F370}"/>
                  </a:ext>
                </a:extLst>
              </p:cNvPr>
              <p:cNvSpPr txBox="1"/>
              <p:nvPr/>
            </p:nvSpPr>
            <p:spPr>
              <a:xfrm>
                <a:off x="4930431" y="3669696"/>
                <a:ext cx="13237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r>
                  <a:rPr lang="as-IN" sz="24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</a:t>
                </a:r>
                <a:r>
                  <a:rPr lang="en-US" sz="2400" dirty="0" err="1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্ড</a:t>
                </a:r>
                <a:r>
                  <a:rPr lang="en-US" sz="24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24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</a:t>
                </a:r>
                <a:r>
                  <a:rPr lang="en-US" sz="24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্</a:t>
                </a:r>
                <a:r>
                  <a:rPr lang="as-IN" sz="2400" dirty="0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r>
                  <a:rPr lang="en-US" sz="2400" dirty="0" err="1">
                    <a:solidFill>
                      <a:srgbClr val="FFFF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াইভ</a:t>
                </a:r>
                <a:endParaRPr lang="en-US" sz="2400" dirty="0">
                  <a:solidFill>
                    <a:srgbClr val="FFFF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pic>
          <p:nvPicPr>
            <p:cNvPr id="2058" name="Picture 10" descr="বিশ্বাসঘাতকতার অপর নাম রায় দুর্লভ।। রায়দুর্লভ এর জীবনী এবং অতি করুণ  পরিণতি - YouTube">
              <a:extLst>
                <a:ext uri="{FF2B5EF4-FFF2-40B4-BE49-F238E27FC236}">
                  <a16:creationId xmlns:a16="http://schemas.microsoft.com/office/drawing/2014/main" id="{B5BD043B-1CAC-4534-AF8B-287C782595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948" y="3548094"/>
              <a:ext cx="4471052" cy="2667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F9EF4F-70C5-4075-B693-813A1219918A}"/>
              </a:ext>
            </a:extLst>
          </p:cNvPr>
          <p:cNvSpPr txBox="1"/>
          <p:nvPr/>
        </p:nvSpPr>
        <p:spPr>
          <a:xfrm>
            <a:off x="3048000" y="1905000"/>
            <a:ext cx="21336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একক</a:t>
            </a:r>
            <a:r>
              <a:rPr lang="en-US" sz="40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A4D21D-EEAE-41B9-B17B-7BB75FCEF83F}"/>
              </a:ext>
            </a:extLst>
          </p:cNvPr>
          <p:cNvSpPr txBox="1"/>
          <p:nvPr/>
        </p:nvSpPr>
        <p:spPr>
          <a:xfrm>
            <a:off x="457200" y="3429000"/>
            <a:ext cx="70866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নবাব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সিরাজ-উদ-দৌলার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বিরুদ্ধে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ষড়যন্ত্রকারীদের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নামের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তালিকা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প্রস্তুত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144196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4465AA61-D194-4887-8D5D-A1B0E3C305F6}"/>
              </a:ext>
            </a:extLst>
          </p:cNvPr>
          <p:cNvGrpSpPr/>
          <p:nvPr/>
        </p:nvGrpSpPr>
        <p:grpSpPr>
          <a:xfrm>
            <a:off x="2646511" y="2173395"/>
            <a:ext cx="3841871" cy="3294846"/>
            <a:chOff x="2638425" y="2191554"/>
            <a:chExt cx="3841871" cy="3294846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82989FF-B28D-4469-895E-46F4F3866E8E}"/>
                </a:ext>
              </a:extLst>
            </p:cNvPr>
            <p:cNvGrpSpPr/>
            <p:nvPr/>
          </p:nvGrpSpPr>
          <p:grpSpPr>
            <a:xfrm>
              <a:off x="3276600" y="2743200"/>
              <a:ext cx="2362200" cy="2057400"/>
              <a:chOff x="3276600" y="2743200"/>
              <a:chExt cx="2362200" cy="2057400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27F48F32-7CCC-4048-9061-B51B6C0745CB}"/>
                  </a:ext>
                </a:extLst>
              </p:cNvPr>
              <p:cNvSpPr/>
              <p:nvPr/>
            </p:nvSpPr>
            <p:spPr>
              <a:xfrm>
                <a:off x="3276600" y="2743200"/>
                <a:ext cx="2362200" cy="20574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ECAD23A-0866-4041-951A-9BBCC4A6091D}"/>
                  </a:ext>
                </a:extLst>
              </p:cNvPr>
              <p:cNvSpPr txBox="1"/>
              <p:nvPr/>
            </p:nvSpPr>
            <p:spPr>
              <a:xfrm>
                <a:off x="3543300" y="3294846"/>
                <a:ext cx="18288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</a:t>
                </a:r>
                <a:r>
                  <a:rPr lang="as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ল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া</a:t>
                </a:r>
                <a:r>
                  <a:rPr lang="as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শ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ি </a:t>
                </a:r>
                <a:r>
                  <a:rPr lang="as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ু</a:t>
                </a:r>
                <a:r>
                  <a:rPr lang="as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দ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্ধের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কারণ</a:t>
                </a: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75D3543C-A049-429A-ADA4-8AF4F3F5252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829050" y="2191554"/>
              <a:ext cx="247650" cy="59339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D9EEA89-1A85-4658-B2AB-53935A639E6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705100" y="2971800"/>
              <a:ext cx="704850" cy="29580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7D53CA55-C1FD-4FEE-BB12-FBCDD3FDFA7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38425" y="4105691"/>
              <a:ext cx="732315" cy="46396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5D602571-6DC7-4CDE-A511-DFA48A25CCC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52875" y="4797472"/>
              <a:ext cx="190500" cy="68892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B24E2E0-A795-41B7-A968-18DBD8454E30}"/>
                </a:ext>
              </a:extLst>
            </p:cNvPr>
            <p:cNvCxnSpPr>
              <a:cxnSpLocks/>
              <a:endCxn id="34" idx="2"/>
            </p:cNvCxnSpPr>
            <p:nvPr/>
          </p:nvCxnSpPr>
          <p:spPr>
            <a:xfrm>
              <a:off x="5611495" y="4098139"/>
              <a:ext cx="868801" cy="23824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026B3881-D6C2-4028-8676-A664E53865A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13424" y="3038680"/>
              <a:ext cx="696876" cy="33325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9C0FD50-9B45-496E-A90D-A7CE32A86A32}"/>
                </a:ext>
              </a:extLst>
            </p:cNvPr>
            <p:cNvCxnSpPr>
              <a:cxnSpLocks/>
            </p:cNvCxnSpPr>
            <p:nvPr/>
          </p:nvCxnSpPr>
          <p:spPr>
            <a:xfrm>
              <a:off x="5143500" y="4638427"/>
              <a:ext cx="457200" cy="65004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3C9D34F7-69B5-4054-99F7-776A6807B7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76800" y="2191554"/>
              <a:ext cx="342902" cy="61541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9E21A6D0-EE09-4034-A591-D9A2799D1F44}"/>
              </a:ext>
            </a:extLst>
          </p:cNvPr>
          <p:cNvSpPr txBox="1"/>
          <p:nvPr/>
        </p:nvSpPr>
        <p:spPr>
          <a:xfrm rot="17963973">
            <a:off x="1655220" y="2313118"/>
            <a:ext cx="1500923" cy="83099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আনুগত্যদানে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বিলম্ব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5A59E78-C42B-4113-AFDF-C5A3652011B5}"/>
              </a:ext>
            </a:extLst>
          </p:cNvPr>
          <p:cNvSpPr txBox="1"/>
          <p:nvPr/>
        </p:nvSpPr>
        <p:spPr>
          <a:xfrm rot="20308137">
            <a:off x="3089564" y="1343307"/>
            <a:ext cx="1371600" cy="83099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ড়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ন্ত্রের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সংবাদ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E9E092A-A44B-4B9E-94DA-95A346D6874E}"/>
              </a:ext>
            </a:extLst>
          </p:cNvPr>
          <p:cNvSpPr txBox="1"/>
          <p:nvPr/>
        </p:nvSpPr>
        <p:spPr>
          <a:xfrm rot="1799115">
            <a:off x="4745014" y="1430332"/>
            <a:ext cx="1371600" cy="83099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আশ্রয়দান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DBC8A7E-AB9A-49CC-87C0-EE11569349B3}"/>
              </a:ext>
            </a:extLst>
          </p:cNvPr>
          <p:cNvSpPr txBox="1"/>
          <p:nvPr/>
        </p:nvSpPr>
        <p:spPr>
          <a:xfrm rot="4289063">
            <a:off x="5914766" y="2481502"/>
            <a:ext cx="1371600" cy="83099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2AAED43-F3B6-4779-8FAF-E5200A2E57C2}"/>
              </a:ext>
            </a:extLst>
          </p:cNvPr>
          <p:cNvSpPr txBox="1"/>
          <p:nvPr/>
        </p:nvSpPr>
        <p:spPr>
          <a:xfrm rot="6434754">
            <a:off x="6199400" y="4025911"/>
            <a:ext cx="1371600" cy="83099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F770731-466A-4D9A-884F-7D12F4E57E95}"/>
              </a:ext>
            </a:extLst>
          </p:cNvPr>
          <p:cNvSpPr txBox="1"/>
          <p:nvPr/>
        </p:nvSpPr>
        <p:spPr>
          <a:xfrm rot="20094474">
            <a:off x="4875510" y="5299304"/>
            <a:ext cx="1651404" cy="83099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অপমান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0F162B1-4E6E-4CF2-9EF3-5BC636464B12}"/>
              </a:ext>
            </a:extLst>
          </p:cNvPr>
          <p:cNvSpPr txBox="1"/>
          <p:nvPr/>
        </p:nvSpPr>
        <p:spPr>
          <a:xfrm rot="910194">
            <a:off x="2942986" y="5416595"/>
            <a:ext cx="1556224" cy="120032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76C4EB-97C3-4E6C-AFA0-28AD662B8D34}"/>
              </a:ext>
            </a:extLst>
          </p:cNvPr>
          <p:cNvSpPr txBox="1"/>
          <p:nvPr/>
        </p:nvSpPr>
        <p:spPr>
          <a:xfrm rot="3634469">
            <a:off x="1645206" y="4404598"/>
            <a:ext cx="1371600" cy="830997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ন্ধি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22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5D60BF-51E6-483F-A536-B0640CCA1BFA}"/>
              </a:ext>
            </a:extLst>
          </p:cNvPr>
          <p:cNvSpPr txBox="1"/>
          <p:nvPr/>
        </p:nvSpPr>
        <p:spPr>
          <a:xfrm>
            <a:off x="2819400" y="685800"/>
            <a:ext cx="25908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জোড়ায়</a:t>
            </a:r>
            <a:r>
              <a:rPr lang="en-US" sz="40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কাজ</a:t>
            </a:r>
            <a:endParaRPr lang="en-US" sz="4000" dirty="0">
              <a:latin typeface="NikoshBAN" panose="02000000000000000000" pitchFamily="2" charset="0"/>
              <a:ea typeface="Verdana" pitchFamily="34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A3205F-45B5-42F2-9ECE-77B68F181AD2}"/>
              </a:ext>
            </a:extLst>
          </p:cNvPr>
          <p:cNvSpPr txBox="1"/>
          <p:nvPr/>
        </p:nvSpPr>
        <p:spPr>
          <a:xfrm>
            <a:off x="457200" y="1752600"/>
            <a:ext cx="69342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পলাশি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প্রান্তরে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নবাব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ইংরেজ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সেনাবাহিনীর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অবস্থান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দেখিয়ে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চিত্র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অঙ্কন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ea typeface="Verdana" pitchFamily="34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03510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Facet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502</TotalTime>
  <Words>400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NikoshBAN</vt:lpstr>
      <vt:lpstr>Trebuchet MS</vt:lpstr>
      <vt:lpstr>Verdana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শিক্ষক পরিচিতি</dc:title>
  <dc:creator>RASEL</dc:creator>
  <cp:lastModifiedBy>Rasel</cp:lastModifiedBy>
  <cp:revision>189</cp:revision>
  <dcterms:created xsi:type="dcterms:W3CDTF">2018-10-23T04:57:20Z</dcterms:created>
  <dcterms:modified xsi:type="dcterms:W3CDTF">2021-10-06T15:46:08Z</dcterms:modified>
</cp:coreProperties>
</file>