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58" r:id="rId4"/>
    <p:sldId id="261" r:id="rId5"/>
    <p:sldId id="260" r:id="rId6"/>
    <p:sldId id="262" r:id="rId7"/>
    <p:sldId id="263" r:id="rId8"/>
    <p:sldId id="257" r:id="rId9"/>
    <p:sldId id="267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0066" y="93133"/>
            <a:ext cx="11954934" cy="668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" y="115256"/>
            <a:ext cx="12125739" cy="674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722866" y="333178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3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/>
        </p:blipFill>
        <p:spPr bwMode="auto">
          <a:xfrm>
            <a:off x="2235200" y="1314450"/>
            <a:ext cx="7721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7"/>
          <p:cNvSpPr txBox="1"/>
          <p:nvPr/>
        </p:nvSpPr>
        <p:spPr>
          <a:xfrm>
            <a:off x="1261607" y="327208"/>
            <a:ext cx="9144000" cy="7489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267" dirty="0">
                <a:latin typeface="NikoshBAN" pitchFamily="2" charset="0"/>
                <a:cs typeface="NikoshBAN" pitchFamily="2" charset="0"/>
              </a:rPr>
              <a:t>নিচের চিত্রের সব কোষদেহগুলো কী একই আকৃতির ? 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2492734" y="5694339"/>
            <a:ext cx="2133600" cy="748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267" dirty="0">
                <a:latin typeface="NikoshBAN" pitchFamily="2" charset="0"/>
                <a:cs typeface="NikoshBAN" pitchFamily="2" charset="0"/>
              </a:rPr>
              <a:t>নক্ষত্রাকার  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5363155" y="5694339"/>
            <a:ext cx="2133600" cy="748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267" dirty="0">
                <a:latin typeface="NikoshBAN" pitchFamily="2" charset="0"/>
                <a:cs typeface="NikoshBAN" pitchFamily="2" charset="0"/>
              </a:rPr>
              <a:t>ডিম্বাকার  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7826292" y="5694339"/>
            <a:ext cx="1930400" cy="748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267" dirty="0">
                <a:latin typeface="NikoshBAN" pitchFamily="2" charset="0"/>
                <a:cs typeface="NikoshBAN" pitchFamily="2" charset="0"/>
              </a:rPr>
              <a:t>গোলাকার  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nurve\neur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46" y="1631674"/>
            <a:ext cx="6083300" cy="32766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C:\Users\User\Desktop\nurve\neur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244" y="-470611"/>
            <a:ext cx="6083300" cy="32766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C:\Users\User\Desktop\nurve\neur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06" y="3954780"/>
            <a:ext cx="6083300" cy="32766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4604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" y="76033"/>
            <a:ext cx="11950811" cy="666667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605299" y="-111318"/>
            <a:ext cx="3505200" cy="105421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5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1" y="500932"/>
            <a:ext cx="3951474" cy="5359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89" y="1137037"/>
            <a:ext cx="2989148" cy="4337155"/>
          </a:xfrm>
          <a:prstGeom prst="rect">
            <a:avLst/>
          </a:prstGeom>
        </p:spPr>
      </p:pic>
      <p:pic>
        <p:nvPicPr>
          <p:cNvPr id="5" name="Picture 4" descr="s-4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297" y="1137037"/>
            <a:ext cx="4436828" cy="44129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14494" y="202716"/>
            <a:ext cx="5486400" cy="8309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26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13579" y="2348241"/>
            <a:ext cx="7641465" cy="2049597"/>
            <a:chOff x="1927537" y="3429000"/>
            <a:chExt cx="7641465" cy="2049597"/>
          </a:xfrm>
        </p:grpSpPr>
        <p:sp>
          <p:nvSpPr>
            <p:cNvPr id="3" name="Rectangle 2"/>
            <p:cNvSpPr/>
            <p:nvPr/>
          </p:nvSpPr>
          <p:spPr>
            <a:xfrm>
              <a:off x="1927537" y="3429000"/>
              <a:ext cx="764146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00" indent="-685800">
                <a:buFont typeface="Wingdings" panose="05000000000000000000" pitchFamily="2" charset="2"/>
                <a:buChar char="v"/>
              </a:pPr>
              <a:r>
                <a:rPr lang="bn-IN" altLang="en-US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পেশি টিস্যু কী তা বলতে </a:t>
              </a:r>
              <a:r>
                <a:rPr lang="bn-IN" altLang="en-US" sz="3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altLang="en-US" sz="3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bn-IN" alt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alt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927537" y="4106798"/>
              <a:ext cx="62744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00" indent="-685800">
                <a:buFont typeface="Wingdings" panose="05000000000000000000" pitchFamily="2" charset="2"/>
                <a:buChar char="v"/>
              </a:pPr>
              <a:r>
                <a:rPr lang="bn-IN" altLang="en-US" sz="36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পেশি টিস্যুর প্রকারভেদ লিখতে পারবে</a:t>
              </a:r>
              <a:r>
                <a:rPr lang="en-US" altLang="en-US" sz="36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altLang="en-US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27537" y="4832266"/>
              <a:ext cx="64684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00" indent="-685800">
                <a:buFont typeface="Wingdings" panose="05000000000000000000" pitchFamily="2" charset="2"/>
                <a:buChar char="v"/>
              </a:pPr>
              <a:r>
                <a:rPr lang="en-US" altLang="en-US" sz="3600" b="1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স্নায়ু</a:t>
              </a:r>
              <a:r>
                <a:rPr lang="bn-IN" altLang="en-US" sz="36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টিস্যুর </a:t>
              </a:r>
              <a:r>
                <a:rPr lang="bn-IN" altLang="en-US" sz="3600" b="1" dirty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বৈশিষ্ট্য ব্যাখ্যা করতে </a:t>
              </a:r>
              <a:r>
                <a:rPr lang="bn-IN" altLang="en-US" sz="36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altLang="en-US" sz="36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altLang="en-US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1"/>
          <p:cNvSpPr txBox="1"/>
          <p:nvPr/>
        </p:nvSpPr>
        <p:spPr>
          <a:xfrm>
            <a:off x="4570012" y="785178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9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-ani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4945" y="1059429"/>
            <a:ext cx="8849803" cy="56711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195929" y="4629905"/>
            <a:ext cx="3267988" cy="4765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ঐচ্ছিক পেশি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5929" y="2597373"/>
            <a:ext cx="3212327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36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</a:t>
            </a:r>
            <a:r>
              <a:rPr lang="en-US" sz="36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6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88674" y="6254084"/>
            <a:ext cx="3475243" cy="4765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অনৈচ্ছিক পেশি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7661" y="198318"/>
            <a:ext cx="2336970" cy="76944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4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 টিস্যু</a:t>
            </a:r>
            <a:endParaRPr lang="en-US" sz="44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79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8" t="43989" r="37737" b="41617"/>
          <a:stretch/>
        </p:blipFill>
        <p:spPr>
          <a:xfrm>
            <a:off x="297856" y="564543"/>
            <a:ext cx="4347029" cy="21293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096785" y="1395863"/>
            <a:ext cx="66896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 বৈশিষ্ট্য-</a:t>
            </a:r>
          </a:p>
          <a:p>
            <a:r>
              <a:rPr lang="bn-I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এই পেশি প্রাণীর ইচ্ছানুযায়ী সংকুচিত বা প্রসারিত হয়।</a:t>
            </a:r>
          </a:p>
          <a:p>
            <a:r>
              <a:rPr lang="bn-I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ঐচ্ছিক পেশিটিস্যুর কোষগুলো নলাকার, শাখাবিহীন ও আড়াআড়ি ডোরাযুক্ত হয়।</a:t>
            </a:r>
          </a:p>
          <a:p>
            <a:r>
              <a:rPr lang="bn-I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এদের সাধারণত একাধিক নিউক্লিয়াস থাকে। </a:t>
            </a:r>
          </a:p>
          <a:p>
            <a:r>
              <a:rPr lang="bn-I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এই পেশি অস্থিতন্ত্রে সংলগ্ন থাকে। </a:t>
            </a:r>
          </a:p>
          <a:p>
            <a:endParaRPr lang="bn-IN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কাজ-</a:t>
            </a:r>
          </a:p>
          <a:p>
            <a:r>
              <a:rPr lang="bn-IN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মানুষের হাতে ও পায়ে ঐচ্ছিক পেশি। মানুষের ইচ্ছায় তার হাত ও পা সঞ্চালন করতে পারে। 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54" y="3759070"/>
            <a:ext cx="4158531" cy="292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098647" y="2723519"/>
            <a:ext cx="647700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7030A0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868272" y="639904"/>
            <a:ext cx="2141132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ঐচ্ছিক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56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ting Baby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76" y="88883"/>
            <a:ext cx="295788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" y="2138900"/>
            <a:ext cx="2957885" cy="204574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4306623" y="1457152"/>
            <a:ext cx="74533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গঠন বৈশিষ্ট্য-</a:t>
            </a:r>
          </a:p>
          <a:p>
            <a:r>
              <a:rPr lang="bn-IN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১। এই পেশি টিস্যুর সংকোচন ও প্রসারণ প্রাণীর ইচ্ছাধীন নয়। </a:t>
            </a:r>
          </a:p>
          <a:p>
            <a:r>
              <a:rPr lang="bn-IN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২। এই পেশিগুলিমাকু আকৃতির।</a:t>
            </a:r>
          </a:p>
          <a:p>
            <a:r>
              <a:rPr lang="bn-IN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৩। এদের গায়ে আড়াআড়ি দাগ থাকে না।</a:t>
            </a:r>
          </a:p>
          <a:p>
            <a:endParaRPr lang="bn-IN" sz="32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কাজ-</a:t>
            </a:r>
          </a:p>
          <a:p>
            <a:r>
              <a:rPr lang="bn-IN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মেরুদন্ডী প্রাণীদের রক্তনালী, পৌষ্টিকনালি ইত্যাদির প্রাচীরে অনৈচ্ছিক পেশি থাকে। অনৈচ্ছিক পেশি প্রধানত দেহের অভ্যন্তরীণ অঙ্গাদির সঞ্চালনে অংশ নেয়। </a:t>
            </a:r>
            <a:endParaRPr lang="en-US" sz="32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145" y="4242344"/>
            <a:ext cx="2877944" cy="2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202326" y="438708"/>
            <a:ext cx="3637660" cy="64633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অনৈচ্ছিক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10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975320" y="1461310"/>
            <a:ext cx="78244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গঠন বৈশিষ্ট্য- </a:t>
            </a:r>
          </a:p>
          <a:p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১। এই পেশি মেরুদন্ডী প্রাণীদের হৃ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পিন্ডের এক বিশেষ ধরনের অনৈচ্ছিক পেশি। </a:t>
            </a:r>
          </a:p>
          <a:p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২। এই টিস্যুর কোষগুলো নলাকার শাখান্বিত ও আড়াআড়ি দাগযুক্ত। </a:t>
            </a:r>
          </a:p>
          <a:p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৩। এই টিস্যুর কোষগুলোর মধ্যে ইন্টারক্যালাটেড ডিস্ক থাকে। </a:t>
            </a:r>
          </a:p>
          <a:p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৪। এদের সংকোচন ও প্রসারণ প্রাণীর ইচ্ছাধীন নয়। </a:t>
            </a:r>
          </a:p>
          <a:p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৫। এ টিস্যুর গঠন ঐচ্ছিক টিস্যুর মত হলেও কাজ অনৈচ্ছিক পেশির মত। </a:t>
            </a:r>
          </a:p>
          <a:p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কাজ-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28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হৃ</a:t>
            </a:r>
            <a:r>
              <a:rPr lang="en-US" sz="2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পিন্ডের সব হৃ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পেশি সমন্বিতভাবে সংকুচিত ও প্রসারিত হয়। মানব ভ্রূণ সৃষ্টির একটা বিশেষ পর্যায় থেকে মৃত্যুর পূর্বমুহূর্ত পর্যন্ত হৃ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পিন্ডের হৃ</a:t>
            </a:r>
            <a:r>
              <a:rPr lang="en-US" sz="2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পেশি একটা নির্দিষ্ট গতিতে সংকুচিত ও প্রসারিত হয়ে দেহের মধ্যে রক্ত চলাচলের প্রক্রিয়া সচল রাখে। 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oli cardiovascular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581" y="3957098"/>
            <a:ext cx="2844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198"/>
          <a:stretch/>
        </p:blipFill>
        <p:spPr bwMode="auto">
          <a:xfrm>
            <a:off x="858575" y="657220"/>
            <a:ext cx="2441049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29752" y="6026670"/>
            <a:ext cx="2540000" cy="51911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সঞ্চালন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1765189" y="3244317"/>
            <a:ext cx="590052" cy="753861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7030A0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4705427" y="536537"/>
            <a:ext cx="2574413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22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464409" y="675861"/>
            <a:ext cx="5066307" cy="5577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¯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œvqy‡Kv‡li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GKK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wbDib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|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-‡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‡`n,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Av·b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WbWªvBU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|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DÏxcbv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cwienb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|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D”PZi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cÖvYx‡Z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¯§„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msiÿb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K‡i,cwi‡e‡ki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K‡i,wewfbœ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A‡½i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mvab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 | </a:t>
            </a:r>
            <a:endParaRPr lang="en-US" sz="4000" dirty="0">
              <a:solidFill>
                <a:schemeClr val="bg2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6" y="1067905"/>
            <a:ext cx="3453699" cy="4992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3927944" y="1280160"/>
            <a:ext cx="1272209" cy="10654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684558" y="3429023"/>
            <a:ext cx="217245" cy="1564396"/>
          </a:xfrm>
          <a:prstGeom prst="rightBrace">
            <a:avLst>
              <a:gd name="adj1" fmla="val 82981"/>
              <a:gd name="adj2" fmla="val 5000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8"/>
          <p:cNvSpPr txBox="1"/>
          <p:nvPr/>
        </p:nvSpPr>
        <p:spPr>
          <a:xfrm>
            <a:off x="4071247" y="2065797"/>
            <a:ext cx="1668858" cy="748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কোষদেহ</a:t>
            </a:r>
            <a:r>
              <a:rPr lang="bn-BD" sz="4267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4071247" y="3687842"/>
            <a:ext cx="1473643" cy="748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কোষদেহ</a:t>
            </a:r>
            <a:r>
              <a:rPr lang="bn-BD" sz="4267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203640" y="1461252"/>
            <a:ext cx="867608" cy="13539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35340" y="2300306"/>
            <a:ext cx="1335907" cy="13998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8"/>
          <p:cNvSpPr txBox="1"/>
          <p:nvPr/>
        </p:nvSpPr>
        <p:spPr>
          <a:xfrm>
            <a:off x="4071247" y="1222153"/>
            <a:ext cx="1853210" cy="748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267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 smtClean="0">
                <a:latin typeface="NikoshBAN" pitchFamily="2" charset="0"/>
                <a:cs typeface="NikoshBAN" pitchFamily="2" charset="0"/>
              </a:rPr>
              <a:t>ডেনড্রাইট</a:t>
            </a:r>
            <a:r>
              <a:rPr lang="bn-BD" sz="4267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35065" y="2514752"/>
            <a:ext cx="3073400" cy="83099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রাখা,ইচ্ছা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স্বরন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ream amb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252" y="659028"/>
            <a:ext cx="2796485" cy="1726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7633252" y="2518270"/>
            <a:ext cx="2689307" cy="83099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উল্লাস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 descr="Epithilial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66" y="3666955"/>
            <a:ext cx="3073400" cy="1600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53309" y="5658722"/>
            <a:ext cx="3356048" cy="83099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অংগের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 descr="cold-weat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520" y="3738079"/>
            <a:ext cx="2796485" cy="1638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Knowle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314" y="573536"/>
            <a:ext cx="2923993" cy="1613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7856792" y="5741967"/>
            <a:ext cx="2726813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পরিবেশের সাথে যোগাযোগ রক্ষা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4530089" y="278392"/>
            <a:ext cx="2625091" cy="5902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নিউরনের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1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228</TotalTime>
  <Words>351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NikoshBAN</vt:lpstr>
      <vt:lpstr>SutonnyMJ</vt:lpstr>
      <vt:lpstr>Wingdings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20</cp:revision>
  <dcterms:created xsi:type="dcterms:W3CDTF">2020-06-20T10:00:14Z</dcterms:created>
  <dcterms:modified xsi:type="dcterms:W3CDTF">2020-06-23T05:37:48Z</dcterms:modified>
</cp:coreProperties>
</file>