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01C"/>
    <a:srgbClr val="2EB83E"/>
    <a:srgbClr val="4BF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56EC9D-F9B7-49D1-9619-C5BE2D3D678D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53FF0-379F-4E80-A5AA-2C7CC0EE628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800" dirty="0">
            <a:solidFill>
              <a:schemeClr val="tx1"/>
            </a:solidFill>
          </a:endParaRPr>
        </a:p>
      </dgm:t>
    </dgm:pt>
    <dgm:pt modelId="{F87DFB19-DC6E-4D83-8511-FF865FFF0D7D}" type="parTrans" cxnId="{0D2D193F-D6C0-462A-822E-12663EADB8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84888C-7609-4ABB-A580-4F0706F4E935}" type="sibTrans" cxnId="{0D2D193F-D6C0-462A-822E-12663EADB870}">
      <dgm:prSet/>
      <dgm:spPr/>
      <dgm:t>
        <a:bodyPr/>
        <a:lstStyle/>
        <a:p>
          <a:endParaRPr lang="en-US"/>
        </a:p>
      </dgm:t>
    </dgm:pt>
    <dgm:pt modelId="{3319B253-2F32-46E1-AC6E-6D83E84A9C07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BD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১৯০৩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খ্রিস্টাব্দের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১লা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জানুয়ারি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ফরিদপুর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জেলার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তাম্বুলখানা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গ্রামে</a:t>
          </a:r>
          <a:endParaRPr lang="en-US" sz="1800" dirty="0">
            <a:solidFill>
              <a:schemeClr val="tx1"/>
            </a:solidFill>
          </a:endParaRPr>
        </a:p>
      </dgm:t>
    </dgm:pt>
    <dgm:pt modelId="{C3EDD641-9D57-492E-B474-5210F8E924D4}" type="parTrans" cxnId="{A2472F6F-FE0B-4A4B-8210-EC031273A0E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77839D0-5447-4A78-A16C-6FB22BC53854}" type="sibTrans" cxnId="{A2472F6F-FE0B-4A4B-8210-EC031273A0EF}">
      <dgm:prSet/>
      <dgm:spPr/>
      <dgm:t>
        <a:bodyPr/>
        <a:lstStyle/>
        <a:p>
          <a:endParaRPr lang="en-US"/>
        </a:p>
      </dgm:t>
    </dgm:pt>
    <dgm:pt modelId="{A7658E2B-A2D6-4CF6-A7C1-7B60CEFA2C00}">
      <dgm:prSet phldrT="[Text]" custT="1"/>
      <dgm:spPr/>
      <dgm:t>
        <a:bodyPr/>
        <a:lstStyle/>
        <a:p>
          <a:r>
            <a:rPr lang="bn-BD" sz="1800" dirty="0" smtClean="0">
              <a:solidFill>
                <a:schemeClr val="tx1"/>
              </a:solidFill>
            </a:rPr>
            <a:t>কর্মজীবনঃ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পাঁচ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বছর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ঢাকা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বিশ্ববিদ্যালয়ে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বাংলা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বিভাগে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অধ্যাপনা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করেন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।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পরে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তিনি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সরকারের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তথ্য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ও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প্রচার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বিভাগে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উচ্চপদে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যোগ</a:t>
          </a:r>
          <a:r>
            <a:rPr lang="en-US" sz="1600" b="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dirty="0" err="1" smtClean="0">
              <a:solidFill>
                <a:srgbClr val="C00000"/>
              </a:solidFill>
              <a:latin typeface="NikoshBAN" pitchFamily="2" charset="0"/>
            </a:rPr>
            <a:t>দেন</a:t>
          </a:r>
          <a:endParaRPr lang="en-US" sz="1600" b="0" dirty="0">
            <a:solidFill>
              <a:srgbClr val="C00000"/>
            </a:solidFill>
          </a:endParaRPr>
        </a:p>
      </dgm:t>
    </dgm:pt>
    <dgm:pt modelId="{9B4A0E79-8E04-447D-8D58-9B06195A7BCC}" type="parTrans" cxnId="{BA972623-147C-4659-BA92-201B4FD0292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B873B1B-638A-4F1C-BA16-F572140E9E9E}" type="sibTrans" cxnId="{BA972623-147C-4659-BA92-201B4FD02920}">
      <dgm:prSet/>
      <dgm:spPr/>
      <dgm:t>
        <a:bodyPr/>
        <a:lstStyle/>
        <a:p>
          <a:endParaRPr lang="en-US"/>
        </a:p>
      </dgm:t>
    </dgm:pt>
    <dgm:pt modelId="{19FA1EBB-B0B0-4F31-8E6A-43FE776B5012}">
      <dgm:prSet phldrT="[Text]" custT="1"/>
      <dgm:spPr/>
      <dgm:t>
        <a:bodyPr/>
        <a:lstStyle/>
        <a:p>
          <a:r>
            <a:rPr lang="bn-BD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১৯৭৬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খ্রিস্টাব্দের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১৩ই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মার্চ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ঢাকায়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মৃত্যুবরণ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করেন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।</a:t>
          </a:r>
          <a:endParaRPr lang="en-US" sz="1800" dirty="0">
            <a:solidFill>
              <a:schemeClr val="tx1"/>
            </a:solidFill>
          </a:endParaRPr>
        </a:p>
      </dgm:t>
    </dgm:pt>
    <dgm:pt modelId="{D6054C20-2015-4A7F-ABFC-99A439322CF1}" type="parTrans" cxnId="{ACDB9286-1D29-483D-94AC-82B18465AE3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FB01EA1-CB38-4C23-A305-EB32D8D16594}" type="sibTrans" cxnId="{ACDB9286-1D29-483D-94AC-82B18465AE3B}">
      <dgm:prSet/>
      <dgm:spPr/>
      <dgm:t>
        <a:bodyPr/>
        <a:lstStyle/>
        <a:p>
          <a:endParaRPr lang="en-US"/>
        </a:p>
      </dgm:t>
    </dgm:pt>
    <dgm:pt modelId="{6B7AC29C-0A34-49E0-BCC7-B6B8202F9C9C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1800" b="1" dirty="0" err="1" smtClean="0">
              <a:solidFill>
                <a:srgbClr val="0070C0"/>
              </a:solidFill>
              <a:latin typeface="NikoshBAN" pitchFamily="2" charset="0"/>
            </a:rPr>
            <a:t>উল্লেখযোগ্য</a:t>
          </a:r>
          <a:r>
            <a:rPr lang="en-US" sz="1800" b="1" dirty="0" smtClean="0">
              <a:solidFill>
                <a:srgbClr val="0070C0"/>
              </a:solidFill>
              <a:latin typeface="NikoshBAN" pitchFamily="2" charset="0"/>
            </a:rPr>
            <a:t> </a:t>
          </a:r>
          <a:r>
            <a:rPr lang="en-US" sz="1800" b="1" dirty="0" err="1" smtClean="0">
              <a:solidFill>
                <a:srgbClr val="0070C0"/>
              </a:solidFill>
              <a:latin typeface="NikoshBAN" pitchFamily="2" charset="0"/>
            </a:rPr>
            <a:t>গ্রন্থ: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নকসীকাঁথার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মাঠ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সোজন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বাদিয়ার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ঘাট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রাখালী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বালুচর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মাটির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কান্না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নাটক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-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বেদের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মেয়ে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উপন্যাস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-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বোবা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কাহিনী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শিশুতোষ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-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হাসু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এক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পয়সার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বাঁশী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ডালিম</a:t>
          </a:r>
          <a:r>
            <a:rPr lang="en-US" sz="18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NikoshBAN" pitchFamily="2" charset="0"/>
            </a:rPr>
            <a:t>কুমার</a:t>
          </a:r>
          <a:endParaRPr lang="en-US" sz="1800" dirty="0">
            <a:solidFill>
              <a:schemeClr val="tx1"/>
            </a:solidFill>
          </a:endParaRPr>
        </a:p>
      </dgm:t>
    </dgm:pt>
    <dgm:pt modelId="{9390934A-8EDA-4CB1-98B2-CB9D21A0E3BE}" type="parTrans" cxnId="{55977415-AB07-40B0-898B-7FBBECF2AC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CCADDB-2915-49F2-831F-45C378D4BB55}" type="sibTrans" cxnId="{55977415-AB07-40B0-898B-7FBBECF2ACF5}">
      <dgm:prSet/>
      <dgm:spPr/>
      <dgm:t>
        <a:bodyPr/>
        <a:lstStyle/>
        <a:p>
          <a:endParaRPr lang="en-US"/>
        </a:p>
      </dgm:t>
    </dgm:pt>
    <dgm:pt modelId="{FCE26B61-FE1C-480A-A6AF-5E85BCE55546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bn-IN" sz="1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পুরস্কার-  </a:t>
          </a:r>
          <a:r>
            <a:rPr lang="bn-BD" sz="1800" dirty="0" smtClean="0">
              <a:solidFill>
                <a:schemeClr val="tx1"/>
              </a:solidFill>
            </a:rPr>
            <a:t>বিশ্বভারতী বিশ্ববিদ্যালয় থেকে ডি লিট ডিগ্রি ও বাংলাদেশ সরকারের একুশে পদক পেয়েছেন</a:t>
          </a:r>
          <a:endParaRPr lang="en-US" sz="1800" dirty="0">
            <a:solidFill>
              <a:schemeClr val="tx1"/>
            </a:solidFill>
          </a:endParaRPr>
        </a:p>
      </dgm:t>
    </dgm:pt>
    <dgm:pt modelId="{5F4FB9CB-3093-4B95-A2E7-580EA5A2843B}" type="parTrans" cxnId="{3206A2FF-81C2-400C-AD3E-EF51C0935BF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6E53A86-9217-412B-87C6-CC9FF62E6495}" type="sibTrans" cxnId="{3206A2FF-81C2-400C-AD3E-EF51C0935BF6}">
      <dgm:prSet/>
      <dgm:spPr/>
      <dgm:t>
        <a:bodyPr/>
        <a:lstStyle/>
        <a:p>
          <a:endParaRPr lang="en-US"/>
        </a:p>
      </dgm:t>
    </dgm:pt>
    <dgm:pt modelId="{B1D26A33-C0DC-400B-B889-610DC0451273}" type="pres">
      <dgm:prSet presAssocID="{6456EC9D-F9B7-49D1-9619-C5BE2D3D67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8CB5F0-89BB-4120-8F4A-B21D62C947AF}" type="pres">
      <dgm:prSet presAssocID="{D2153FF0-379F-4E80-A5AA-2C7CC0EE6289}" presName="centerShape" presStyleLbl="node0" presStyleIdx="0" presStyleCnt="1"/>
      <dgm:spPr/>
      <dgm:t>
        <a:bodyPr/>
        <a:lstStyle/>
        <a:p>
          <a:endParaRPr lang="en-US"/>
        </a:p>
      </dgm:t>
    </dgm:pt>
    <dgm:pt modelId="{2D2C77AB-3DD9-4175-986F-59F5B7E0DEC3}" type="pres">
      <dgm:prSet presAssocID="{C3EDD641-9D57-492E-B474-5210F8E924D4}" presName="Name9" presStyleLbl="parChTrans1D2" presStyleIdx="0" presStyleCnt="5"/>
      <dgm:spPr/>
      <dgm:t>
        <a:bodyPr/>
        <a:lstStyle/>
        <a:p>
          <a:endParaRPr lang="en-US"/>
        </a:p>
      </dgm:t>
    </dgm:pt>
    <dgm:pt modelId="{0D9F0B21-E899-4921-A5C6-D67497B799D5}" type="pres">
      <dgm:prSet presAssocID="{C3EDD641-9D57-492E-B474-5210F8E924D4}" presName="connTx" presStyleLbl="parChTrans1D2" presStyleIdx="0" presStyleCnt="5"/>
      <dgm:spPr/>
      <dgm:t>
        <a:bodyPr/>
        <a:lstStyle/>
        <a:p>
          <a:endParaRPr lang="en-US"/>
        </a:p>
      </dgm:t>
    </dgm:pt>
    <dgm:pt modelId="{65B70AF2-8BCB-44C5-80B3-FFACA2ED8341}" type="pres">
      <dgm:prSet presAssocID="{3319B253-2F32-46E1-AC6E-6D83E84A9C07}" presName="node" presStyleLbl="node1" presStyleIdx="0" presStyleCnt="5" custScaleX="198546" custScaleY="84965" custRadScaleRad="83572" custRadScaleInc="-5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DC501-0AD5-42E7-A3D5-9843D7EA7A83}" type="pres">
      <dgm:prSet presAssocID="{9B4A0E79-8E04-447D-8D58-9B06195A7BCC}" presName="Name9" presStyleLbl="parChTrans1D2" presStyleIdx="1" presStyleCnt="5"/>
      <dgm:spPr/>
      <dgm:t>
        <a:bodyPr/>
        <a:lstStyle/>
        <a:p>
          <a:endParaRPr lang="en-US"/>
        </a:p>
      </dgm:t>
    </dgm:pt>
    <dgm:pt modelId="{68E927BC-B7B8-4F4E-B6B7-327137CDD249}" type="pres">
      <dgm:prSet presAssocID="{9B4A0E79-8E04-447D-8D58-9B06195A7BCC}" presName="connTx" presStyleLbl="parChTrans1D2" presStyleIdx="1" presStyleCnt="5"/>
      <dgm:spPr/>
      <dgm:t>
        <a:bodyPr/>
        <a:lstStyle/>
        <a:p>
          <a:endParaRPr lang="en-US"/>
        </a:p>
      </dgm:t>
    </dgm:pt>
    <dgm:pt modelId="{FF80E60A-2BA4-4DA1-9983-81F1F4FA5543}" type="pres">
      <dgm:prSet presAssocID="{A7658E2B-A2D6-4CF6-A7C1-7B60CEFA2C00}" presName="node" presStyleLbl="node1" presStyleIdx="1" presStyleCnt="5" custScaleX="219547" custScaleY="93982" custRadScaleRad="139718" custRadScaleInc="1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872C5-578C-4594-BE99-59CA3BD27BFB}" type="pres">
      <dgm:prSet presAssocID="{9390934A-8EDA-4CB1-98B2-CB9D21A0E3BE}" presName="Name9" presStyleLbl="parChTrans1D2" presStyleIdx="2" presStyleCnt="5"/>
      <dgm:spPr/>
      <dgm:t>
        <a:bodyPr/>
        <a:lstStyle/>
        <a:p>
          <a:endParaRPr lang="en-US"/>
        </a:p>
      </dgm:t>
    </dgm:pt>
    <dgm:pt modelId="{27827C8E-FDF2-4A0A-B3DB-6DB5D3A4277E}" type="pres">
      <dgm:prSet presAssocID="{9390934A-8EDA-4CB1-98B2-CB9D21A0E3BE}" presName="connTx" presStyleLbl="parChTrans1D2" presStyleIdx="2" presStyleCnt="5"/>
      <dgm:spPr/>
      <dgm:t>
        <a:bodyPr/>
        <a:lstStyle/>
        <a:p>
          <a:endParaRPr lang="en-US"/>
        </a:p>
      </dgm:t>
    </dgm:pt>
    <dgm:pt modelId="{5672A8B1-3908-489A-9426-528F966C8A60}" type="pres">
      <dgm:prSet presAssocID="{6B7AC29C-0A34-49E0-BCC7-B6B8202F9C9C}" presName="node" presStyleLbl="node1" presStyleIdx="2" presStyleCnt="5" custScaleX="274503" custScaleY="105411" custRadScaleRad="140368" custRadScaleInc="-57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55F5-343F-49B3-8669-0E8A508956DF}" type="pres">
      <dgm:prSet presAssocID="{5F4FB9CB-3093-4B95-A2E7-580EA5A2843B}" presName="Name9" presStyleLbl="parChTrans1D2" presStyleIdx="3" presStyleCnt="5"/>
      <dgm:spPr/>
      <dgm:t>
        <a:bodyPr/>
        <a:lstStyle/>
        <a:p>
          <a:endParaRPr lang="en-US"/>
        </a:p>
      </dgm:t>
    </dgm:pt>
    <dgm:pt modelId="{57A567D2-64A7-4A5B-811D-B214092F6C0B}" type="pres">
      <dgm:prSet presAssocID="{5F4FB9CB-3093-4B95-A2E7-580EA5A2843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1DA68940-C32F-496E-A83C-EF2383CD0405}" type="pres">
      <dgm:prSet presAssocID="{FCE26B61-FE1C-480A-A6AF-5E85BCE55546}" presName="node" presStyleLbl="node1" presStyleIdx="3" presStyleCnt="5" custScaleX="213188" custScaleY="116494" custRadScaleRad="143816" custRadScaleInc="68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53491-0727-4B73-8589-EED489D251C8}" type="pres">
      <dgm:prSet presAssocID="{D6054C20-2015-4A7F-ABFC-99A439322CF1}" presName="Name9" presStyleLbl="parChTrans1D2" presStyleIdx="4" presStyleCnt="5"/>
      <dgm:spPr/>
      <dgm:t>
        <a:bodyPr/>
        <a:lstStyle/>
        <a:p>
          <a:endParaRPr lang="en-US"/>
        </a:p>
      </dgm:t>
    </dgm:pt>
    <dgm:pt modelId="{78F526E7-0473-4130-83FE-098CA8DD0C96}" type="pres">
      <dgm:prSet presAssocID="{D6054C20-2015-4A7F-ABFC-99A439322CF1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B72893F-EDD4-4DB8-B6B3-415EE721B191}" type="pres">
      <dgm:prSet presAssocID="{19FA1EBB-B0B0-4F31-8E6A-43FE776B5012}" presName="node" presStyleLbl="node1" presStyleIdx="4" presStyleCnt="5" custScaleX="181794" custRadScaleRad="123186" custRadScaleInc="-11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11CFBB-7AC0-4F74-ACDE-6BD979490F11}" type="presOf" srcId="{9B4A0E79-8E04-447D-8D58-9B06195A7BCC}" destId="{68E927BC-B7B8-4F4E-B6B7-327137CDD249}" srcOrd="1" destOrd="0" presId="urn:microsoft.com/office/officeart/2005/8/layout/radial1"/>
    <dgm:cxn modelId="{3FFC75A1-6ACD-4D39-88AF-288041F96C69}" type="presOf" srcId="{5F4FB9CB-3093-4B95-A2E7-580EA5A2843B}" destId="{57A567D2-64A7-4A5B-811D-B214092F6C0B}" srcOrd="1" destOrd="0" presId="urn:microsoft.com/office/officeart/2005/8/layout/radial1"/>
    <dgm:cxn modelId="{389D281E-552B-479F-B171-A7108EA262BA}" type="presOf" srcId="{19FA1EBB-B0B0-4F31-8E6A-43FE776B5012}" destId="{BB72893F-EDD4-4DB8-B6B3-415EE721B191}" srcOrd="0" destOrd="0" presId="urn:microsoft.com/office/officeart/2005/8/layout/radial1"/>
    <dgm:cxn modelId="{0D2D193F-D6C0-462A-822E-12663EADB870}" srcId="{6456EC9D-F9B7-49D1-9619-C5BE2D3D678D}" destId="{D2153FF0-379F-4E80-A5AA-2C7CC0EE6289}" srcOrd="0" destOrd="0" parTransId="{F87DFB19-DC6E-4D83-8511-FF865FFF0D7D}" sibTransId="{5784888C-7609-4ABB-A580-4F0706F4E935}"/>
    <dgm:cxn modelId="{FCBE8846-FF6A-4CAB-BCB0-18A356036FB6}" type="presOf" srcId="{D6054C20-2015-4A7F-ABFC-99A439322CF1}" destId="{B8D53491-0727-4B73-8589-EED489D251C8}" srcOrd="0" destOrd="0" presId="urn:microsoft.com/office/officeart/2005/8/layout/radial1"/>
    <dgm:cxn modelId="{81F7EFB9-093A-4C55-A1A1-9CBA0BBD5A5F}" type="presOf" srcId="{9390934A-8EDA-4CB1-98B2-CB9D21A0E3BE}" destId="{7B4872C5-578C-4594-BE99-59CA3BD27BFB}" srcOrd="0" destOrd="0" presId="urn:microsoft.com/office/officeart/2005/8/layout/radial1"/>
    <dgm:cxn modelId="{D00EA50A-5E10-4412-8987-09B43926FFE2}" type="presOf" srcId="{D6054C20-2015-4A7F-ABFC-99A439322CF1}" destId="{78F526E7-0473-4130-83FE-098CA8DD0C96}" srcOrd="1" destOrd="0" presId="urn:microsoft.com/office/officeart/2005/8/layout/radial1"/>
    <dgm:cxn modelId="{B54B9B86-FBCB-4143-8A33-3E2ABA201F9E}" type="presOf" srcId="{FCE26B61-FE1C-480A-A6AF-5E85BCE55546}" destId="{1DA68940-C32F-496E-A83C-EF2383CD0405}" srcOrd="0" destOrd="0" presId="urn:microsoft.com/office/officeart/2005/8/layout/radial1"/>
    <dgm:cxn modelId="{55977415-AB07-40B0-898B-7FBBECF2ACF5}" srcId="{D2153FF0-379F-4E80-A5AA-2C7CC0EE6289}" destId="{6B7AC29C-0A34-49E0-BCC7-B6B8202F9C9C}" srcOrd="2" destOrd="0" parTransId="{9390934A-8EDA-4CB1-98B2-CB9D21A0E3BE}" sibTransId="{29CCADDB-2915-49F2-831F-45C378D4BB55}"/>
    <dgm:cxn modelId="{BD556D72-1BBA-4BEB-A2AD-A6BE0498C8A8}" type="presOf" srcId="{C3EDD641-9D57-492E-B474-5210F8E924D4}" destId="{2D2C77AB-3DD9-4175-986F-59F5B7E0DEC3}" srcOrd="0" destOrd="0" presId="urn:microsoft.com/office/officeart/2005/8/layout/radial1"/>
    <dgm:cxn modelId="{87B2B188-DAF3-49A0-B3FE-7A2A18027427}" type="presOf" srcId="{6456EC9D-F9B7-49D1-9619-C5BE2D3D678D}" destId="{B1D26A33-C0DC-400B-B889-610DC0451273}" srcOrd="0" destOrd="0" presId="urn:microsoft.com/office/officeart/2005/8/layout/radial1"/>
    <dgm:cxn modelId="{94CA4612-8E37-4D0C-9D72-A13CC235FE33}" type="presOf" srcId="{5F4FB9CB-3093-4B95-A2E7-580EA5A2843B}" destId="{481255F5-343F-49B3-8669-0E8A508956DF}" srcOrd="0" destOrd="0" presId="urn:microsoft.com/office/officeart/2005/8/layout/radial1"/>
    <dgm:cxn modelId="{BA972623-147C-4659-BA92-201B4FD02920}" srcId="{D2153FF0-379F-4E80-A5AA-2C7CC0EE6289}" destId="{A7658E2B-A2D6-4CF6-A7C1-7B60CEFA2C00}" srcOrd="1" destOrd="0" parTransId="{9B4A0E79-8E04-447D-8D58-9B06195A7BCC}" sibTransId="{BB873B1B-638A-4F1C-BA16-F572140E9E9E}"/>
    <dgm:cxn modelId="{77AC210B-BD3A-4401-9FBC-4D5DBD664CE2}" type="presOf" srcId="{A7658E2B-A2D6-4CF6-A7C1-7B60CEFA2C00}" destId="{FF80E60A-2BA4-4DA1-9983-81F1F4FA5543}" srcOrd="0" destOrd="0" presId="urn:microsoft.com/office/officeart/2005/8/layout/radial1"/>
    <dgm:cxn modelId="{5C13DA2E-0646-426C-8703-C9807508A7CA}" type="presOf" srcId="{9B4A0E79-8E04-447D-8D58-9B06195A7BCC}" destId="{0B8DC501-0AD5-42E7-A3D5-9843D7EA7A83}" srcOrd="0" destOrd="0" presId="urn:microsoft.com/office/officeart/2005/8/layout/radial1"/>
    <dgm:cxn modelId="{84B21EAB-4E75-4F3B-BA01-717BD853F047}" type="presOf" srcId="{6B7AC29C-0A34-49E0-BCC7-B6B8202F9C9C}" destId="{5672A8B1-3908-489A-9426-528F966C8A60}" srcOrd="0" destOrd="0" presId="urn:microsoft.com/office/officeart/2005/8/layout/radial1"/>
    <dgm:cxn modelId="{3206A2FF-81C2-400C-AD3E-EF51C0935BF6}" srcId="{D2153FF0-379F-4E80-A5AA-2C7CC0EE6289}" destId="{FCE26B61-FE1C-480A-A6AF-5E85BCE55546}" srcOrd="3" destOrd="0" parTransId="{5F4FB9CB-3093-4B95-A2E7-580EA5A2843B}" sibTransId="{56E53A86-9217-412B-87C6-CC9FF62E6495}"/>
    <dgm:cxn modelId="{985EB342-49C1-4505-90EF-5C9A874A85D6}" type="presOf" srcId="{9390934A-8EDA-4CB1-98B2-CB9D21A0E3BE}" destId="{27827C8E-FDF2-4A0A-B3DB-6DB5D3A4277E}" srcOrd="1" destOrd="0" presId="urn:microsoft.com/office/officeart/2005/8/layout/radial1"/>
    <dgm:cxn modelId="{ACDB9286-1D29-483D-94AC-82B18465AE3B}" srcId="{D2153FF0-379F-4E80-A5AA-2C7CC0EE6289}" destId="{19FA1EBB-B0B0-4F31-8E6A-43FE776B5012}" srcOrd="4" destOrd="0" parTransId="{D6054C20-2015-4A7F-ABFC-99A439322CF1}" sibTransId="{5FB01EA1-CB38-4C23-A305-EB32D8D16594}"/>
    <dgm:cxn modelId="{2DE1BBD0-5B7C-455F-9E22-39C4CBE51327}" type="presOf" srcId="{C3EDD641-9D57-492E-B474-5210F8E924D4}" destId="{0D9F0B21-E899-4921-A5C6-D67497B799D5}" srcOrd="1" destOrd="0" presId="urn:microsoft.com/office/officeart/2005/8/layout/radial1"/>
    <dgm:cxn modelId="{7EFF9C4D-6F89-4624-A786-EDA7944F43CA}" type="presOf" srcId="{3319B253-2F32-46E1-AC6E-6D83E84A9C07}" destId="{65B70AF2-8BCB-44C5-80B3-FFACA2ED8341}" srcOrd="0" destOrd="0" presId="urn:microsoft.com/office/officeart/2005/8/layout/radial1"/>
    <dgm:cxn modelId="{A2472F6F-FE0B-4A4B-8210-EC031273A0EF}" srcId="{D2153FF0-379F-4E80-A5AA-2C7CC0EE6289}" destId="{3319B253-2F32-46E1-AC6E-6D83E84A9C07}" srcOrd="0" destOrd="0" parTransId="{C3EDD641-9D57-492E-B474-5210F8E924D4}" sibTransId="{B77839D0-5447-4A78-A16C-6FB22BC53854}"/>
    <dgm:cxn modelId="{9F0DF9D0-988A-4025-8DEE-5EA6A9F94E8F}" type="presOf" srcId="{D2153FF0-379F-4E80-A5AA-2C7CC0EE6289}" destId="{D08CB5F0-89BB-4120-8F4A-B21D62C947AF}" srcOrd="0" destOrd="0" presId="urn:microsoft.com/office/officeart/2005/8/layout/radial1"/>
    <dgm:cxn modelId="{C4D075CB-F585-44B3-954A-8FA85115E14A}" type="presParOf" srcId="{B1D26A33-C0DC-400B-B889-610DC0451273}" destId="{D08CB5F0-89BB-4120-8F4A-B21D62C947AF}" srcOrd="0" destOrd="0" presId="urn:microsoft.com/office/officeart/2005/8/layout/radial1"/>
    <dgm:cxn modelId="{756DA858-4229-4C57-A2EE-5892F52C68F6}" type="presParOf" srcId="{B1D26A33-C0DC-400B-B889-610DC0451273}" destId="{2D2C77AB-3DD9-4175-986F-59F5B7E0DEC3}" srcOrd="1" destOrd="0" presId="urn:microsoft.com/office/officeart/2005/8/layout/radial1"/>
    <dgm:cxn modelId="{BDD70045-B267-4886-86CF-F34C57C1D184}" type="presParOf" srcId="{2D2C77AB-3DD9-4175-986F-59F5B7E0DEC3}" destId="{0D9F0B21-E899-4921-A5C6-D67497B799D5}" srcOrd="0" destOrd="0" presId="urn:microsoft.com/office/officeart/2005/8/layout/radial1"/>
    <dgm:cxn modelId="{F4EF003D-F5E0-45CF-9632-624EF446EE55}" type="presParOf" srcId="{B1D26A33-C0DC-400B-B889-610DC0451273}" destId="{65B70AF2-8BCB-44C5-80B3-FFACA2ED8341}" srcOrd="2" destOrd="0" presId="urn:microsoft.com/office/officeart/2005/8/layout/radial1"/>
    <dgm:cxn modelId="{91A85C9A-4F1D-425F-BD3F-978147E1C168}" type="presParOf" srcId="{B1D26A33-C0DC-400B-B889-610DC0451273}" destId="{0B8DC501-0AD5-42E7-A3D5-9843D7EA7A83}" srcOrd="3" destOrd="0" presId="urn:microsoft.com/office/officeart/2005/8/layout/radial1"/>
    <dgm:cxn modelId="{87ADE9F1-DB82-45CF-8628-0D79A2E6F4F9}" type="presParOf" srcId="{0B8DC501-0AD5-42E7-A3D5-9843D7EA7A83}" destId="{68E927BC-B7B8-4F4E-B6B7-327137CDD249}" srcOrd="0" destOrd="0" presId="urn:microsoft.com/office/officeart/2005/8/layout/radial1"/>
    <dgm:cxn modelId="{C7FB4111-0869-4439-9B94-6FDD52A073ED}" type="presParOf" srcId="{B1D26A33-C0DC-400B-B889-610DC0451273}" destId="{FF80E60A-2BA4-4DA1-9983-81F1F4FA5543}" srcOrd="4" destOrd="0" presId="urn:microsoft.com/office/officeart/2005/8/layout/radial1"/>
    <dgm:cxn modelId="{3FA27FE9-CE3E-4330-BF3F-1FDCCAD124A6}" type="presParOf" srcId="{B1D26A33-C0DC-400B-B889-610DC0451273}" destId="{7B4872C5-578C-4594-BE99-59CA3BD27BFB}" srcOrd="5" destOrd="0" presId="urn:microsoft.com/office/officeart/2005/8/layout/radial1"/>
    <dgm:cxn modelId="{6D664660-52A9-4DB6-B92A-F0B89988377E}" type="presParOf" srcId="{7B4872C5-578C-4594-BE99-59CA3BD27BFB}" destId="{27827C8E-FDF2-4A0A-B3DB-6DB5D3A4277E}" srcOrd="0" destOrd="0" presId="urn:microsoft.com/office/officeart/2005/8/layout/radial1"/>
    <dgm:cxn modelId="{005ED1D6-1E22-4BB4-90D2-ECA4DF565969}" type="presParOf" srcId="{B1D26A33-C0DC-400B-B889-610DC0451273}" destId="{5672A8B1-3908-489A-9426-528F966C8A60}" srcOrd="6" destOrd="0" presId="urn:microsoft.com/office/officeart/2005/8/layout/radial1"/>
    <dgm:cxn modelId="{DE40BE58-210F-47DE-A4C5-BD0303760B86}" type="presParOf" srcId="{B1D26A33-C0DC-400B-B889-610DC0451273}" destId="{481255F5-343F-49B3-8669-0E8A508956DF}" srcOrd="7" destOrd="0" presId="urn:microsoft.com/office/officeart/2005/8/layout/radial1"/>
    <dgm:cxn modelId="{7C510446-25F1-4641-966E-E1A3ACB2EBD0}" type="presParOf" srcId="{481255F5-343F-49B3-8669-0E8A508956DF}" destId="{57A567D2-64A7-4A5B-811D-B214092F6C0B}" srcOrd="0" destOrd="0" presId="urn:microsoft.com/office/officeart/2005/8/layout/radial1"/>
    <dgm:cxn modelId="{169BCF27-29C4-4B91-9E5F-934A3A030788}" type="presParOf" srcId="{B1D26A33-C0DC-400B-B889-610DC0451273}" destId="{1DA68940-C32F-496E-A83C-EF2383CD0405}" srcOrd="8" destOrd="0" presId="urn:microsoft.com/office/officeart/2005/8/layout/radial1"/>
    <dgm:cxn modelId="{4A4016D2-FA0B-4080-AEF7-76C0CE0BB529}" type="presParOf" srcId="{B1D26A33-C0DC-400B-B889-610DC0451273}" destId="{B8D53491-0727-4B73-8589-EED489D251C8}" srcOrd="9" destOrd="0" presId="urn:microsoft.com/office/officeart/2005/8/layout/radial1"/>
    <dgm:cxn modelId="{7E0B2348-3CF1-4663-A1E8-06A1634F5497}" type="presParOf" srcId="{B8D53491-0727-4B73-8589-EED489D251C8}" destId="{78F526E7-0473-4130-83FE-098CA8DD0C96}" srcOrd="0" destOrd="0" presId="urn:microsoft.com/office/officeart/2005/8/layout/radial1"/>
    <dgm:cxn modelId="{0A19F934-0A76-4AD7-A2C9-8A8D7714CCA6}" type="presParOf" srcId="{B1D26A33-C0DC-400B-B889-610DC0451273}" destId="{BB72893F-EDD4-4DB8-B6B3-415EE721B191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B5F0-89BB-4120-8F4A-B21D62C947AF}">
      <dsp:nvSpPr>
        <dsp:cNvPr id="0" name=""/>
        <dsp:cNvSpPr/>
      </dsp:nvSpPr>
      <dsp:spPr>
        <a:xfrm>
          <a:off x="4343997" y="2282803"/>
          <a:ext cx="1845079" cy="184507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614203" y="2553009"/>
        <a:ext cx="1304667" cy="1304667"/>
      </dsp:txXfrm>
    </dsp:sp>
    <dsp:sp modelId="{2D2C77AB-3DD9-4175-986F-59F5B7E0DEC3}">
      <dsp:nvSpPr>
        <dsp:cNvPr id="0" name=""/>
        <dsp:cNvSpPr/>
      </dsp:nvSpPr>
      <dsp:spPr>
        <a:xfrm rot="16083122">
          <a:off x="5079689" y="2117785"/>
          <a:ext cx="300753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300753" y="15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5222547" y="2125527"/>
        <a:ext cx="15037" cy="15037"/>
      </dsp:txXfrm>
    </dsp:sp>
    <dsp:sp modelId="{65B70AF2-8BCB-44C5-80B3-FFACA2ED8341}">
      <dsp:nvSpPr>
        <dsp:cNvPr id="0" name=""/>
        <dsp:cNvSpPr/>
      </dsp:nvSpPr>
      <dsp:spPr>
        <a:xfrm>
          <a:off x="3366632" y="415168"/>
          <a:ext cx="3663331" cy="156767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জন্মঃ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১৯০৩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খ্রিস্টাব্দের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১লা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জানুয়ারি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ফরিদপুর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জেলার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তাম্বুলখানা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গ্রামে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903114" y="644748"/>
        <a:ext cx="2590367" cy="1108511"/>
      </dsp:txXfrm>
    </dsp:sp>
    <dsp:sp modelId="{0B8DC501-0AD5-42E7-A3D5-9843D7EA7A83}">
      <dsp:nvSpPr>
        <dsp:cNvPr id="0" name=""/>
        <dsp:cNvSpPr/>
      </dsp:nvSpPr>
      <dsp:spPr>
        <a:xfrm rot="20543544">
          <a:off x="6128834" y="2801113"/>
          <a:ext cx="726647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726647" y="15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473991" y="2798207"/>
        <a:ext cx="36332" cy="36332"/>
      </dsp:txXfrm>
    </dsp:sp>
    <dsp:sp modelId="{FF80E60A-2BA4-4DA1-9983-81F1F4FA5543}">
      <dsp:nvSpPr>
        <dsp:cNvPr id="0" name=""/>
        <dsp:cNvSpPr/>
      </dsp:nvSpPr>
      <dsp:spPr>
        <a:xfrm>
          <a:off x="6440085" y="1323085"/>
          <a:ext cx="4050816" cy="17340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chemeClr val="tx1"/>
              </a:solidFill>
            </a:rPr>
            <a:t>কর্মজীবনঃ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পাঁচ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বছর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ঢাকা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বিশ্ববিদ্যালয়ে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বাংলা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বিভাগে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অধ্যাপনা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করেন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।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পরে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তিনি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সরকারের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তথ্য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ও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প্রচার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বিভাগে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উচ্চপদে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যোগ</a:t>
          </a:r>
          <a:r>
            <a:rPr lang="en-US" sz="1600" b="0" kern="1200" dirty="0" smtClean="0">
              <a:solidFill>
                <a:srgbClr val="C00000"/>
              </a:solidFill>
              <a:latin typeface="NikoshBAN" pitchFamily="2" charset="0"/>
            </a:rPr>
            <a:t> </a:t>
          </a:r>
          <a:r>
            <a:rPr lang="en-US" sz="1600" b="0" kern="1200" dirty="0" err="1" smtClean="0">
              <a:solidFill>
                <a:srgbClr val="C00000"/>
              </a:solidFill>
              <a:latin typeface="NikoshBAN" pitchFamily="2" charset="0"/>
            </a:rPr>
            <a:t>দেন</a:t>
          </a:r>
          <a:endParaRPr lang="en-US" sz="1600" b="0" kern="1200" dirty="0">
            <a:solidFill>
              <a:srgbClr val="C00000"/>
            </a:solidFill>
          </a:endParaRPr>
        </a:p>
      </dsp:txBody>
      <dsp:txXfrm>
        <a:off x="7033313" y="1577030"/>
        <a:ext cx="2864360" cy="1226152"/>
      </dsp:txXfrm>
    </dsp:sp>
    <dsp:sp modelId="{7B4872C5-578C-4594-BE99-59CA3BD27BFB}">
      <dsp:nvSpPr>
        <dsp:cNvPr id="0" name=""/>
        <dsp:cNvSpPr/>
      </dsp:nvSpPr>
      <dsp:spPr>
        <a:xfrm rot="1993896">
          <a:off x="5963112" y="3947300"/>
          <a:ext cx="918367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918367" y="15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399336" y="3939601"/>
        <a:ext cx="45918" cy="45918"/>
      </dsp:txXfrm>
    </dsp:sp>
    <dsp:sp modelId="{5672A8B1-3908-489A-9426-528F966C8A60}">
      <dsp:nvSpPr>
        <dsp:cNvPr id="0" name=""/>
        <dsp:cNvSpPr/>
      </dsp:nvSpPr>
      <dsp:spPr>
        <a:xfrm>
          <a:off x="5554526" y="4080717"/>
          <a:ext cx="5064797" cy="19449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rgbClr val="0070C0"/>
              </a:solidFill>
              <a:latin typeface="NikoshBAN" pitchFamily="2" charset="0"/>
            </a:rPr>
            <a:t>উল্লেখযোগ্য</a:t>
          </a:r>
          <a:r>
            <a:rPr lang="en-US" sz="1800" b="1" kern="1200" dirty="0" smtClean="0">
              <a:solidFill>
                <a:srgbClr val="0070C0"/>
              </a:solidFill>
              <a:latin typeface="NikoshBAN" pitchFamily="2" charset="0"/>
            </a:rPr>
            <a:t> </a:t>
          </a:r>
          <a:r>
            <a:rPr lang="en-US" sz="1800" b="1" kern="1200" dirty="0" err="1" smtClean="0">
              <a:solidFill>
                <a:srgbClr val="0070C0"/>
              </a:solidFill>
              <a:latin typeface="NikoshBAN" pitchFamily="2" charset="0"/>
            </a:rPr>
            <a:t>গ্রন্থ: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নকসীকাঁথার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মাঠ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সোজন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বাদিয়ার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ঘাট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রাখালী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বালুচর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মাটির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কান্না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নাটক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-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বেদের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মেয়ে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উপন্যাস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-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বোবা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কাহিনী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শিশুতোষ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-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হাসু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এক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পয়সার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বাঁশী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,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ডালিম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কুমার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296248" y="4365543"/>
        <a:ext cx="3581353" cy="1375264"/>
      </dsp:txXfrm>
    </dsp:sp>
    <dsp:sp modelId="{481255F5-343F-49B3-8669-0E8A508956DF}">
      <dsp:nvSpPr>
        <dsp:cNvPr id="0" name=""/>
        <dsp:cNvSpPr/>
      </dsp:nvSpPr>
      <dsp:spPr>
        <a:xfrm rot="9033941">
          <a:off x="3564007" y="3879596"/>
          <a:ext cx="961101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961101" y="15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020530" y="3870829"/>
        <a:ext cx="48055" cy="48055"/>
      </dsp:txXfrm>
    </dsp:sp>
    <dsp:sp modelId="{1DA68940-C32F-496E-A83C-EF2383CD0405}">
      <dsp:nvSpPr>
        <dsp:cNvPr id="0" name=""/>
        <dsp:cNvSpPr/>
      </dsp:nvSpPr>
      <dsp:spPr>
        <a:xfrm>
          <a:off x="291087" y="3828333"/>
          <a:ext cx="3933487" cy="214940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পুরস্কার-  </a:t>
          </a:r>
          <a:r>
            <a:rPr lang="bn-BD" sz="1800" kern="1200" dirty="0" smtClean="0">
              <a:solidFill>
                <a:schemeClr val="tx1"/>
              </a:solidFill>
            </a:rPr>
            <a:t>বিশ্বভারতী বিশ্ববিদ্যালয় থেকে ডি লিট ডিগ্রি ও বাংলাদেশ সরকারের একুশে পদক পেয়েছেন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867133" y="4143106"/>
        <a:ext cx="2781395" cy="1519860"/>
      </dsp:txXfrm>
    </dsp:sp>
    <dsp:sp modelId="{B8D53491-0727-4B73-8589-EED489D251C8}">
      <dsp:nvSpPr>
        <dsp:cNvPr id="0" name=""/>
        <dsp:cNvSpPr/>
      </dsp:nvSpPr>
      <dsp:spPr>
        <a:xfrm rot="11638966">
          <a:off x="3916165" y="2911350"/>
          <a:ext cx="462012" cy="30521"/>
        </a:xfrm>
        <a:custGeom>
          <a:avLst/>
          <a:gdLst/>
          <a:ahLst/>
          <a:cxnLst/>
          <a:rect l="0" t="0" r="0" b="0"/>
          <a:pathLst>
            <a:path>
              <a:moveTo>
                <a:pt x="0" y="15260"/>
              </a:moveTo>
              <a:lnTo>
                <a:pt x="462012" y="1526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4135621" y="2915061"/>
        <a:ext cx="23100" cy="23100"/>
      </dsp:txXfrm>
    </dsp:sp>
    <dsp:sp modelId="{BB72893F-EDD4-4DB8-B6B3-415EE721B191}">
      <dsp:nvSpPr>
        <dsp:cNvPr id="0" name=""/>
        <dsp:cNvSpPr/>
      </dsp:nvSpPr>
      <dsp:spPr>
        <a:xfrm>
          <a:off x="718023" y="1567802"/>
          <a:ext cx="3354243" cy="18450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মৃত্যু: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১৯৭৬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খ্রিস্টাব্দের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১৩ই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মার্চ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ঢাকায়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মৃত্যুবরণ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NikoshBAN" pitchFamily="2" charset="0"/>
            </a:rPr>
            <a:t>করেন</a:t>
          </a:r>
          <a:r>
            <a:rPr lang="en-US" sz="1800" kern="1200" dirty="0" smtClean="0">
              <a:solidFill>
                <a:schemeClr val="tx1"/>
              </a:solidFill>
              <a:latin typeface="NikoshBAN" pitchFamily="2" charset="0"/>
            </a:rPr>
            <a:t>।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09241" y="1838008"/>
        <a:ext cx="2371807" cy="1304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9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6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7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6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7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5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C6D22-51D9-44BC-BA83-6483DA02C54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E1E8-66EF-4256-9442-7A597FEC0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8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fif"/><Relationship Id="rId7" Type="http://schemas.microsoft.com/office/2007/relationships/hdphoto" Target="../media/hdphoto2.wdp"/><Relationship Id="rId12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microsoft.com/office/2007/relationships/hdphoto" Target="../media/hdphoto1.wdp"/><Relationship Id="rId10" Type="http://schemas.openxmlformats.org/officeDocument/2006/relationships/image" Target="../media/image20.jp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.jfif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fif"/><Relationship Id="rId7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10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jfif"/><Relationship Id="rId7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fif"/><Relationship Id="rId7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.jfif"/><Relationship Id="rId7" Type="http://schemas.openxmlformats.org/officeDocument/2006/relationships/image" Target="../media/image4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fif"/><Relationship Id="rId7" Type="http://schemas.openxmlformats.org/officeDocument/2006/relationships/image" Target="../media/image4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3.jfif"/><Relationship Id="rId7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fif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2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jfif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.jfif"/><Relationship Id="rId7" Type="http://schemas.microsoft.com/office/2007/relationships/hdphoto" Target="../media/hdphoto2.wdp"/><Relationship Id="rId12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microsoft.com/office/2007/relationships/hdphoto" Target="../media/hdphoto1.wdp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fif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fif"/><Relationship Id="rId7" Type="http://schemas.microsoft.com/office/2007/relationships/hdphoto" Target="../media/hdphoto2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fif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78269" cy="7083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828800"/>
            <a:ext cx="8610600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05810"/>
            <a:ext cx="352854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405" y="1464561"/>
            <a:ext cx="702699" cy="48438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78918" y="3852542"/>
            <a:ext cx="10049099" cy="1120728"/>
            <a:chOff x="191827" y="4077117"/>
            <a:chExt cx="11531013" cy="1837526"/>
          </a:xfrm>
        </p:grpSpPr>
        <p:sp>
          <p:nvSpPr>
            <p:cNvPr id="12" name="Chevron 11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10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12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13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14"/>
            <p:cNvSpPr/>
            <p:nvPr/>
          </p:nvSpPr>
          <p:spPr>
            <a:xfrm>
              <a:off x="4779392" y="4341177"/>
              <a:ext cx="2550512" cy="1303435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5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681516" y="4115519"/>
              <a:ext cx="10398818" cy="141948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dirty="0" smtClean="0">
                  <a:latin typeface="NikoshBAN" pitchFamily="2" charset="0"/>
                </a:rPr>
                <a:t> </a:t>
              </a:r>
              <a:endParaRPr lang="en-US" sz="2800" dirty="0">
                <a:latin typeface="NikoshBAN" pitchFamily="2" charset="0"/>
              </a:endParaRPr>
            </a:p>
            <a:p>
              <a:pPr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/>
            </a:p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-534538" y="3833883"/>
            <a:ext cx="1101601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 err="1">
                <a:latin typeface="NikoshBAN" pitchFamily="2" charset="0"/>
              </a:rPr>
              <a:t>চঞ্চু</a:t>
            </a:r>
            <a:r>
              <a:rPr lang="en-US" dirty="0">
                <a:latin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</a:rPr>
              <a:t>আলা</a:t>
            </a:r>
            <a:r>
              <a:rPr lang="en-US" dirty="0">
                <a:latin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</a:rPr>
              <a:t>নায়</a:t>
            </a:r>
            <a:r>
              <a:rPr lang="en-US" dirty="0">
                <a:latin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</a:rPr>
              <a:t>চখা</a:t>
            </a:r>
            <a:r>
              <a:rPr lang="en-US" dirty="0">
                <a:latin typeface="NikoshBAN" pitchFamily="2" charset="0"/>
              </a:rPr>
              <a:t> - </a:t>
            </a:r>
            <a:r>
              <a:rPr lang="en-US" dirty="0" err="1">
                <a:latin typeface="NikoshBAN" pitchFamily="2" charset="0"/>
              </a:rPr>
              <a:t>শব্দগুলো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NikoshBAN" pitchFamily="2" charset="0"/>
              </a:rPr>
              <a:t>১টি </a:t>
            </a:r>
            <a:r>
              <a:rPr lang="en-US" dirty="0" err="1">
                <a:latin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গঠন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কর</a:t>
            </a:r>
            <a:r>
              <a:rPr lang="en-US" dirty="0">
                <a:latin typeface="NikoshBAN" pitchFamily="2" charset="0"/>
              </a:rPr>
              <a:t>।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3004" y="1343712"/>
            <a:ext cx="1374414" cy="1674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581" y="1079900"/>
            <a:ext cx="1319337" cy="18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4.07407E-6 L 0.17812 -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1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22096 0.01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5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8" name="Picture 3" descr="D:\Bangla Model Content\CLASS SEVEN\আনন্দ কবিতার উপকরণ\wind_blow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2829" y="152400"/>
            <a:ext cx="11928144" cy="346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36728" y="3957851"/>
            <a:ext cx="11354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 err="1">
                <a:latin typeface="NikoshBAN" pitchFamily="2" charset="0"/>
              </a:rPr>
              <a:t>খেতের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খেত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চলেছে</a:t>
            </a:r>
            <a:r>
              <a:rPr lang="en-US" sz="3600" dirty="0">
                <a:latin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</a:rPr>
              <a:t>খেতের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নাহি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শেষ</a:t>
            </a:r>
            <a:endParaRPr lang="en-US" sz="3600" dirty="0">
              <a:latin typeface="NikoshBAN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dirty="0" err="1">
                <a:latin typeface="NikoshBAN" pitchFamily="2" charset="0"/>
              </a:rPr>
              <a:t>সবুজ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হাওয়ায়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দুলছে</a:t>
            </a:r>
            <a:r>
              <a:rPr lang="en-US" sz="3600" dirty="0">
                <a:latin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</a:rPr>
              <a:t>কার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এলো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মাথার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কেশ</a:t>
            </a:r>
            <a:r>
              <a:rPr lang="en-US" sz="3600" dirty="0">
                <a:latin typeface="NikoshBAN" pitchFamily="2" charset="0"/>
              </a:rPr>
              <a:t>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5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450376" y="3875964"/>
            <a:ext cx="10877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</a:rPr>
              <a:t>সেই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কেশেতে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গয়না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পরায়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</a:rPr>
              <a:t>প্রজাপতির</a:t>
            </a:r>
            <a:r>
              <a:rPr lang="en-US" sz="3600" dirty="0" smtClean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ঝাঁক</a:t>
            </a:r>
            <a:r>
              <a:rPr lang="en-US" sz="3600" dirty="0" smtClean="0">
                <a:latin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</a:rPr>
              <a:t>চঞ্চুতে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জল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ছিটায়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সেথা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কালো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কালো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কাক</a:t>
            </a:r>
            <a:r>
              <a:rPr lang="en-US" sz="3600" dirty="0">
                <a:latin typeface="NikoshBAN" pitchFamily="2" charset="0"/>
              </a:rPr>
              <a:t>।</a:t>
            </a:r>
          </a:p>
          <a:p>
            <a:pPr>
              <a:spcBef>
                <a:spcPct val="0"/>
              </a:spcBef>
            </a:pPr>
            <a:r>
              <a:rPr lang="en-US" sz="3600" dirty="0" err="1">
                <a:latin typeface="NikoshBAN" pitchFamily="2" charset="0"/>
              </a:rPr>
              <a:t>সাদা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সাদা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বক-কনেরা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রচে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সেথায়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মালা</a:t>
            </a:r>
            <a:r>
              <a:rPr lang="en-US" sz="3600" dirty="0">
                <a:latin typeface="NikoshBAN" pitchFamily="2" charset="0"/>
              </a:rPr>
              <a:t>,</a:t>
            </a:r>
            <a:endParaRPr lang="bn-BD" sz="3600" dirty="0">
              <a:latin typeface="NikoshBAN" pitchFamily="2" charset="0"/>
            </a:endParaRPr>
          </a:p>
          <a:p>
            <a:pPr>
              <a:spcBef>
                <a:spcPct val="0"/>
              </a:spcBef>
            </a:pPr>
            <a:r>
              <a:rPr lang="en-US" sz="3600" dirty="0" err="1">
                <a:latin typeface="NikoshBAN" pitchFamily="2" charset="0"/>
              </a:rPr>
              <a:t>শরৎকালের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শিশির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সেথা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জ্বালায়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মানিক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আলা</a:t>
            </a:r>
            <a:r>
              <a:rPr lang="en-US" sz="3600" dirty="0">
                <a:latin typeface="NikoshBAN" pitchFamily="2" charset="0"/>
              </a:rPr>
              <a:t>।</a:t>
            </a:r>
            <a:endParaRPr lang="bn-BD" sz="3600" dirty="0">
              <a:latin typeface="NikoshBAN" pitchFamily="2" charset="0"/>
            </a:endParaRPr>
          </a:p>
          <a:p>
            <a:endParaRPr lang="en-US" sz="3600" dirty="0">
              <a:latin typeface="NikoshBAN" pitchFamily="2" charset="0"/>
            </a:endParaRPr>
          </a:p>
          <a:p>
            <a:endParaRPr lang="en-US" sz="3600" dirty="0"/>
          </a:p>
        </p:txBody>
      </p:sp>
      <p:pic>
        <p:nvPicPr>
          <p:cNvPr id="13" name="Picture 8" descr="D:\Bangla Model Content\CLASS EIGHT\DESH POEM\monarch-butterfly-group-lisa-scott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0125" y="133065"/>
            <a:ext cx="3261815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http://www.virginmedia.com/images/group-of-crows-455x19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5588" y="0"/>
            <a:ext cx="3166281" cy="3179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1" descr="http://paimages.prothom-alo.com/contents/cache/images/800x500x1/uploads/media/2014/08/06/ee18914b056b029729f0e41d858b3cbd-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7387" y="0"/>
            <a:ext cx="3046863" cy="330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382137" y="0"/>
            <a:ext cx="11682484" cy="3310506"/>
            <a:chOff x="382137" y="0"/>
            <a:chExt cx="11682484" cy="3310506"/>
          </a:xfrm>
        </p:grpSpPr>
        <p:pic>
          <p:nvPicPr>
            <p:cNvPr id="16" name="Picture 3" descr="http://www.shobdoneer.com/wp-content/uploads/5170967339_06315d728d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9376011" y="0"/>
              <a:ext cx="2688610" cy="33105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8" descr="D:\Bangla Model Content\CLASS EIGHT\DESH POEM\monarch-butterfly-group-lisa-scott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2137" y="133065"/>
              <a:ext cx="3261815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5" descr="http://www.virginmedia.com/images/group-of-crows-455x19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57600" y="0"/>
              <a:ext cx="3166281" cy="31799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1" descr="http://paimages.prothom-alo.com/contents/cache/images/800x500x1/uploads/media/2014/08/06/ee18914b056b029729f0e41d858b3cbd-24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629399" y="0"/>
              <a:ext cx="3046863" cy="33038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538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214954" y="160361"/>
            <a:ext cx="11849666" cy="3174242"/>
            <a:chOff x="214954" y="160361"/>
            <a:chExt cx="11849666" cy="317424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14954" y="160361"/>
              <a:ext cx="2378122" cy="316720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4101" y="210403"/>
              <a:ext cx="1605887" cy="3124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D:\Bangla Model Content\CLASS EIGHT\DESH POEM\forest-wallpapers-for-iphone-10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2818" y="198771"/>
              <a:ext cx="2320119" cy="30630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530" y="176284"/>
              <a:ext cx="2657903" cy="31401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 descr="http://static.panoramio.com/photos/original/60085689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9161" y="204716"/>
              <a:ext cx="2455459" cy="3084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72955" y="3780430"/>
            <a:ext cx="115323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</a:rPr>
              <a:t>তারি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মায়ায়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থোকা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থোকা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দোলে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ধানের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</a:rPr>
              <a:t>ছড়া</a:t>
            </a:r>
            <a:r>
              <a:rPr lang="en-US" sz="3600" dirty="0" smtClean="0">
                <a:latin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</a:rPr>
              <a:t>মার</a:t>
            </a:r>
            <a:r>
              <a:rPr lang="en-US" sz="3600" dirty="0" smtClean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আঁচলের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পরশ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যেন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সকল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অভাব-হরা</a:t>
            </a:r>
            <a:r>
              <a:rPr lang="en-US" sz="3600" dirty="0" smtClean="0">
                <a:latin typeface="NikoshBAN" pitchFamily="2" charset="0"/>
              </a:rPr>
              <a:t>।</a:t>
            </a:r>
            <a:endParaRPr lang="bn-BD" sz="3600" dirty="0">
              <a:latin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</a:rPr>
              <a:t>বনের</a:t>
            </a:r>
            <a:r>
              <a:rPr lang="en-US" sz="3600" dirty="0" smtClean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বন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চলেছে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বনের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নাহি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শেষ</a:t>
            </a:r>
            <a:r>
              <a:rPr lang="en-US" sz="3600" dirty="0" smtClean="0">
                <a:latin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ফলের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সুবাস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ভরা</a:t>
            </a:r>
            <a:r>
              <a:rPr lang="en-US" sz="3600" dirty="0">
                <a:latin typeface="NikoshBAN" pitchFamily="2" charset="0"/>
              </a:rPr>
              <a:t> এ </a:t>
            </a:r>
            <a:r>
              <a:rPr lang="en-US" sz="3600" dirty="0" err="1">
                <a:latin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পরির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দেশ</a:t>
            </a:r>
            <a:r>
              <a:rPr lang="en-US" sz="3600" dirty="0" smtClean="0">
                <a:latin typeface="NikoshBAN" pitchFamily="2" charset="0"/>
              </a:rPr>
              <a:t>?</a:t>
            </a:r>
            <a:endParaRPr lang="en-US" sz="3600" dirty="0">
              <a:latin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7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95618" y="104633"/>
            <a:ext cx="11449334" cy="2952466"/>
            <a:chOff x="195618" y="104633"/>
            <a:chExt cx="11449334" cy="2952466"/>
          </a:xfrm>
        </p:grpSpPr>
        <p:pic>
          <p:nvPicPr>
            <p:cNvPr id="8" name="Picture 6" descr="D:\Bangla Model Content\CLASS EIGHT\DESH POEM\url-33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5618" y="148988"/>
              <a:ext cx="3339152" cy="290811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D:\Bangla Model Content\CLASS EIGHT\DESH POEM\url-৫৫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658737" y="163774"/>
              <a:ext cx="3962400" cy="28523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6" descr="https://s3.amazonaws.com/somewherein/assets/images/thumbs/mayeenrana_1370427553_2-Eurasian_Golden_oriole_Oriolus_oriolus_01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682552" y="104633"/>
              <a:ext cx="3962400" cy="2925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382137" y="3753134"/>
            <a:ext cx="112594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 err="1">
                <a:latin typeface="NikoshBAN" pitchFamily="2" charset="0"/>
              </a:rPr>
              <a:t>নিবিড়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ছায়ায়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আঁধার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পাতার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পারাবার</a:t>
            </a:r>
            <a:endParaRPr lang="en-US" sz="3600" dirty="0">
              <a:latin typeface="NikoshBAN" pitchFamily="2" charset="0"/>
            </a:endParaRPr>
          </a:p>
          <a:p>
            <a:pPr>
              <a:defRPr/>
            </a:pPr>
            <a:r>
              <a:rPr lang="en-US" sz="3600" dirty="0" err="1">
                <a:latin typeface="NikoshBAN" pitchFamily="2" charset="0"/>
              </a:rPr>
              <a:t>রবির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আলো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খন্ড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নাচছে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পায়ের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তার</a:t>
            </a:r>
            <a:r>
              <a:rPr lang="en-US" sz="3600" dirty="0">
                <a:latin typeface="NikoshBAN" pitchFamily="2" charset="0"/>
              </a:rPr>
              <a:t>।</a:t>
            </a:r>
          </a:p>
          <a:p>
            <a:r>
              <a:rPr lang="en-US" sz="3600" dirty="0" err="1">
                <a:latin typeface="NikoshBAN" pitchFamily="2" charset="0"/>
              </a:rPr>
              <a:t>সুবাস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ফুলের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বুনোট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বনের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লিপিখানি</a:t>
            </a:r>
            <a:r>
              <a:rPr lang="en-US" sz="3600" dirty="0">
                <a:latin typeface="NikoshBAN" pitchFamily="2" charset="0"/>
              </a:rPr>
              <a:t>,</a:t>
            </a:r>
          </a:p>
          <a:p>
            <a:r>
              <a:rPr lang="en-US" sz="3600" dirty="0" err="1">
                <a:latin typeface="NikoshBAN" pitchFamily="2" charset="0"/>
              </a:rPr>
              <a:t>ডালের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ডালের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ফিরছে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পাখি</a:t>
            </a:r>
            <a:r>
              <a:rPr lang="en-US" sz="3600" dirty="0">
                <a:latin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</a:rPr>
              <a:t>টানি</a:t>
            </a:r>
            <a:r>
              <a:rPr lang="en-US" sz="3600" dirty="0">
                <a:latin typeface="NikoshBAN" pitchFamily="2" charset="0"/>
              </a:rPr>
              <a:t>।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66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25104" y="0"/>
            <a:ext cx="11843983" cy="3698543"/>
            <a:chOff x="152400" y="0"/>
            <a:chExt cx="11843983" cy="3698543"/>
          </a:xfrm>
        </p:grpSpPr>
        <p:pic>
          <p:nvPicPr>
            <p:cNvPr id="8" name="Picture 5" descr="D:\Bangla Model Content\CLASS EIGHT\DESH POEM\Cinnamomum zeylanicum Cinnamon daruchini-1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152400" y="228600"/>
              <a:ext cx="3095767" cy="34017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http://www.bd-pratidin.com/assets/images/news_images/2014/01/09/7_36890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61565" y="219502"/>
              <a:ext cx="3152632" cy="34380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14" descr="https://c1.staticflickr.com/7/6214/6236881669_59d6dde11c_b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89507" y="0"/>
              <a:ext cx="3518266" cy="36439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4" descr="http://s.techtunes.com.bd/tDrive/tuner/hossian-ahmed/187780/0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9409" y="0"/>
              <a:ext cx="2906974" cy="36985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286603" y="3957851"/>
            <a:ext cx="11354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/>
              </a:rPr>
              <a:t>কচি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কচি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বনের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পাতা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কাঁপছে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তারি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সুরে</a:t>
            </a:r>
            <a:endParaRPr lang="en-US" sz="3600" dirty="0">
              <a:latin typeface="NikoshBAN"/>
            </a:endParaRPr>
          </a:p>
          <a:p>
            <a:r>
              <a:rPr lang="en-US" sz="3600" dirty="0" err="1">
                <a:latin typeface="NikoshBAN"/>
              </a:rPr>
              <a:t>ছোট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ছোট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রোদের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গুঁড়ো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তলায়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নাচে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ঘুরে</a:t>
            </a:r>
            <a:r>
              <a:rPr lang="en-US" sz="3600" dirty="0">
                <a:latin typeface="NikoshBAN"/>
              </a:rPr>
              <a:t>।</a:t>
            </a:r>
          </a:p>
          <a:p>
            <a:r>
              <a:rPr lang="en-US" sz="3600" dirty="0" err="1">
                <a:latin typeface="NikoshBAN"/>
              </a:rPr>
              <a:t>মাথার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পরে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কালো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কালো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মেঘরা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এসে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ভেড়ে</a:t>
            </a:r>
            <a:endParaRPr lang="en-US" sz="3600" dirty="0">
              <a:latin typeface="NikoshBAN"/>
            </a:endParaRPr>
          </a:p>
          <a:p>
            <a:r>
              <a:rPr lang="en-US" sz="3600" dirty="0" err="1">
                <a:latin typeface="NikoshBAN"/>
              </a:rPr>
              <a:t>বুনো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হাতির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দল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এসেছে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আকাশখানি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ছেড়ে</a:t>
            </a:r>
            <a:r>
              <a:rPr lang="bn-BD" sz="3600" dirty="0" smtClean="0">
                <a:latin typeface="NikoshBAN"/>
              </a:rPr>
              <a:t>।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818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8" name="Picture 5" descr="https://atanuworldnews.files.wordpress.com/2011/07/turag-riv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48" y="133065"/>
            <a:ext cx="2952033" cy="3128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http://www.karatoa.com.bd/admin-kt/news_images/1506/image_1506_1862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9776" y="173505"/>
            <a:ext cx="2858069" cy="3034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255191" y="0"/>
            <a:ext cx="11650063" cy="3289110"/>
            <a:chOff x="255191" y="0"/>
            <a:chExt cx="11650063" cy="3289110"/>
          </a:xfrm>
        </p:grpSpPr>
        <p:pic>
          <p:nvPicPr>
            <p:cNvPr id="10" name="Picture 1" descr="D:\Bangla Model Content\CLASS EIGHT\DESH POEM\1320140322110840.thumbnail.jpg"/>
            <p:cNvPicPr>
              <a:picLocks noChangeAspect="1" noChangeArrowheads="1"/>
            </p:cNvPicPr>
            <p:nvPr/>
          </p:nvPicPr>
          <p:blipFill>
            <a:blip r:embed="rId8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042" y="119086"/>
              <a:ext cx="2769833" cy="31700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 descr="D:\Bangla Model Content\CLASS EIGHT\DESH POEM\51ee35e61f5a4-9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1988" y="0"/>
              <a:ext cx="2993266" cy="32208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https://atanuworldnews.files.wordpress.com/2011/07/turag-river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55191" y="133065"/>
              <a:ext cx="2952033" cy="31287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7" descr="http://www.karatoa.com.bd/admin-kt/news_images/1506/image_1506_186243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10719" y="173505"/>
              <a:ext cx="2858069" cy="303485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313899" y="3739487"/>
            <a:ext cx="117234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err="1">
                <a:latin typeface="NikoshBAN" panose="02000000000000000000"/>
              </a:rPr>
              <a:t>নদীর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পরে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নদী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গেছে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নদীর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নাহি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শেষ</a:t>
            </a:r>
            <a:r>
              <a:rPr lang="en-US" sz="2800" dirty="0">
                <a:latin typeface="NikoshBAN" panose="02000000000000000000"/>
              </a:rPr>
              <a:t>,</a:t>
            </a:r>
          </a:p>
          <a:p>
            <a:pPr>
              <a:defRPr/>
            </a:pPr>
            <a:r>
              <a:rPr lang="en-US" sz="2800" dirty="0" err="1">
                <a:latin typeface="NikoshBAN" panose="02000000000000000000"/>
              </a:rPr>
              <a:t>কত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অজান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গাঁ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পেরিয়ে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না-জান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দেশ</a:t>
            </a:r>
            <a:r>
              <a:rPr lang="en-US" sz="2800" dirty="0" smtClean="0">
                <a:latin typeface="NikoshBAN" panose="02000000000000000000"/>
              </a:rPr>
              <a:t>।</a:t>
            </a:r>
            <a:endParaRPr lang="bn-BD" sz="2800" dirty="0" smtClean="0">
              <a:latin typeface="NikoshBAN" panose="02000000000000000000"/>
            </a:endParaRPr>
          </a:p>
          <a:p>
            <a:pPr>
              <a:defRPr/>
            </a:pPr>
            <a:r>
              <a:rPr lang="en-US" sz="2800" dirty="0" err="1">
                <a:latin typeface="NikoshBAN" panose="02000000000000000000"/>
              </a:rPr>
              <a:t>সাত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সাগরের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পণ্য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চলে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সওদাগরের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নায়</a:t>
            </a:r>
            <a:endParaRPr lang="en-US" sz="2800" dirty="0">
              <a:latin typeface="NikoshBAN" panose="02000000000000000000"/>
            </a:endParaRPr>
          </a:p>
          <a:p>
            <a:pPr>
              <a:defRPr/>
            </a:pPr>
            <a:r>
              <a:rPr lang="en-US" sz="2800" dirty="0" err="1">
                <a:latin typeface="NikoshBAN" panose="02000000000000000000"/>
              </a:rPr>
              <a:t>সুধার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ধারা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গড়িয়ে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পড়ে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গঞ্জ-নগর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ছায়</a:t>
            </a:r>
            <a:r>
              <a:rPr lang="en-US" sz="2800" dirty="0" smtClean="0">
                <a:latin typeface="NikoshBAN" panose="02000000000000000000"/>
              </a:rPr>
              <a:t>।</a:t>
            </a:r>
            <a:endParaRPr lang="en-US" sz="2800" dirty="0">
              <a:latin typeface="NikoshBAN" panose="02000000000000000000"/>
            </a:endParaRPr>
          </a:p>
          <a:p>
            <a:r>
              <a:rPr lang="en-US" sz="2800" dirty="0" err="1">
                <a:latin typeface="NikoshBAN" panose="02000000000000000000"/>
              </a:rPr>
              <a:t>চখায়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মুখর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বালুর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চরা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হাসে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কতই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তীরে</a:t>
            </a:r>
            <a:endParaRPr lang="en-US" sz="2800" dirty="0">
              <a:latin typeface="NikoshBAN" panose="02000000000000000000"/>
            </a:endParaRPr>
          </a:p>
          <a:p>
            <a:r>
              <a:rPr lang="en-US" sz="2800" dirty="0" err="1">
                <a:latin typeface="NikoshBAN" panose="02000000000000000000"/>
              </a:rPr>
              <a:t>ফুলের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বনে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রঙিন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হয়ে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যায়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বা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কভু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ধীরে</a:t>
            </a:r>
            <a:r>
              <a:rPr lang="en-US" sz="2800" dirty="0">
                <a:latin typeface="NikoshBAN" panose="02000000000000000000"/>
              </a:rPr>
              <a:t>।</a:t>
            </a:r>
          </a:p>
          <a:p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502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136479" y="0"/>
            <a:ext cx="11802522" cy="3207225"/>
            <a:chOff x="136479" y="0"/>
            <a:chExt cx="11802522" cy="3207225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36479" y="0"/>
              <a:ext cx="3466530" cy="3207225"/>
              <a:chOff x="225083" y="0"/>
              <a:chExt cx="4118317" cy="4190999"/>
            </a:xfrm>
          </p:grpSpPr>
          <p:pic>
            <p:nvPicPr>
              <p:cNvPr id="9" name="Picture 7" descr="http://www.touristguide24.com/thumb/zoom/1409033756.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083" y="1219200"/>
                <a:ext cx="4118317" cy="297179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9" descr="article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8600" y="0"/>
                <a:ext cx="4114800" cy="28479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1" name="Picture 10" descr="526ea698e0f16-Untitled-1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23" b="11111"/>
            <a:stretch>
              <a:fillRect/>
            </a:stretch>
          </p:blipFill>
          <p:spPr bwMode="auto">
            <a:xfrm>
              <a:off x="3507475" y="103497"/>
              <a:ext cx="3087806" cy="30491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http://gallery.bdfish.org/wp-content/gallery/chalan-beel-2013-02/chalan-beel-48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06737" y="145577"/>
              <a:ext cx="5232264" cy="29524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354842" y="3766782"/>
            <a:ext cx="1143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/>
              </a:rPr>
              <a:t>দ্রুত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মিনার-সৌধ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চূড়ার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কোল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ঘেঁষিয়ে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যায়</a:t>
            </a:r>
            <a:endParaRPr lang="en-US" sz="3600" dirty="0">
              <a:latin typeface="NikoshBAN"/>
            </a:endParaRPr>
          </a:p>
          <a:p>
            <a:r>
              <a:rPr lang="en-US" sz="3600" dirty="0" err="1">
                <a:latin typeface="NikoshBAN"/>
              </a:rPr>
              <a:t>কত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শহর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হাট-বন্দর-বাজার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ফেলে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বায়</a:t>
            </a:r>
            <a:r>
              <a:rPr lang="en-US" sz="3600" dirty="0">
                <a:latin typeface="NikoshBAN"/>
              </a:rPr>
              <a:t>।</a:t>
            </a:r>
          </a:p>
          <a:p>
            <a:pPr>
              <a:defRPr/>
            </a:pPr>
            <a:r>
              <a:rPr lang="en-US" sz="3600" dirty="0" err="1">
                <a:latin typeface="NikoshBAN"/>
              </a:rPr>
              <a:t>কত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নায়ের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ভাটিয়ালির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গানে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উদাস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হয়ে</a:t>
            </a:r>
            <a:endParaRPr lang="en-US" sz="3600" dirty="0">
              <a:latin typeface="NikoshBAN"/>
            </a:endParaRPr>
          </a:p>
          <a:p>
            <a:pPr>
              <a:defRPr/>
            </a:pPr>
            <a:r>
              <a:rPr lang="en-US" sz="3600" dirty="0" err="1">
                <a:latin typeface="NikoshBAN"/>
              </a:rPr>
              <a:t>নদীর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পরে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নদী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চলে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কোন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অজানায়</a:t>
            </a:r>
            <a:r>
              <a:rPr lang="en-US" sz="3600" dirty="0">
                <a:latin typeface="NikoshBAN"/>
              </a:rPr>
              <a:t> </a:t>
            </a:r>
            <a:r>
              <a:rPr lang="en-US" sz="3600" dirty="0" err="1">
                <a:latin typeface="NikoshBAN"/>
              </a:rPr>
              <a:t>বয়ে</a:t>
            </a:r>
            <a:r>
              <a:rPr lang="en-US" sz="3600" dirty="0" smtClean="0">
                <a:latin typeface="NikoshBAN"/>
              </a:rPr>
              <a:t>।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818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Rectangular Callout 7"/>
          <p:cNvSpPr/>
          <p:nvPr/>
        </p:nvSpPr>
        <p:spPr>
          <a:xfrm>
            <a:off x="3682295" y="145144"/>
            <a:ext cx="4343400" cy="725714"/>
          </a:xfrm>
          <a:prstGeom prst="wedgeRectCallout">
            <a:avLst/>
          </a:prstGeom>
          <a:solidFill>
            <a:srgbClr val="4BF12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77" y="1123665"/>
            <a:ext cx="89586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800" dirty="0">
                <a:solidFill>
                  <a:srgbClr val="000000"/>
                </a:solidFill>
                <a:latin typeface="NikoshBAN" pitchFamily="2" charset="0"/>
              </a:rPr>
              <a:t>১</a:t>
            </a:r>
            <a:r>
              <a:rPr lang="bn-BD" sz="2800" dirty="0" smtClean="0">
                <a:solidFill>
                  <a:srgbClr val="000000"/>
                </a:solidFill>
                <a:latin typeface="NikoshBAN" pitchFamily="2" charset="0"/>
              </a:rPr>
              <a:t>। 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‘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দেশ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’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কবিতাটি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কবির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কাব্যগ্রন্থ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NikoshBAN" pitchFamily="2" charset="0"/>
              </a:rPr>
              <a:t>চয়িত</a:t>
            </a:r>
            <a:r>
              <a:rPr lang="en-US" sz="2800" dirty="0" smtClean="0">
                <a:solidFill>
                  <a:srgbClr val="000000"/>
                </a:solidFill>
                <a:latin typeface="NikoshBAN" pitchFamily="2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71663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ক)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নকসীকাঁথার মাঠ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3925" y="1871663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খ)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 মাটির কান্না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" y="2405063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গ)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 সোজন বাদিয়ার ঘাট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33925" y="2405063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ঘ)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রাখালী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679" y="3086456"/>
            <a:ext cx="927251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800" smtClean="0">
                <a:solidFill>
                  <a:srgbClr val="000000"/>
                </a:solidFill>
                <a:latin typeface="NikoshBAN" pitchFamily="2" charset="0"/>
              </a:rPr>
              <a:t>২।</a:t>
            </a:r>
            <a:r>
              <a:rPr lang="en-US" sz="2800" smtClean="0">
                <a:solidFill>
                  <a:srgbClr val="000000"/>
                </a:solidFill>
                <a:latin typeface="NikoshBAN" pitchFamily="2" charset="0"/>
              </a:rPr>
              <a:t> কবি মাতৃস্নেহের সমতুল্য বিবেচনা করেছেন কোনটিকে?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96" y="3777018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</a:rPr>
              <a:t>খ)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</a:rPr>
              <a:t>ফুলের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</a:rPr>
              <a:t>সুবাস</a:t>
            </a:r>
            <a:endParaRPr lang="en-US" sz="2400" dirty="0" smtClean="0">
              <a:solidFill>
                <a:srgbClr val="000000"/>
              </a:solidFill>
              <a:latin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961" y="3708778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dirty="0">
                <a:solidFill>
                  <a:srgbClr val="000000"/>
                </a:solidFill>
                <a:latin typeface="NikoshBAN" pitchFamily="2" charset="0"/>
              </a:rPr>
              <a:t>ক</a:t>
            </a:r>
            <a:r>
              <a:rPr lang="bn-BD" sz="2400" dirty="0" smtClean="0">
                <a:solidFill>
                  <a:srgbClr val="000000"/>
                </a:solidFill>
                <a:latin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</a:rPr>
              <a:t>ধানের</a:t>
            </a:r>
            <a:r>
              <a:rPr lang="en-US" sz="2400" dirty="0" smtClean="0">
                <a:solidFill>
                  <a:srgbClr val="00000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NikoshBAN" pitchFamily="2" charset="0"/>
              </a:rPr>
              <a:t>ছড়া</a:t>
            </a:r>
            <a:endParaRPr lang="en-US" sz="2400" dirty="0" smtClean="0">
              <a:solidFill>
                <a:srgbClr val="000000"/>
              </a:solidFill>
              <a:latin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6827" y="4337714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গ)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পাতার পারাবার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65687" y="4378657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ঘ)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রোদের গুঁড়ো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0403" y="4957548"/>
            <a:ext cx="8783472" cy="5238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800" smtClean="0">
                <a:solidFill>
                  <a:srgbClr val="000000"/>
                </a:solidFill>
                <a:latin typeface="NikoshBAN" pitchFamily="2" charset="0"/>
              </a:rPr>
              <a:t>৩। </a:t>
            </a:r>
            <a:r>
              <a:rPr lang="en-US" sz="2800" smtClean="0">
                <a:solidFill>
                  <a:srgbClr val="000000"/>
                </a:solidFill>
                <a:latin typeface="NikoshBAN" pitchFamily="2" charset="0"/>
              </a:rPr>
              <a:t>উল্লিখিত সংগতির অন্তর্নিহিত ঐক্যের দিকটি হলো-</a:t>
            </a:r>
            <a:endParaRPr lang="bn-BD" sz="2800" smtClean="0">
              <a:solidFill>
                <a:srgbClr val="000000"/>
              </a:solidFill>
              <a:latin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7770" y="5560326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ক)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দেশপ্রেম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39847" y="6188123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খ)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মানবপ্রেম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20906" y="5534167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গ) 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স্বাজাত্যবোধ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11096" y="6175611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bn-BD" sz="2400" smtClean="0">
                <a:solidFill>
                  <a:srgbClr val="000000"/>
                </a:solidFill>
                <a:latin typeface="NikoshBAN" pitchFamily="2" charset="0"/>
              </a:rPr>
              <a:t>ঘ) </a:t>
            </a:r>
            <a:r>
              <a:rPr lang="en-US" sz="2400" smtClean="0">
                <a:solidFill>
                  <a:srgbClr val="000000"/>
                </a:solidFill>
                <a:latin typeface="NikoshBAN" pitchFamily="2" charset="0"/>
              </a:rPr>
              <a:t>প্রকৃতিপ্রেম</a:t>
            </a:r>
          </a:p>
        </p:txBody>
      </p:sp>
      <p:sp>
        <p:nvSpPr>
          <p:cNvPr id="24" name="Oval 23"/>
          <p:cNvSpPr/>
          <p:nvPr/>
        </p:nvSpPr>
        <p:spPr>
          <a:xfrm>
            <a:off x="4786681" y="1881009"/>
            <a:ext cx="377371" cy="391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0716" y="3709808"/>
            <a:ext cx="377371" cy="391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53933" y="5527236"/>
            <a:ext cx="377371" cy="39188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71443" cy="16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90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Oval Callout 7"/>
          <p:cNvSpPr/>
          <p:nvPr/>
        </p:nvSpPr>
        <p:spPr>
          <a:xfrm>
            <a:off x="4317811" y="184813"/>
            <a:ext cx="4648200" cy="838200"/>
          </a:xfrm>
          <a:prstGeom prst="wedgeEllipseCallout">
            <a:avLst>
              <a:gd name="adj1" fmla="val -22102"/>
              <a:gd name="adj2" fmla="val 94611"/>
            </a:avLst>
          </a:prstGeom>
          <a:solidFill>
            <a:srgbClr val="2EB83E"/>
          </a:solidFill>
          <a:ln w="571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2037">
                        <a14:foregroundMark x1="8342" y1="4745" x2="8451" y2="2920"/>
                        <a14:foregroundMark x1="3684" y1="1825" x2="3467" y2="3832"/>
                        <a14:foregroundMark x1="2059" y1="26277" x2="2384" y2="21898"/>
                        <a14:backgroundMark x1="17551" y1="74088" x2="17876" y2="62044"/>
                        <a14:backgroundMark x1="12351" y1="75182" x2="14735" y2="57664"/>
                        <a14:backgroundMark x1="8017" y1="74453" x2="6826" y2="65511"/>
                        <a14:backgroundMark x1="7042" y1="80109" x2="6501" y2="72628"/>
                        <a14:backgroundMark x1="14626" y1="83759" x2="14410" y2="73175"/>
                        <a14:backgroundMark x1="15926" y1="87591" x2="14735" y2="78467"/>
                        <a14:backgroundMark x1="26436" y1="77737" x2="27519" y2="65146"/>
                        <a14:backgroundMark x1="16576" y1="80292" x2="19068" y2="75182"/>
                        <a14:backgroundMark x1="22535" y1="87226" x2="22535" y2="67518"/>
                        <a14:backgroundMark x1="34886" y1="84124" x2="34886" y2="75547"/>
                        <a14:backgroundMark x1="38570" y1="84489" x2="38570" y2="75182"/>
                        <a14:backgroundMark x1="40412" y1="83759" x2="39437" y2="74453"/>
                        <a14:backgroundMark x1="33586" y1="83029" x2="33911" y2="72445"/>
                        <a14:backgroundMark x1="28711" y1="82299" x2="29036" y2="73358"/>
                        <a14:backgroundMark x1="31636" y1="74635" x2="32936" y2="68248"/>
                        <a14:backgroundMark x1="24377" y1="87409" x2="24919" y2="70438"/>
                        <a14:backgroundMark x1="20910" y1="89416" x2="20260" y2="78102"/>
                        <a14:backgroundMark x1="17660" y1="93796" x2="17768" y2="83759"/>
                        <a14:backgroundMark x1="22752" y1="94526" x2="21993" y2="83577"/>
                        <a14:backgroundMark x1="27844" y1="94526" x2="25352" y2="82664"/>
                        <a14:backgroundMark x1="24160" y1="96168" x2="25677" y2="89599"/>
                        <a14:backgroundMark x1="20152" y1="95073" x2="24160" y2="91058"/>
                        <a14:backgroundMark x1="19935" y1="98723" x2="22969" y2="89416"/>
                        <a14:backgroundMark x1="24269" y1="98358" x2="24485" y2="92336"/>
                        <a14:backgroundMark x1="17226" y1="98540" x2="18202" y2="88686"/>
                        <a14:backgroundMark x1="15168" y1="97628" x2="16035" y2="92336"/>
                        <a14:backgroundMark x1="13543" y1="93796" x2="16251" y2="89599"/>
                        <a14:backgroundMark x1="13976" y1="97445" x2="14626" y2="94708"/>
                        <a14:backgroundMark x1="12784" y1="96715" x2="13218" y2="93431"/>
                        <a14:backgroundMark x1="5309" y1="12409" x2="5309" y2="12774"/>
                        <a14:backgroundMark x1="33153" y1="2372" x2="33153" y2="2372"/>
                        <a14:backgroundMark x1="34453" y1="5109" x2="34670" y2="4380"/>
                        <a14:backgroundMark x1="36403" y1="730" x2="36403" y2="730"/>
                        <a14:backgroundMark x1="33478" y1="730" x2="33478" y2="730"/>
                        <a14:backgroundMark x1="17660" y1="730" x2="2004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7704"/>
          <a:stretch/>
        </p:blipFill>
        <p:spPr>
          <a:xfrm>
            <a:off x="324819" y="334939"/>
            <a:ext cx="3698328" cy="5937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69" y="1119116"/>
            <a:ext cx="4217261" cy="35865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023583" y="4708478"/>
            <a:ext cx="10467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সৌন্দর্য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১০টি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Flowchart: Terminator 7"/>
          <p:cNvSpPr/>
          <p:nvPr/>
        </p:nvSpPr>
        <p:spPr>
          <a:xfrm>
            <a:off x="2807535" y="220636"/>
            <a:ext cx="6762797" cy="1071570"/>
          </a:xfrm>
          <a:prstGeom prst="flowChartTerminator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0" t="24000" r="13556" b="50134"/>
          <a:stretch/>
        </p:blipFill>
        <p:spPr>
          <a:xfrm>
            <a:off x="952178" y="961765"/>
            <a:ext cx="2095037" cy="21196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465914" y="3266028"/>
            <a:ext cx="547086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ডিটু রায়                                                                     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(বাংলা)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mamataditu@gmail.com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আদমপুর বলর্দ্ধনা শালিকদাহ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তেরখাদা,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5833" y="3685886"/>
            <a:ext cx="6296167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  :    অষ্টম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      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  </a:t>
            </a:r>
            <a:r>
              <a:rPr lang="en-US" sz="2800" b="1" dirty="0" err="1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bn-BD" sz="2800" b="1" dirty="0" smtClean="0">
              <a:ln w="11430">
                <a:solidFill>
                  <a:srgbClr val="0C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সময়       </a:t>
            </a:r>
            <a:r>
              <a:rPr lang="en-AU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b="1" dirty="0" smtClean="0">
                <a:ln w="11430">
                  <a:solidFill>
                    <a:srgbClr val="0C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মিনিট।</a:t>
            </a:r>
            <a:endParaRPr lang="en-US" sz="2800" b="1" dirty="0" smtClean="0">
              <a:ln w="11430">
                <a:solidFill>
                  <a:srgbClr val="0C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78474" y="1491857"/>
            <a:ext cx="702699" cy="48438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24" y="866632"/>
            <a:ext cx="2008312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234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0" y="-218365"/>
            <a:ext cx="11859904" cy="65782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2529" y="583955"/>
            <a:ext cx="879014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2037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3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4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16289" y="212678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>
                <a:latin typeface="NikoshBAN" pitchFamily="2" charset="0"/>
              </a:rPr>
              <a:t>এবার আমরা একটি ভিডিও দেখবো .....</a:t>
            </a:r>
          </a:p>
        </p:txBody>
      </p:sp>
      <p:graphicFrame>
        <p:nvGraphicFramePr>
          <p:cNvPr id="9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6660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7" imgW="914400" imgH="771480" progId="Package">
                  <p:embed/>
                </p:oleObj>
              </mc:Choice>
              <mc:Fallback>
                <p:oleObj name="Packager Shell Object" showAsIcon="1" r:id="rId7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31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14EC1B-21E7-44E2-9836-BA2F9EE81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5" t="2792" r="5186" b="859"/>
          <a:stretch/>
        </p:blipFill>
        <p:spPr>
          <a:xfrm>
            <a:off x="3342740" y="305056"/>
            <a:ext cx="6543219" cy="59897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3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4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96" y="545910"/>
            <a:ext cx="5983832" cy="33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1674" y="1578942"/>
            <a:ext cx="702699" cy="4843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16907" y="777922"/>
            <a:ext cx="544480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/>
              </a:rPr>
              <a:t>আজকের পাঠঃ</a:t>
            </a:r>
          </a:p>
          <a:p>
            <a:r>
              <a:rPr lang="bn-BD" sz="3600" b="1" dirty="0">
                <a:solidFill>
                  <a:srgbClr val="FFFF00"/>
                </a:solidFill>
                <a:latin typeface="NikoshBAN" panose="02000000000000000000"/>
              </a:rPr>
              <a:t>  </a:t>
            </a:r>
            <a:r>
              <a:rPr lang="bn-BD" sz="3600" b="1" dirty="0" smtClean="0">
                <a:solidFill>
                  <a:srgbClr val="FFFF00"/>
                </a:solidFill>
                <a:latin typeface="NikoshBAN" panose="02000000000000000000"/>
              </a:rPr>
              <a:t>            দেশ</a:t>
            </a:r>
          </a:p>
          <a:p>
            <a:r>
              <a:rPr lang="bn-BD" altLang="en-US" sz="3600" b="1" dirty="0">
                <a:solidFill>
                  <a:srgbClr val="FFFF00"/>
                </a:solidFill>
                <a:latin typeface="NikoshBAN" panose="02000000000000000000"/>
              </a:rPr>
              <a:t> </a:t>
            </a:r>
            <a:r>
              <a:rPr lang="bn-BD" altLang="en-US" sz="3600" b="1" dirty="0" smtClean="0">
                <a:solidFill>
                  <a:srgbClr val="FFFF00"/>
                </a:solidFill>
                <a:latin typeface="NikoshBAN" panose="02000000000000000000"/>
              </a:rPr>
              <a:t>               </a:t>
            </a:r>
            <a:endParaRPr lang="bn-BD" altLang="en-US" sz="3200" b="1" dirty="0" smtClean="0">
              <a:solidFill>
                <a:srgbClr val="0B5907"/>
              </a:solidFill>
              <a:latin typeface="NikoshBAN" pitchFamily="2" charset="0"/>
            </a:endParaRPr>
          </a:p>
          <a:p>
            <a:r>
              <a:rPr lang="bn-BD" altLang="en-US" sz="3200" b="1" dirty="0">
                <a:solidFill>
                  <a:srgbClr val="7030A0"/>
                </a:solidFill>
                <a:latin typeface="NikoshBAN" pitchFamily="2" charset="0"/>
              </a:rPr>
              <a:t> </a:t>
            </a:r>
            <a:r>
              <a:rPr lang="bn-BD" altLang="en-US" sz="3200" b="1" dirty="0" smtClean="0">
                <a:solidFill>
                  <a:srgbClr val="7030A0"/>
                </a:solidFill>
                <a:latin typeface="NikoshBAN" pitchFamily="2" charset="0"/>
              </a:rPr>
              <a:t>                     </a:t>
            </a:r>
            <a:endParaRPr lang="en-US" altLang="en-US" sz="3200" b="1" dirty="0">
              <a:solidFill>
                <a:srgbClr val="7030A0"/>
              </a:solidFill>
              <a:latin typeface="NikoshBAN" pitchFamily="2" charset="0"/>
            </a:endParaRPr>
          </a:p>
          <a:p>
            <a:r>
              <a:rPr lang="bn-BD" sz="3200" b="1" spc="5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FF00"/>
              </a:solidFill>
              <a:latin typeface="NikoshBAN" panose="02000000000000000000"/>
            </a:endParaRPr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4291085" y="2134762"/>
            <a:ext cx="5548952" cy="777875"/>
            <a:chOff x="5181600" y="3649662"/>
            <a:chExt cx="3581400" cy="777876"/>
          </a:xfrm>
        </p:grpSpPr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5181600" y="3657600"/>
              <a:ext cx="3581400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 b="1" dirty="0">
                  <a:solidFill>
                    <a:schemeClr val="bg1"/>
                  </a:solidFill>
                  <a:latin typeface="NikoshBAN" pitchFamily="2" charset="0"/>
                </a:rPr>
                <a:t>- </a:t>
              </a:r>
              <a:r>
                <a:rPr lang="en-US" sz="4400" b="1" dirty="0" err="1">
                  <a:solidFill>
                    <a:schemeClr val="bg1"/>
                  </a:solidFill>
                  <a:latin typeface="NikoshBAN" pitchFamily="2" charset="0"/>
                </a:rPr>
                <a:t>জসীমউদ্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7038536" y="3649662"/>
              <a:ext cx="956604" cy="769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4400" b="1" dirty="0" err="1">
                  <a:solidFill>
                    <a:schemeClr val="bg1"/>
                  </a:solidFill>
                  <a:latin typeface="NikoshBAN" pitchFamily="2" charset="0"/>
                </a:rPr>
                <a:t>দীন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5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Vertical Scroll 7"/>
          <p:cNvSpPr/>
          <p:nvPr/>
        </p:nvSpPr>
        <p:spPr>
          <a:xfrm>
            <a:off x="1241946" y="119580"/>
            <a:ext cx="9608024" cy="914400"/>
          </a:xfrm>
          <a:prstGeom prst="verticalScroll">
            <a:avLst/>
          </a:prstGeom>
          <a:solidFill>
            <a:srgbClr val="00990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7104" y="1323833"/>
            <a:ext cx="48040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09600" y="2349500"/>
            <a:ext cx="9926472" cy="340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4325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NikoshBAN" pitchFamily="2" charset="0"/>
              </a:rPr>
              <a:t>১। </a:t>
            </a:r>
            <a:r>
              <a:rPr lang="en-US" dirty="0" err="1">
                <a:latin typeface="NikoshBAN" pitchFamily="2" charset="0"/>
              </a:rPr>
              <a:t>কবি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পরিচিতি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উল্লেখ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</a:rPr>
              <a:t>।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NikoshBAN" pitchFamily="2" charset="0"/>
              </a:rPr>
              <a:t>২। </a:t>
            </a:r>
            <a:r>
              <a:rPr lang="en-US" dirty="0" err="1">
                <a:latin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কবিতাটি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আবৃত্তি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</a:rPr>
              <a:t>।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NikoshBAN" pitchFamily="2" charset="0"/>
              </a:rPr>
              <a:t>৩। </a:t>
            </a:r>
            <a:r>
              <a:rPr lang="en-US" dirty="0" err="1">
                <a:latin typeface="NikoshBAN" pitchFamily="2" charset="0"/>
              </a:rPr>
              <a:t>কবিতায়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উল্লেখিত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শব্দগুলো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বাক্যে</a:t>
            </a:r>
            <a:r>
              <a:rPr lang="en-US" dirty="0">
                <a:latin typeface="NikoshBAN" pitchFamily="2" charset="0"/>
              </a:rPr>
              <a:t>  </a:t>
            </a:r>
            <a:r>
              <a:rPr lang="en-US" dirty="0" err="1">
                <a:latin typeface="NikoshBAN" pitchFamily="2" charset="0"/>
              </a:rPr>
              <a:t>প্রয়োগ</a:t>
            </a:r>
            <a:r>
              <a:rPr lang="en-US" dirty="0">
                <a:latin typeface="NikoshBAN" pitchFamily="2" charset="0"/>
              </a:rPr>
              <a:t> 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NikoshBAN" pitchFamily="2" charset="0"/>
              </a:rPr>
              <a:t>    </a:t>
            </a:r>
            <a:r>
              <a:rPr lang="en-US" dirty="0" err="1">
                <a:latin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</a:rPr>
              <a:t>।</a:t>
            </a:r>
          </a:p>
          <a:p>
            <a:pPr eaLnBrk="1" hangingPunct="1">
              <a:lnSpc>
                <a:spcPts val="4325"/>
              </a:lnSpc>
              <a:spcBef>
                <a:spcPct val="0"/>
              </a:spcBef>
              <a:buFontTx/>
              <a:buNone/>
            </a:pPr>
            <a:r>
              <a:rPr lang="en-US" dirty="0">
                <a:latin typeface="NikoshBAN" pitchFamily="2" charset="0"/>
              </a:rPr>
              <a:t>৪। </a:t>
            </a:r>
            <a:r>
              <a:rPr lang="en-US" dirty="0" err="1">
                <a:latin typeface="NikoshBAN" pitchFamily="2" charset="0"/>
              </a:rPr>
              <a:t>আমাদের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দেশের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প্রাকৃতিক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সৌন্দর্য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বর্ণনা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</a:rPr>
              <a:t>।</a:t>
            </a:r>
            <a:endParaRPr lang="en-US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0436" y="232011"/>
            <a:ext cx="333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/>
              </a:rPr>
              <a:t>কবি পরিচিতি</a:t>
            </a:r>
            <a:endParaRPr lang="en-US" sz="3600" dirty="0">
              <a:latin typeface="NikoshBAN" panose="0200000000000000000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50613338"/>
              </p:ext>
            </p:extLst>
          </p:nvPr>
        </p:nvGraphicFramePr>
        <p:xfrm>
          <a:off x="1486242" y="873457"/>
          <a:ext cx="10881360" cy="6242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/>
          <p:cNvSpPr/>
          <p:nvPr/>
        </p:nvSpPr>
        <p:spPr>
          <a:xfrm>
            <a:off x="1954333" y="774091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>
                <a:latin typeface="NikoshBAN" pitchFamily="2" charset="0"/>
              </a:rPr>
              <a:t>জসীমউদ্</a:t>
            </a:r>
            <a:endParaRPr lang="en-US" b="1" dirty="0">
              <a:latin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2570" y="774090"/>
            <a:ext cx="603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err="1">
                <a:latin typeface="NikoshBAN" pitchFamily="2" charset="0"/>
              </a:rPr>
              <a:t>দীন</a:t>
            </a:r>
            <a:endParaRPr lang="en-US" b="1" dirty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D08CB5F0-89BB-4120-8F4A-B21D62C94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2D2C77AB-3DD9-4175-986F-59F5B7E0D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65B70AF2-8BCB-44C5-80B3-FFACA2ED8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graphicEl>
                                              <a:dgm id="{0B8DC501-0AD5-42E7-A3D5-9843D7EA7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graphicEl>
                                              <a:dgm id="{FF80E60A-2BA4-4DA1-9983-81F1F4FA5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7B4872C5-578C-4594-BE99-59CA3BD27B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5672A8B1-3908-489A-9426-528F966C8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graphicEl>
                                              <a:dgm id="{481255F5-343F-49B3-8669-0E8A50895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1DA68940-C32F-496E-A83C-EF2383CD0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graphicEl>
                                              <a:dgm id="{B8D53491-0727-4B73-8589-EED489D25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BB72893F-EDD4-4DB8-B6B3-415EE721B1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BB3BF28C-72DB-43E2-A1AD-7E2E657CAF5D}"/>
              </a:ext>
            </a:extLst>
          </p:cNvPr>
          <p:cNvSpPr txBox="1">
            <a:spLocks/>
          </p:cNvSpPr>
          <p:nvPr/>
        </p:nvSpPr>
        <p:spPr>
          <a:xfrm>
            <a:off x="1645486" y="504967"/>
            <a:ext cx="91440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একক   কাজ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5405" y="1464561"/>
            <a:ext cx="702699" cy="4843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1669" y="4863153"/>
            <a:ext cx="10058400" cy="95410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‘পল্লী কবি’-</a:t>
            </a:r>
            <a:r>
              <a:rPr lang="bn-BD" sz="2800" b="1" dirty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জীবনী সম্পর্কে পাঁচটি বাক্য লেখ।</a:t>
            </a:r>
            <a:endParaRPr lang="en-US" sz="2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latin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56" r="9647" b="6992"/>
          <a:stretch/>
        </p:blipFill>
        <p:spPr>
          <a:xfrm>
            <a:off x="4551713" y="1152326"/>
            <a:ext cx="2743962" cy="22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40" y="136094"/>
            <a:ext cx="1871443" cy="16513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2653" y="208665"/>
            <a:ext cx="36750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/>
              </a:rPr>
              <a:t>আদর্শ</a:t>
            </a:r>
            <a:r>
              <a:rPr lang="en-US" sz="4400" b="1" dirty="0">
                <a:latin typeface="NikoshBAN"/>
              </a:rPr>
              <a:t> </a:t>
            </a:r>
            <a:r>
              <a:rPr lang="en-US" sz="4400" b="1" dirty="0" err="1" smtClean="0">
                <a:latin typeface="NikoshBAN"/>
              </a:rPr>
              <a:t>পাঠ</a:t>
            </a:r>
            <a:endParaRPr lang="en-US" sz="4400" b="1" dirty="0">
              <a:latin typeface="NikoshBAN"/>
            </a:endParaRPr>
          </a:p>
        </p:txBody>
      </p:sp>
      <p:pic>
        <p:nvPicPr>
          <p:cNvPr id="10" name="Picture 9" descr="IMG_20140821_0012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3748" y="1303258"/>
            <a:ext cx="3887192" cy="4901061"/>
          </a:xfrm>
          <a:prstGeom prst="round2Diag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06690" y="273327"/>
            <a:ext cx="4162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10450" y="1241296"/>
            <a:ext cx="4517409" cy="52103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88" b="100000" l="7744" r="990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380890" y="1406504"/>
            <a:ext cx="702699" cy="48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45911" y="0"/>
            <a:ext cx="13811536" cy="6858000"/>
            <a:chOff x="-545911" y="0"/>
            <a:chExt cx="13811536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699"/>
              </a:avLst>
            </a:prstGeom>
            <a:blipFill>
              <a:blip r:embed="rId2"/>
              <a:stretch>
                <a:fillRect/>
              </a:stretch>
            </a:blipFill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80963" y="61913"/>
              <a:ext cx="12030075" cy="6710362"/>
            </a:xfrm>
            <a:prstGeom prst="frame">
              <a:avLst>
                <a:gd name="adj1" fmla="val 484"/>
              </a:avLst>
            </a:prstGeom>
            <a:blipFill>
              <a:blip r:embed="rId3"/>
              <a:stretch>
                <a:fillRect/>
              </a:stretch>
            </a:blipFill>
            <a:ln w="22225">
              <a:solidFill>
                <a:srgbClr val="CC00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-545911" y="5902657"/>
              <a:ext cx="13811536" cy="955343"/>
              <a:chOff x="-573207" y="5902657"/>
              <a:chExt cx="13811536" cy="955343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-573207" y="5902657"/>
                <a:ext cx="7260610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2878" b="93836" l="13245" r="87274"/>
                        </a14:imgEffect>
                      </a14:imgLayer>
                    </a14:imgProps>
                  </a:ext>
                </a:extLst>
              </a:blip>
              <a:srcRect l="3991" t="81508" r="3473" b="4794"/>
              <a:stretch/>
            </p:blipFill>
            <p:spPr>
              <a:xfrm>
                <a:off x="1842448" y="5902657"/>
                <a:ext cx="11395881" cy="95534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8" name="Rounded Rectangle 7"/>
          <p:cNvSpPr/>
          <p:nvPr/>
        </p:nvSpPr>
        <p:spPr>
          <a:xfrm>
            <a:off x="641445" y="160362"/>
            <a:ext cx="10890914" cy="92896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8" descr="http://www.kishorgonj.com/wp-content/uploads/cache/6904_BnHov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3" y="1345442"/>
            <a:ext cx="2494128" cy="182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4" descr="D:\Bangla Model Content\CLASS SEVEN\BONGOBONDHU\sunrise--early-risers-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526" y="1184322"/>
            <a:ext cx="2794378" cy="1927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http://dailyvorerpata.com/wp-content/uploads/2014/06/Untitled-427-800x48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53770" y="1287654"/>
            <a:ext cx="2455459" cy="1864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6" descr="http://www.onushilon.org/animal/bird/image/korche-ba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92506" y="1228489"/>
            <a:ext cx="2646528" cy="193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0341590" y="4865427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NikoshBAN" pitchFamily="2" charset="0"/>
              </a:rPr>
              <a:t>চঞ্চু</a:t>
            </a:r>
            <a:r>
              <a:rPr lang="en-US" sz="2800" dirty="0">
                <a:latin typeface="NikoshBAN" pitchFamily="2" charset="0"/>
              </a:rPr>
              <a:t>  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878773" y="4864289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NikoshBAN" pitchFamily="2" charset="0"/>
              </a:rPr>
              <a:t>আলা</a:t>
            </a:r>
            <a:r>
              <a:rPr lang="en-US" sz="2800" dirty="0">
                <a:latin typeface="NikoshBAN" pitchFamily="2" charset="0"/>
              </a:rPr>
              <a:t> </a:t>
            </a: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59474" y="4701653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NikoshBAN" pitchFamily="2" charset="0"/>
              </a:rPr>
              <a:t>নায়</a:t>
            </a:r>
            <a:r>
              <a:rPr lang="en-US" sz="2800" dirty="0">
                <a:latin typeface="NikoshBAN" pitchFamily="2" charset="0"/>
              </a:rPr>
              <a:t>  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937680" y="4768755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NikoshBAN" pitchFamily="2" charset="0"/>
              </a:rPr>
              <a:t>চখা</a:t>
            </a:r>
            <a:r>
              <a:rPr lang="en-US" sz="2800" dirty="0">
                <a:latin typeface="NikoshBAN" pitchFamily="2" charset="0"/>
              </a:rPr>
              <a:t> 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10081146" y="6032192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latin typeface="NikoshBAN" pitchFamily="2" charset="0"/>
              </a:rPr>
              <a:t>ঠোঁট</a:t>
            </a:r>
            <a:endParaRPr lang="en-US" sz="2800" dirty="0">
              <a:latin typeface="NikoshBAN" pitchFamily="2" charset="0"/>
            </a:endParaRP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192206" y="5936658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NikoshBAN" pitchFamily="2" charset="0"/>
              </a:rPr>
              <a:t>নৌকায়</a:t>
            </a:r>
            <a:endParaRPr lang="en-US" sz="2800" dirty="0">
              <a:latin typeface="NikoshBAN" pitchFamily="2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2373573" y="5983406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latin typeface="NikoshBAN" pitchFamily="2" charset="0"/>
              </a:rPr>
              <a:t>চক্রবাক</a:t>
            </a:r>
            <a:r>
              <a:rPr lang="en-US" sz="2800" dirty="0">
                <a:latin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</a:rPr>
              <a:t>পাখি</a:t>
            </a:r>
            <a:endParaRPr lang="en-US" sz="2800" dirty="0">
              <a:latin typeface="NikoshBAN" pitchFamily="2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941627" y="5657671"/>
            <a:ext cx="403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NikoshBAN" pitchFamily="2" charset="0"/>
              </a:rPr>
              <a:t>আলো</a:t>
            </a:r>
            <a:r>
              <a:rPr lang="en-US" sz="2400" dirty="0">
                <a:latin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</a:rPr>
              <a:t>কবিতার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মিলের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জন্য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কবি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আলোকে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আলা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হিসেবে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</a:rPr>
              <a:t>প্রয়োগ</a:t>
            </a:r>
            <a:r>
              <a:rPr lang="en-US" sz="2400" dirty="0">
                <a:latin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</a:rPr>
              <a:t>করেছেন</a:t>
            </a:r>
            <a:endParaRPr lang="en-US" sz="2800" dirty="0">
              <a:latin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364" y="5527343"/>
            <a:ext cx="11859905" cy="133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4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22044 -0.265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16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2608 -0.255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-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26354 -0.275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81653 -0.28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33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27721 -0.29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0.30286 -0.27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022E-16 L 0.26524 -0.2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77044 -0.26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545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2021-07-30T15:36:28Z</dcterms:created>
  <dcterms:modified xsi:type="dcterms:W3CDTF">2021-08-11T14:10:41Z</dcterms:modified>
</cp:coreProperties>
</file>