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6"/>
  </p:notesMasterIdLst>
  <p:sldIdLst>
    <p:sldId id="257" r:id="rId2"/>
    <p:sldId id="258" r:id="rId3"/>
    <p:sldId id="264" r:id="rId4"/>
    <p:sldId id="265" r:id="rId5"/>
    <p:sldId id="260" r:id="rId6"/>
    <p:sldId id="261" r:id="rId7"/>
    <p:sldId id="262" r:id="rId8"/>
    <p:sldId id="266" r:id="rId9"/>
    <p:sldId id="263" r:id="rId10"/>
    <p:sldId id="271" r:id="rId11"/>
    <p:sldId id="267" r:id="rId12"/>
    <p:sldId id="269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9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4A7490-972D-48AF-9060-D28C878ADBF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E4DBB0-4DFF-4B0D-A316-6DBF930084A9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bn-BD" sz="6000" b="1" dirty="0" smtClean="0">
              <a:latin typeface="NikoshBAN" panose="02000000000000000000" pitchFamily="2" charset="0"/>
              <a:cs typeface="NikoshBAN" panose="02000000000000000000" pitchFamily="2" charset="0"/>
            </a:rPr>
            <a:t>শিখনফল-</a:t>
          </a:r>
          <a:endParaRPr lang="en-US" sz="6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5EAC2FD-44C2-4D07-B4C9-8863F8FBD22B}" type="parTrans" cxnId="{D6A703FE-6D74-40E3-B093-C4C8F8FA3060}">
      <dgm:prSet/>
      <dgm:spPr/>
      <dgm:t>
        <a:bodyPr/>
        <a:lstStyle/>
        <a:p>
          <a:endParaRPr lang="en-US"/>
        </a:p>
      </dgm:t>
    </dgm:pt>
    <dgm:pt modelId="{DBD5B2A7-3140-4F57-8191-09FBFB7373CB}" type="sibTrans" cxnId="{D6A703FE-6D74-40E3-B093-C4C8F8FA3060}">
      <dgm:prSet/>
      <dgm:spPr/>
      <dgm:t>
        <a:bodyPr/>
        <a:lstStyle/>
        <a:p>
          <a:endParaRPr lang="en-US"/>
        </a:p>
      </dgm:t>
    </dgm:pt>
    <dgm:pt modelId="{BF27DE2D-77A7-46C5-B90A-8927811C239E}" type="pres">
      <dgm:prSet presAssocID="{1A4A7490-972D-48AF-9060-D28C878ADB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A85716-1706-4B36-B801-91E041FF552F}" type="pres">
      <dgm:prSet presAssocID="{8EE4DBB0-4DFF-4B0D-A316-6DBF930084A9}" presName="linNode" presStyleCnt="0"/>
      <dgm:spPr/>
    </dgm:pt>
    <dgm:pt modelId="{1FE775AC-0FBC-4ED1-B299-A3CF98A35FF2}" type="pres">
      <dgm:prSet presAssocID="{8EE4DBB0-4DFF-4B0D-A316-6DBF930084A9}" presName="parentText" presStyleLbl="node1" presStyleIdx="0" presStyleCnt="1" custScaleX="2268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FFBB4E-185C-4769-92F1-0A8813D68D75}" type="presOf" srcId="{1A4A7490-972D-48AF-9060-D28C878ADBF2}" destId="{BF27DE2D-77A7-46C5-B90A-8927811C239E}" srcOrd="0" destOrd="0" presId="urn:microsoft.com/office/officeart/2005/8/layout/vList5"/>
    <dgm:cxn modelId="{D6A703FE-6D74-40E3-B093-C4C8F8FA3060}" srcId="{1A4A7490-972D-48AF-9060-D28C878ADBF2}" destId="{8EE4DBB0-4DFF-4B0D-A316-6DBF930084A9}" srcOrd="0" destOrd="0" parTransId="{E5EAC2FD-44C2-4D07-B4C9-8863F8FBD22B}" sibTransId="{DBD5B2A7-3140-4F57-8191-09FBFB7373CB}"/>
    <dgm:cxn modelId="{BE845FC2-92FA-446E-8F5B-D30EB017F7B4}" type="presOf" srcId="{8EE4DBB0-4DFF-4B0D-A316-6DBF930084A9}" destId="{1FE775AC-0FBC-4ED1-B299-A3CF98A35FF2}" srcOrd="0" destOrd="0" presId="urn:microsoft.com/office/officeart/2005/8/layout/vList5"/>
    <dgm:cxn modelId="{C4902A1A-177A-4850-AD51-A53B1D94012A}" type="presParOf" srcId="{BF27DE2D-77A7-46C5-B90A-8927811C239E}" destId="{F2A85716-1706-4B36-B801-91E041FF552F}" srcOrd="0" destOrd="0" presId="urn:microsoft.com/office/officeart/2005/8/layout/vList5"/>
    <dgm:cxn modelId="{003608E1-3BD1-4B28-AF14-44FE4EC3B8E6}" type="presParOf" srcId="{F2A85716-1706-4B36-B801-91E041FF552F}" destId="{1FE775AC-0FBC-4ED1-B299-A3CF98A35FF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775AC-0FBC-4ED1-B299-A3CF98A35FF2}">
      <dsp:nvSpPr>
        <dsp:cNvPr id="0" name=""/>
        <dsp:cNvSpPr/>
      </dsp:nvSpPr>
      <dsp:spPr>
        <a:xfrm>
          <a:off x="1364779" y="541"/>
          <a:ext cx="3657592" cy="1106913"/>
        </a:xfrm>
        <a:prstGeom prst="roundRect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শিখনফল-</a:t>
          </a:r>
          <a:endParaRPr lang="en-US" sz="6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18814" y="54576"/>
        <a:ext cx="3549522" cy="998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41C36-CDB7-424C-96B9-D3084F05A1D5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0C0EC-066D-419A-A8C2-B65BFC4EF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298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0C0EC-066D-419A-A8C2-B65BFC4EFEB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7008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057-550F-4202-A7CF-523053D2CA3E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74CA-C46C-44ED-ACE0-A441DDAB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512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057-550F-4202-A7CF-523053D2CA3E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74CA-C46C-44ED-ACE0-A441DDAB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179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057-550F-4202-A7CF-523053D2CA3E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74CA-C46C-44ED-ACE0-A441DDAB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628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057-550F-4202-A7CF-523053D2CA3E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74CA-C46C-44ED-ACE0-A441DDAB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309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057-550F-4202-A7CF-523053D2CA3E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74CA-C46C-44ED-ACE0-A441DDAB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702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057-550F-4202-A7CF-523053D2CA3E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74CA-C46C-44ED-ACE0-A441DDAB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75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057-550F-4202-A7CF-523053D2CA3E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74CA-C46C-44ED-ACE0-A441DDAB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48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057-550F-4202-A7CF-523053D2CA3E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74CA-C46C-44ED-ACE0-A441DDAB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544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057-550F-4202-A7CF-523053D2CA3E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74CA-C46C-44ED-ACE0-A441DDAB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040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057-550F-4202-A7CF-523053D2CA3E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74CA-C46C-44ED-ACE0-A441DDAB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89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057-550F-4202-A7CF-523053D2CA3E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74CA-C46C-44ED-ACE0-A441DDAB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969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DC057-550F-4202-A7CF-523053D2CA3E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D74CA-C46C-44ED-ACE0-A441DDAB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099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7039" y="0"/>
            <a:ext cx="10294961" cy="6617196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60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b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b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 </a:t>
            </a:r>
            <a:r>
              <a:rPr lang="bn-BD" sz="44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আবদুল মান্নান</a:t>
            </a:r>
            <a:endParaRPr lang="en-US" sz="4400" b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BD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বাঁশবাড়ীয়া ইসলামিয়া দাখিল মাদ্রাসা </a:t>
            </a: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সীতাকুন্ড, চট্টগ্রাম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2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32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০১৮১৫৬০৭৫৯৫</a:t>
            </a: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abbidm5@gmail.com</a:t>
            </a:r>
            <a:endParaRPr lang="bn-BD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3510116" cy="6857999"/>
          </a:xfrm>
          <a:prstGeom prst="rect">
            <a:avLst/>
          </a:prstGeom>
        </p:spPr>
      </p:pic>
      <p:sp>
        <p:nvSpPr>
          <p:cNvPr id="2" name="Flowchart: Punched Tape 1"/>
          <p:cNvSpPr/>
          <p:nvPr/>
        </p:nvSpPr>
        <p:spPr>
          <a:xfrm>
            <a:off x="4575017" y="-1"/>
            <a:ext cx="6678002" cy="2787445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138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1192" y="509872"/>
            <a:ext cx="46482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049728" y="822229"/>
            <a:ext cx="5142271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বহিঃ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ত্বক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অন্তঃ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ত্বক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এর মধ্যবর্তী রসালো অংশকে 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ত্বক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52968" y="5062212"/>
            <a:ext cx="5039032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অন্তঃ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ত্বক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দ্বারা আবৃত অংশকে বীজ বলে।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23472" y="3014039"/>
            <a:ext cx="5068528" cy="156966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ফলের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32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ত্বক</a:t>
            </a:r>
            <a:r>
              <a:rPr lang="bn-BD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ও বীজের মধ্যবর্তী  </a:t>
            </a:r>
            <a:r>
              <a:rPr lang="bn-BD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অংশকে অন্তঃ</a:t>
            </a:r>
            <a:r>
              <a:rPr lang="en-US" sz="32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ত্বক</a:t>
            </a:r>
            <a:r>
              <a:rPr lang="bn-BD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cxnSp>
        <p:nvCxnSpPr>
          <p:cNvPr id="11" name="Straight Arrow Connector 10"/>
          <p:cNvCxnSpPr>
            <a:endCxn id="14" idx="1"/>
          </p:cNvCxnSpPr>
          <p:nvPr/>
        </p:nvCxnSpPr>
        <p:spPr>
          <a:xfrm>
            <a:off x="3349215" y="2258120"/>
            <a:ext cx="177819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976632" y="3899400"/>
            <a:ext cx="2150781" cy="5016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1"/>
          </p:cNvCxnSpPr>
          <p:nvPr/>
        </p:nvCxnSpPr>
        <p:spPr>
          <a:xfrm>
            <a:off x="2402006" y="3924480"/>
            <a:ext cx="2725407" cy="176803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127413" y="1934954"/>
            <a:ext cx="1804329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ত্বক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27413" y="3601315"/>
            <a:ext cx="1819077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অন্তঃ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ত্বক</a:t>
            </a:r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27413" y="5230848"/>
            <a:ext cx="124389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বীজ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79346" y="16084"/>
            <a:ext cx="5956035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ফলের বিভিন্ন অংশ (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আম) 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43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0687" y="1924334"/>
            <a:ext cx="7069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47917" y="0"/>
            <a:ext cx="4612943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46409"/>
            <a:ext cx="111775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উল্লেখিত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খ ও </a:t>
            </a:r>
            <a:r>
              <a:rPr lang="bn-BD" sz="40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 দাও।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6" descr="C:\Users\ict\Desktop\jahed 1\image_38689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2584" y="2536724"/>
            <a:ext cx="6170126" cy="412338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758151" y="3028452"/>
            <a:ext cx="573206" cy="395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33228" y="6150114"/>
            <a:ext cx="573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62466" y="3439074"/>
            <a:ext cx="57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9298" y="3854573"/>
            <a:ext cx="57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945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9617" y="163773"/>
            <a:ext cx="6168789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197" y="1778128"/>
            <a:ext cx="65767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ফলের প্রধান ২ টি অংশ কি কি ?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8756" y="1500043"/>
            <a:ext cx="46482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915701" y="3058785"/>
            <a:ext cx="5049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A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30419" y="3058784"/>
            <a:ext cx="504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9149" y="2654014"/>
            <a:ext cx="504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</a:t>
            </a:r>
            <a:endParaRPr lang="en-US" sz="3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197" y="4462819"/>
            <a:ext cx="43055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40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ফলত্বক ও বীজ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9196" y="2417903"/>
            <a:ext cx="5028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 অন্তঃ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ত্বক</a:t>
            </a:r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কোনটি ?</a:t>
            </a:r>
            <a:endParaRPr lang="en-US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9197" y="5232260"/>
            <a:ext cx="10727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44897"/>
            <a:ext cx="21972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81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59151" y="425061"/>
            <a:ext cx="4408227" cy="1107996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6600" b="1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6095" y="3084394"/>
            <a:ext cx="9758150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রসালো ফলের </a:t>
            </a:r>
            <a:r>
              <a:rPr lang="bn-BD" sz="4800" b="1" dirty="0" smtClean="0"/>
              <a:t>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 চিত্র অংকন কর।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324844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7040" y="0"/>
            <a:ext cx="1025738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1897040" cy="6001643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9600" b="1" spc="50" dirty="0" smtClean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</a:p>
          <a:p>
            <a:pPr algn="ctr"/>
            <a:r>
              <a:rPr lang="bn-BD" sz="9600" b="1" spc="50" dirty="0" smtClean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</a:p>
          <a:p>
            <a:pPr algn="ctr"/>
            <a:r>
              <a:rPr lang="bn-BD" sz="9600" b="1" spc="50" dirty="0" smtClean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</a:p>
          <a:p>
            <a:pPr algn="ctr"/>
            <a:r>
              <a:rPr lang="bn-BD" sz="9600" b="1" spc="50" dirty="0" smtClean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BD" sz="8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19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3893" y="0"/>
            <a:ext cx="9148403" cy="51706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সাধারণ বিজ্ঞান</a:t>
            </a:r>
            <a:endParaRPr lang="en-US" sz="6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6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6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66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BD" sz="66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66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6600" b="1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6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66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66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bn-BD" sz="66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  </a:t>
            </a:r>
            <a:r>
              <a:rPr lang="bn-BD" sz="66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268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4715" y="6076522"/>
            <a:ext cx="1447800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20001" y="6076522"/>
            <a:ext cx="1143000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আম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3335000" y="59436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00849" y="-1"/>
            <a:ext cx="6091152" cy="59436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122" y="-2"/>
            <a:ext cx="6108972" cy="594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4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5999" y="-1"/>
            <a:ext cx="6096001" cy="62732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6095999" cy="62732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59445" y="6273225"/>
            <a:ext cx="332334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ফলের</a:t>
            </a:r>
            <a:r>
              <a:rPr lang="en-US" sz="32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2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5234" y="6304002"/>
            <a:ext cx="174236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আনারস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47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1128" y="682388"/>
            <a:ext cx="9091684" cy="55399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ফলের বিভিন্ন অংশ</a:t>
            </a:r>
            <a:endParaRPr lang="en-US" sz="66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66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পঞ্চদশ অধ্যায়</a:t>
            </a:r>
            <a:endParaRPr lang="en-US" sz="6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6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 - ১</a:t>
            </a:r>
            <a:r>
              <a:rPr lang="en-US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২৫-</a:t>
            </a:r>
            <a:r>
              <a:rPr lang="bn-BD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en-US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66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61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1258895"/>
            <a:ext cx="12192000" cy="4853279"/>
            <a:chOff x="0" y="1258895"/>
            <a:chExt cx="12192000" cy="4853279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xmlns="" val="617792183"/>
                </p:ext>
              </p:extLst>
            </p:nvPr>
          </p:nvGraphicFramePr>
          <p:xfrm>
            <a:off x="2324303" y="1258895"/>
            <a:ext cx="6387152" cy="110799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0" y="2511188"/>
              <a:ext cx="12192000" cy="36009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4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4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একটি </a:t>
              </a:r>
              <a:r>
                <a:rPr lang="bn-BD" sz="44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সাধারণ ফলের কয়টি অংশ বলতে পারবে</a:t>
              </a:r>
              <a:r>
                <a:rPr lang="bn-BD" sz="44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4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400" b="1" dirty="0" smtClean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ফলের </a:t>
              </a:r>
              <a:r>
                <a:rPr lang="bn-BD" sz="4400" b="1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বিভিন্ন অংশ বর্ণনা করতে পারবে।</a:t>
              </a:r>
              <a:endParaRPr lang="en-US" sz="44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ফল কি বলতে পারবে</a:t>
              </a:r>
              <a:endPara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US" sz="3200" dirty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US" sz="3200" dirty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8608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68729" y="1799021"/>
            <a:ext cx="2538484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আনারস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68342" y="432106"/>
            <a:ext cx="2456597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55271"/>
            <a:ext cx="12192000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ফুলের গর্ভাশয় </a:t>
            </a:r>
            <a:r>
              <a:rPr lang="bn-BD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নিষিক্ত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4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পরিপুষ্ট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পরিনত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 যে অঙ্গ গঠন করে তাকে </a:t>
            </a:r>
            <a:r>
              <a:rPr lang="bn-BD" sz="60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বলে। 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8297838" cy="446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661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6741" y="1335142"/>
            <a:ext cx="4414269" cy="4933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Arrow Connector 4"/>
          <p:cNvCxnSpPr/>
          <p:nvPr/>
        </p:nvCxnSpPr>
        <p:spPr>
          <a:xfrm>
            <a:off x="3696269" y="3316404"/>
            <a:ext cx="2361062" cy="136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57331" y="3006887"/>
            <a:ext cx="1676400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ফলত্বক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86192" y="4067031"/>
            <a:ext cx="3071139" cy="27296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09647" y="3801940"/>
            <a:ext cx="162408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বীজ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1880" y="6128813"/>
            <a:ext cx="1641693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3826" y="256109"/>
            <a:ext cx="475052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ফলের প্রধান ২টি অংশ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80" y="657942"/>
            <a:ext cx="46482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272017" y="1029885"/>
            <a:ext cx="117370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বোটা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2017" y="3757811"/>
            <a:ext cx="1748215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বহিঃ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ত্বক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09163" y="1320518"/>
            <a:ext cx="2462854" cy="331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82639" y="3757811"/>
            <a:ext cx="4289378" cy="342138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04280" y="27435"/>
            <a:ext cx="721166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ফলের বিভিন্ন অংশ (আম)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2027" y="1137607"/>
            <a:ext cx="5569974" cy="175432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ফলের</a:t>
            </a: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কান্ডের</a:t>
            </a: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বোটা</a:t>
            </a: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23471" y="3326924"/>
            <a:ext cx="5068528" cy="255454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ফলের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সম্পূর্ণ ফলকে আবৃত করে রাখে,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বহিঃ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ত্বক</a:t>
            </a: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066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6187188</TotalTime>
  <Words>243</Words>
  <Application>Microsoft Office PowerPoint</Application>
  <PresentationFormat>Custom</PresentationFormat>
  <Paragraphs>73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user</cp:lastModifiedBy>
  <cp:revision>142</cp:revision>
  <dcterms:created xsi:type="dcterms:W3CDTF">2019-05-03T21:33:15Z</dcterms:created>
  <dcterms:modified xsi:type="dcterms:W3CDTF">2021-10-06T13:47:56Z</dcterms:modified>
</cp:coreProperties>
</file>