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83" r:id="rId2"/>
    <p:sldId id="284" r:id="rId3"/>
    <p:sldId id="258" r:id="rId4"/>
    <p:sldId id="263" r:id="rId5"/>
    <p:sldId id="261" r:id="rId6"/>
    <p:sldId id="264" r:id="rId7"/>
    <p:sldId id="288" r:id="rId8"/>
    <p:sldId id="266" r:id="rId9"/>
    <p:sldId id="272" r:id="rId10"/>
    <p:sldId id="286" r:id="rId11"/>
    <p:sldId id="265" r:id="rId12"/>
    <p:sldId id="281" r:id="rId13"/>
    <p:sldId id="279" r:id="rId14"/>
    <p:sldId id="285" r:id="rId15"/>
    <p:sldId id="277" r:id="rId16"/>
  </p:sldIdLst>
  <p:sldSz cx="8229600" cy="6400800"/>
  <p:notesSz cx="6858000" cy="9144000"/>
  <p:defaultTextStyle>
    <a:defPPr>
      <a:defRPr lang="en-US"/>
    </a:defPPr>
    <a:lvl1pPr marL="0" algn="l" defTabSz="83598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17990" algn="l" defTabSz="83598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35981" algn="l" defTabSz="83598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253971" algn="l" defTabSz="83598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671962" algn="l" defTabSz="83598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089953" algn="l" defTabSz="83598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507943" algn="l" defTabSz="83598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2925934" algn="l" defTabSz="83598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343924" algn="l" defTabSz="83598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016">
          <p15:clr>
            <a:srgbClr val="A4A3A4"/>
          </p15:clr>
        </p15:guide>
        <p15:guide id="2" pos="25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6699FF"/>
    <a:srgbClr val="66FF33"/>
    <a:srgbClr val="84818B"/>
    <a:srgbClr val="767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506" y="-90"/>
      </p:cViewPr>
      <p:guideLst>
        <p:guide orient="horz" pos="2016"/>
        <p:guide pos="259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63F6A-C88A-44F8-BF29-AEBEF7D9F1B1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23963" y="685800"/>
            <a:ext cx="44100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A1C4B-996D-4D83-959B-082873DA85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8941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A1C4B-996D-4D83-959B-082873DA854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7221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80060" y="1280160"/>
            <a:ext cx="7066483" cy="1706880"/>
          </a:xfrm>
          <a:ln>
            <a:noFill/>
          </a:ln>
        </p:spPr>
        <p:txBody>
          <a:bodyPr vert="horz" tIns="0" rIns="16719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1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80060" y="3013300"/>
            <a:ext cx="7069226" cy="1635760"/>
          </a:xfrm>
        </p:spPr>
        <p:txBody>
          <a:bodyPr lIns="0" rIns="16719"/>
          <a:lstStyle>
            <a:lvl1pPr marL="0" marR="41797" indent="0" algn="r">
              <a:buNone/>
              <a:defRPr>
                <a:solidFill>
                  <a:schemeClr val="tx1"/>
                </a:solidFill>
              </a:defRPr>
            </a:lvl1pPr>
            <a:lvl2pPr marL="417972" indent="0" algn="ctr">
              <a:buNone/>
            </a:lvl2pPr>
            <a:lvl3pPr marL="835944" indent="0" algn="ctr">
              <a:buNone/>
            </a:lvl3pPr>
            <a:lvl4pPr marL="1253917" indent="0" algn="ctr">
              <a:buNone/>
            </a:lvl4pPr>
            <a:lvl5pPr marL="1671889" indent="0" algn="ctr">
              <a:buNone/>
            </a:lvl5pPr>
            <a:lvl6pPr marL="2089861" indent="0" algn="ctr">
              <a:buNone/>
            </a:lvl6pPr>
            <a:lvl7pPr marL="2507833" indent="0" algn="ctr">
              <a:buNone/>
            </a:lvl7pPr>
            <a:lvl8pPr marL="2925806" indent="0" algn="ctr">
              <a:buNone/>
            </a:lvl8pPr>
            <a:lvl9pPr marL="3343778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66460" y="853441"/>
            <a:ext cx="1851660" cy="486431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1480" y="853441"/>
            <a:ext cx="5417820" cy="486431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317" y="1228953"/>
            <a:ext cx="6995160" cy="127162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1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7317" y="2524353"/>
            <a:ext cx="6995160" cy="1409065"/>
          </a:xfrm>
        </p:spPr>
        <p:txBody>
          <a:bodyPr lIns="41797" rIns="41797" anchor="t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" y="657149"/>
            <a:ext cx="7406640" cy="10668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480" y="1792079"/>
            <a:ext cx="3634740" cy="413918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83380" y="1792079"/>
            <a:ext cx="3634740" cy="413918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" y="657149"/>
            <a:ext cx="7406640" cy="1066800"/>
          </a:xfrm>
        </p:spPr>
        <p:txBody>
          <a:bodyPr tIns="41797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480" y="1731565"/>
            <a:ext cx="3636169" cy="615395"/>
          </a:xfrm>
        </p:spPr>
        <p:txBody>
          <a:bodyPr lIns="41797" tIns="0" rIns="41797" bIns="0" anchor="ctr">
            <a:noAutofit/>
          </a:bodyPr>
          <a:lstStyle>
            <a:lvl1pPr marL="0" indent="0">
              <a:buNone/>
              <a:defRPr sz="22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800" b="1"/>
            </a:lvl2pPr>
            <a:lvl3pPr>
              <a:buNone/>
              <a:defRPr sz="1600" b="1"/>
            </a:lvl3pPr>
            <a:lvl4pPr>
              <a:buNone/>
              <a:defRPr sz="1500" b="1"/>
            </a:lvl4pPr>
            <a:lvl5pPr>
              <a:buNone/>
              <a:defRPr sz="15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80523" y="1735774"/>
            <a:ext cx="3637598" cy="611187"/>
          </a:xfrm>
        </p:spPr>
        <p:txBody>
          <a:bodyPr lIns="41797" tIns="0" rIns="41797" bIns="0" anchor="ctr"/>
          <a:lstStyle>
            <a:lvl1pPr marL="0" indent="0">
              <a:buNone/>
              <a:defRPr sz="22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800" b="1"/>
            </a:lvl2pPr>
            <a:lvl3pPr>
              <a:buNone/>
              <a:defRPr sz="1600" b="1"/>
            </a:lvl3pPr>
            <a:lvl4pPr>
              <a:buNone/>
              <a:defRPr sz="1500" b="1"/>
            </a:lvl4pPr>
            <a:lvl5pPr>
              <a:buNone/>
              <a:defRPr sz="15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11480" y="2346960"/>
            <a:ext cx="3636169" cy="3589339"/>
          </a:xfrm>
        </p:spPr>
        <p:txBody>
          <a:bodyPr tIns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80523" y="2346960"/>
            <a:ext cx="3637598" cy="3589339"/>
          </a:xfrm>
        </p:spPr>
        <p:txBody>
          <a:bodyPr tIns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" y="657149"/>
            <a:ext cx="7475220" cy="1066800"/>
          </a:xfrm>
        </p:spPr>
        <p:txBody>
          <a:bodyPr vert="horz" tIns="41797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480062"/>
            <a:ext cx="2468880" cy="108458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4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17220" y="1564640"/>
            <a:ext cx="2468880" cy="4267200"/>
          </a:xfrm>
        </p:spPr>
        <p:txBody>
          <a:bodyPr lIns="16719" rIns="16719"/>
          <a:lstStyle>
            <a:lvl1pPr marL="0" indent="0" algn="l">
              <a:buNone/>
              <a:defRPr sz="1300"/>
            </a:lvl1pPr>
            <a:lvl2pPr indent="0" algn="l">
              <a:buNone/>
              <a:defRPr sz="1100"/>
            </a:lvl2pPr>
            <a:lvl3pPr indent="0" algn="l">
              <a:buNone/>
              <a:defRPr sz="900"/>
            </a:lvl3pPr>
            <a:lvl4pPr indent="0" algn="l">
              <a:buNone/>
              <a:defRPr sz="800"/>
            </a:lvl4pPr>
            <a:lvl5pPr indent="0" algn="l"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217545" y="1564640"/>
            <a:ext cx="4600575" cy="4267200"/>
          </a:xfrm>
        </p:spPr>
        <p:txBody>
          <a:bodyPr tIns="0"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18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2849178" y="1034205"/>
            <a:ext cx="4732020" cy="384048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594" tIns="41797" rIns="83594" bIns="4179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7203721" y="5002451"/>
            <a:ext cx="139903" cy="14508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594" tIns="41797" rIns="83594" bIns="4179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1098530"/>
            <a:ext cx="1991563" cy="1477113"/>
          </a:xfrm>
        </p:spPr>
        <p:txBody>
          <a:bodyPr vert="horz" lIns="41797" tIns="41797" rIns="41797" bIns="41797" anchor="b"/>
          <a:lstStyle>
            <a:lvl1pPr algn="l">
              <a:buNone/>
              <a:defRPr sz="18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2640199"/>
            <a:ext cx="1988820" cy="2034032"/>
          </a:xfrm>
        </p:spPr>
        <p:txBody>
          <a:bodyPr lIns="58516" rIns="41797" bIns="41797" anchor="t"/>
          <a:lstStyle>
            <a:lvl1pPr marL="0" indent="0" algn="l">
              <a:spcBef>
                <a:spcPts val="229"/>
              </a:spcBef>
              <a:buFontTx/>
              <a:buNone/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69480" y="5932594"/>
            <a:ext cx="548640" cy="340783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137214" y="1119549"/>
            <a:ext cx="4155948" cy="3669792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29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8573" y="5428827"/>
            <a:ext cx="8246745" cy="97197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3594" tIns="41797" rIns="83594" bIns="4179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3943350" y="5805170"/>
            <a:ext cx="4286250" cy="59563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3594" tIns="41797" rIns="83594" bIns="4179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8573" y="-6668"/>
            <a:ext cx="8246745" cy="97197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3594" tIns="41797" rIns="83594" bIns="4179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943350" y="-6667"/>
            <a:ext cx="4286250" cy="59563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3594" tIns="41797" rIns="83594" bIns="4179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11480" y="657149"/>
            <a:ext cx="7406640" cy="1066800"/>
          </a:xfrm>
          <a:prstGeom prst="rect">
            <a:avLst/>
          </a:prstGeom>
        </p:spPr>
        <p:txBody>
          <a:bodyPr vert="horz" lIns="0" tIns="41797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11480" y="1806448"/>
            <a:ext cx="7406640" cy="4096512"/>
          </a:xfrm>
          <a:prstGeom prst="rect">
            <a:avLst/>
          </a:prstGeom>
        </p:spPr>
        <p:txBody>
          <a:bodyPr vert="horz" lIns="83594" tIns="41797" rIns="83594" bIns="41797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11480" y="5932594"/>
            <a:ext cx="1920240" cy="34078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00300" y="5932594"/>
            <a:ext cx="3017520" cy="34078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132320" y="5932594"/>
            <a:ext cx="685800" cy="34078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7115" y="188914"/>
            <a:ext cx="8262493" cy="605942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50783" indent="-250783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85161" indent="-22570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35944" indent="-22570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086728" indent="-192267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37511" indent="-192267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588295" indent="-192267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55483" indent="-167189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006267" indent="-167189" algn="l" rtl="0" eaLnBrk="1" latinLnBrk="0" hangingPunct="1">
        <a:spcBef>
          <a:spcPct val="20000"/>
        </a:spcBef>
        <a:buClr>
          <a:schemeClr val="tx2"/>
        </a:buClr>
        <a:buChar char="•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257050" indent="-167189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17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83594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25391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6718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0898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50783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92580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3437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ydrangea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8229600" cy="6400800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17220" y="0"/>
            <a:ext cx="7132320" cy="1564640"/>
          </a:xfrm>
        </p:spPr>
        <p:txBody>
          <a:bodyPr>
            <a:noAutofit/>
          </a:bodyPr>
          <a:lstStyle/>
          <a:p>
            <a:pPr algn="ctr"/>
            <a:r>
              <a:rPr lang="bn-IN" sz="18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8200" dirty="0">
              <a:solidFill>
                <a:schemeClr val="accent2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876300"/>
            <a:ext cx="4876800" cy="5486400"/>
          </a:xfrm>
          <a:prstGeom prst="rect">
            <a:avLst/>
          </a:prstGeom>
        </p:spPr>
      </p:pic>
      <p:pic>
        <p:nvPicPr>
          <p:cNvPr id="5" name="Picture 4" descr="kopotakkho-nod_rbnews2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609600"/>
            <a:ext cx="3352800" cy="2819400"/>
          </a:xfrm>
          <a:prstGeom prst="rect">
            <a:avLst/>
          </a:prstGeom>
        </p:spPr>
      </p:pic>
      <p:pic>
        <p:nvPicPr>
          <p:cNvPr id="6" name="Picture 5" descr="r789445_685984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3810000"/>
            <a:ext cx="3276600" cy="2286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219200"/>
            <a:ext cx="7612380" cy="100774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83598" tIns="41799" rIns="83598" bIns="41799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438400"/>
            <a:ext cx="7612380" cy="313140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83598" tIns="41799" rIns="83598" bIns="41799" rtlCol="0">
            <a:spAutoFit/>
          </a:bodyPr>
          <a:lstStyle/>
          <a:p>
            <a:r>
              <a:rPr lang="bn-IN" sz="33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কপোতাক্ষ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নদ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কবিতাটির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3300" dirty="0" smtClean="0">
                <a:latin typeface="NikoshBAN" pitchFamily="2" charset="0"/>
                <a:cs typeface="NikoshBAN" pitchFamily="2" charset="0"/>
              </a:rPr>
              <a:t>       ক) </a:t>
            </a: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বিদেশপ্রীতি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    খ)</a:t>
            </a:r>
            <a:r>
              <a:rPr lang="bn-IN" sz="3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স্বজনপ্রীতি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       গ)</a:t>
            </a:r>
            <a:r>
              <a:rPr lang="bn-IN" sz="3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স্বদেশপ্রীতি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bn-IN" sz="33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IN" sz="3300" dirty="0" smtClean="0">
                <a:latin typeface="NikoshBAN" pitchFamily="2" charset="0"/>
                <a:cs typeface="NikoshBAN" pitchFamily="2" charset="0"/>
              </a:rPr>
              <a:t> মাইকেল </a:t>
            </a: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মধুসূদন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দত্ত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মৃত্যুবরণ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3300" dirty="0" smtClean="0">
                <a:latin typeface="NikoshBAN" pitchFamily="2" charset="0"/>
                <a:cs typeface="NikoshBAN" pitchFamily="2" charset="0"/>
              </a:rPr>
              <a:t>       ক) ১৮৭২       খ)১৮৭৩   </a:t>
            </a:r>
            <a:r>
              <a:rPr lang="bn-IN" sz="3300" dirty="0" smtClean="0">
                <a:latin typeface="NikoshBAN" pitchFamily="2" charset="0"/>
                <a:cs typeface="NikoshBAN" pitchFamily="2" charset="0"/>
              </a:rPr>
              <a:t>		  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 গ)১৮৭৪</a:t>
            </a:r>
            <a:endParaRPr lang="bn-IN" sz="33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300" dirty="0" smtClean="0">
                <a:latin typeface="NikoshBAN" pitchFamily="2" charset="0"/>
                <a:cs typeface="NikoshBAN" pitchFamily="2" charset="0"/>
              </a:rPr>
              <a:t>৩। কবি কত  খ্রীস্টাব্দে খ্রিস্টধর্ম গ্রহন করেন ?</a:t>
            </a:r>
          </a:p>
          <a:p>
            <a:r>
              <a:rPr lang="bn-IN" sz="3300" dirty="0" smtClean="0">
                <a:latin typeface="NikoshBAN" pitchFamily="2" charset="0"/>
                <a:cs typeface="NikoshBAN" pitchFamily="2" charset="0"/>
              </a:rPr>
              <a:t>  	ক) ১৮৩২	খ) ১৮৪২		গ) ১৮৫২</a:t>
            </a:r>
            <a:endParaRPr lang="en-US" sz="33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Callout 2"/>
          <p:cNvSpPr/>
          <p:nvPr/>
        </p:nvSpPr>
        <p:spPr>
          <a:xfrm>
            <a:off x="609600" y="914400"/>
            <a:ext cx="6995160" cy="1422400"/>
          </a:xfrm>
          <a:prstGeom prst="downArrowCallou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598" tIns="41799" rIns="83598" bIns="41799" rtlCol="0" anchor="ctr"/>
          <a:lstStyle/>
          <a:p>
            <a:pPr algn="ctr"/>
            <a:r>
              <a:rPr lang="bn-IN" sz="40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000" dirty="0">
              <a:solidFill>
                <a:srgbClr val="0066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4800" y="2362200"/>
            <a:ext cx="7520940" cy="3276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598" tIns="41799" rIns="83598" bIns="41799" rtlCol="0" anchor="ctr"/>
          <a:lstStyle/>
          <a:p>
            <a:pPr algn="ctr"/>
            <a:endParaRPr lang="bn-IN" sz="4000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2800" b="1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১। স্বদেশের প্রতি আমাদের করণীয় দিকগুলো  লিখ।</a:t>
            </a:r>
            <a:endParaRPr lang="bn-IN" sz="3000" b="1" dirty="0" smtClean="0">
              <a:solidFill>
                <a:srgbClr val="0066FF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000" b="1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২।  মানুষ কেন স্বদেশের স্মৃতি সহজে ভুলে না? </a:t>
            </a:r>
          </a:p>
          <a:p>
            <a:r>
              <a:rPr lang="bn-IN" sz="3000" b="1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	কারণগুলো লিখ।</a:t>
            </a:r>
          </a:p>
          <a:p>
            <a:endParaRPr lang="en-US" sz="3000" b="1" dirty="0">
              <a:solidFill>
                <a:srgbClr val="0066FF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066800"/>
            <a:ext cx="7749540" cy="13309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83598" tIns="41799" rIns="83598" bIns="41799" rtlCol="0">
            <a:spAutoFit/>
          </a:bodyPr>
          <a:lstStyle/>
          <a:p>
            <a:pPr algn="ctr"/>
            <a:r>
              <a:rPr lang="en-US" sz="81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5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667000"/>
            <a:ext cx="7749540" cy="25466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83598" tIns="41799" rIns="83598" bIns="41799" rtlCol="0">
            <a:spAutoFit/>
          </a:bodyPr>
          <a:lstStyle/>
          <a:p>
            <a:pPr marL="679234" indent="-679234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গ্রহন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 </a:t>
            </a:r>
          </a:p>
          <a:p>
            <a:pPr marL="679234" indent="-679234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তাঁর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অমর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কীর্তি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কাব্যর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679234" indent="-679234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৩।“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দুগ্ধস্রোতরুপী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জন্মভূমি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স্তনে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”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679234" indent="-679234">
              <a:buFont typeface="+mj-lt"/>
              <a:buAutoNum type="arabicPeriod"/>
            </a:pP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2819400" y="762000"/>
            <a:ext cx="3771900" cy="1143000"/>
          </a:xfrm>
          <a:prstGeom prst="downArrow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598" tIns="41799" rIns="83598" bIns="41799" rtlCol="0" anchor="ctr"/>
          <a:lstStyle/>
          <a:p>
            <a:pPr algn="ctr"/>
            <a:r>
              <a:rPr lang="en-US" sz="44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400" dirty="0" smtClean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3" name="Round Diagonal Corner Rectangle 2"/>
          <p:cNvSpPr/>
          <p:nvPr/>
        </p:nvSpPr>
        <p:spPr>
          <a:xfrm>
            <a:off x="152400" y="1888524"/>
            <a:ext cx="7848600" cy="4114800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নিচের অনুচ্ছেদটি পড় এবং প্রশ্নগুলোর উত্তর দাওঃ</a:t>
            </a:r>
          </a:p>
          <a:p>
            <a:pPr algn="ctr"/>
            <a:r>
              <a:rPr lang="bn-IN" sz="20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সার্থক জনম আমার জন্মেছি এই দেশে,</a:t>
            </a:r>
          </a:p>
          <a:p>
            <a:pPr algn="ctr"/>
            <a:r>
              <a:rPr lang="bn-IN" sz="20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সার্থক জনম মা-গো তোমায় ভালবেসে।</a:t>
            </a:r>
          </a:p>
          <a:p>
            <a:pPr algn="ctr"/>
            <a:r>
              <a:rPr lang="bn-IN" sz="20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জানিনা তোর ধন রতন, আছে কি না রাণীর মতন,</a:t>
            </a:r>
          </a:p>
          <a:p>
            <a:pPr algn="ctr"/>
            <a:r>
              <a:rPr lang="bn-IN" sz="20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শুধু জানি আমার অংগ জুড়ায় তোমার ছায়ায় বসে।</a:t>
            </a:r>
          </a:p>
          <a:p>
            <a:r>
              <a:rPr lang="bn-IN" sz="2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ক। মাইকেল মধুসূদন দত্ত বহুদেশে কী দেখেছেন ?</a:t>
            </a:r>
          </a:p>
          <a:p>
            <a:r>
              <a:rPr lang="bn-IN" sz="2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খ। ‘আর কি হে হবে দেখা ?’- ‘কপতাক্ষ নদ’ কবিতায় কবি এ সন্দেহ প্রকাশ 	করেছেন কেন ?</a:t>
            </a:r>
          </a:p>
          <a:p>
            <a:r>
              <a:rPr lang="bn-IN" sz="2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গ। উদ্দীপকের শেষ চরণটি ‘কপতাক্ষ নদ’ কবিতার কোন দিকটির সাথে সাদৃশ্যপূর্ণ তা ব্যাখ্যা 	কর।</a:t>
            </a:r>
          </a:p>
          <a:p>
            <a:r>
              <a:rPr lang="bn-IN" sz="2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ঘ। উদ্দীপকের মধ্যে  ‘কপতাক্ষ নদ’ কবিতার মর্মকথা প্রতিফলিত হয়েছে-মূল্যায়ন কর।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800px-Mango_round_abou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75840"/>
            <a:ext cx="8229600" cy="4124960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reflection blurRad="6350" stA="50000" endA="300" endPos="90000" dir="5400000" sy="-100000" algn="bl" rotWithShape="0"/>
          </a:effectLst>
          <a:scene3d>
            <a:camera prst="obliqueBottomLeft"/>
            <a:lightRig rig="threePt" dir="t"/>
          </a:scene3d>
        </p:spPr>
      </p:pic>
      <p:sp>
        <p:nvSpPr>
          <p:cNvPr id="5" name="Flowchart: Terminator 4"/>
          <p:cNvSpPr/>
          <p:nvPr/>
        </p:nvSpPr>
        <p:spPr>
          <a:xfrm>
            <a:off x="411480" y="381000"/>
            <a:ext cx="7437120" cy="1752600"/>
          </a:xfrm>
          <a:prstGeom prst="flowChartTerminator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perspectiveRelaxed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83598" tIns="41799" rIns="83598" bIns="41799" rtlCol="0" anchor="ctr"/>
          <a:lstStyle/>
          <a:p>
            <a:pPr algn="ctr"/>
            <a:r>
              <a:rPr lang="bn-BD" sz="15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Callout 4"/>
          <p:cNvSpPr/>
          <p:nvPr/>
        </p:nvSpPr>
        <p:spPr>
          <a:xfrm>
            <a:off x="1905000" y="304800"/>
            <a:ext cx="4191000" cy="914400"/>
          </a:xfrm>
          <a:prstGeom prst="downArrowCallou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990600"/>
            <a:ext cx="3429000" cy="487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bn-IN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মফিজুর রহমান</a:t>
            </a:r>
          </a:p>
          <a:p>
            <a:pPr>
              <a:buNone/>
            </a:pPr>
            <a:r>
              <a:rPr lang="bn-IN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সিনিয়র শিক্ষক</a:t>
            </a:r>
          </a:p>
          <a:p>
            <a:pPr>
              <a:buNone/>
            </a:pPr>
            <a:r>
              <a:rPr lang="bn-IN" sz="1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বশিরাবাদ দাওয়াতুল ইসলাম আলিম মাদ্রাসা</a:t>
            </a:r>
          </a:p>
          <a:p>
            <a:pPr>
              <a:buNone/>
            </a:pPr>
            <a:r>
              <a:rPr lang="bn-IN" sz="1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পবা, রাজশাহী</a:t>
            </a:r>
          </a:p>
          <a:p>
            <a:pPr>
              <a:buNone/>
            </a:pPr>
            <a:r>
              <a:rPr lang="bn-IN" sz="18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মোবাইল -০১৭৪০৯৩৮৪১</a:t>
            </a:r>
          </a:p>
          <a:p>
            <a:pPr>
              <a:buNone/>
            </a:pPr>
            <a:r>
              <a:rPr lang="en-US" sz="1800" dirty="0" smtClean="0">
                <a:solidFill>
                  <a:srgbClr val="0066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Email- mofizurbm@gmail.com</a:t>
            </a:r>
            <a:endParaRPr lang="en-US" sz="1800" dirty="0">
              <a:solidFill>
                <a:srgbClr val="0066FF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7" name="Round Single Corner Rectangle 6"/>
          <p:cNvSpPr/>
          <p:nvPr/>
        </p:nvSpPr>
        <p:spPr>
          <a:xfrm>
            <a:off x="4191000" y="990600"/>
            <a:ext cx="3276600" cy="4800600"/>
          </a:xfrm>
          <a:prstGeom prst="round1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bn-IN" sz="4000" dirty="0" smtClean="0">
                <a:solidFill>
                  <a:srgbClr val="6699FF"/>
                </a:solidFill>
                <a:latin typeface="NikoshBAN" pitchFamily="2" charset="0"/>
                <a:cs typeface="NikoshBAN" pitchFamily="2" charset="0"/>
              </a:rPr>
              <a:t>শ্রেণিঃ নবম</a:t>
            </a:r>
          </a:p>
          <a:p>
            <a:pPr>
              <a:buNone/>
            </a:pPr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মোট ছাত্রঃ 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43</a:t>
            </a:r>
            <a:endParaRPr lang="bn-IN" sz="2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উপস্থিতিঃ ২৯</a:t>
            </a:r>
          </a:p>
          <a:p>
            <a:pPr>
              <a:buNone/>
            </a:pPr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 বাংলা ১ম পত্র</a:t>
            </a:r>
          </a:p>
          <a:p>
            <a:pPr>
              <a:buNone/>
            </a:pPr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সময়ঃ ৪৫ মিনিট</a:t>
            </a:r>
            <a:endParaRPr lang="en-US" sz="2800" dirty="0">
              <a:solidFill>
                <a:srgbClr val="002060"/>
              </a:solidFill>
            </a:endParaRPr>
          </a:p>
        </p:txBody>
      </p:sp>
      <p:pic>
        <p:nvPicPr>
          <p:cNvPr id="8" name="Picture 7" descr="mofizu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990600"/>
            <a:ext cx="1295400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JESSO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685800"/>
            <a:ext cx="3962401" cy="4343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7" descr="kopotakkho-nod_rbnews2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85800"/>
            <a:ext cx="4046220" cy="4465320"/>
          </a:xfrm>
          <a:prstGeom prst="rect">
            <a:avLst/>
          </a:prstGeom>
        </p:spPr>
      </p:pic>
      <p:sp>
        <p:nvSpPr>
          <p:cNvPr id="11" name="Up Arrow Callout 10"/>
          <p:cNvSpPr/>
          <p:nvPr/>
        </p:nvSpPr>
        <p:spPr>
          <a:xfrm>
            <a:off x="457200" y="5105400"/>
            <a:ext cx="2880360" cy="995680"/>
          </a:xfrm>
          <a:prstGeom prst="upArrow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598" tIns="41799" rIns="83598" bIns="41799" rtlCol="0" anchor="ctr"/>
          <a:lstStyle/>
          <a:p>
            <a:pPr algn="ctr"/>
            <a:r>
              <a:rPr lang="bn-IN" sz="3300" dirty="0" smtClean="0">
                <a:latin typeface="NikoshBAN" pitchFamily="2" charset="0"/>
                <a:cs typeface="NikoshBAN" pitchFamily="2" charset="0"/>
              </a:rPr>
              <a:t>কপোতাক্ষ নদ</a:t>
            </a:r>
            <a:endParaRPr lang="en-US" sz="33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Up Arrow Callout 11"/>
          <p:cNvSpPr/>
          <p:nvPr/>
        </p:nvSpPr>
        <p:spPr>
          <a:xfrm>
            <a:off x="4648200" y="5105400"/>
            <a:ext cx="2880360" cy="995680"/>
          </a:xfrm>
          <a:prstGeom prst="upArrow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598" tIns="41799" rIns="83598" bIns="41799"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কবির জন্মন্থান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5943600" y="4419600"/>
            <a:ext cx="304800" cy="685800"/>
            <a:chOff x="5867400" y="3962400"/>
            <a:chExt cx="304800" cy="1066800"/>
          </a:xfrm>
          <a:solidFill>
            <a:schemeClr val="accent1"/>
          </a:solidFill>
        </p:grpSpPr>
        <p:sp useBgFill="1">
          <p:nvSpPr>
            <p:cNvPr id="18" name="Rectangle 17"/>
            <p:cNvSpPr>
              <a:spLocks/>
            </p:cNvSpPr>
            <p:nvPr/>
          </p:nvSpPr>
          <p:spPr>
            <a:xfrm>
              <a:off x="5943600" y="4114800"/>
              <a:ext cx="152400" cy="9144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Isosceles Triangle 18"/>
            <p:cNvSpPr/>
            <p:nvPr/>
          </p:nvSpPr>
          <p:spPr>
            <a:xfrm>
              <a:off x="5867400" y="3962400"/>
              <a:ext cx="304800" cy="152400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4380" y="782320"/>
            <a:ext cx="6583680" cy="2915959"/>
          </a:xfrm>
          <a:prstGeom prst="rect">
            <a:avLst/>
          </a:prstGeom>
        </p:spPr>
        <p:txBody>
          <a:bodyPr wrap="square" lIns="83598" tIns="41799" rIns="83598" bIns="41799">
            <a:spAutoFit/>
          </a:bodyPr>
          <a:lstStyle/>
          <a:p>
            <a:pPr algn="ctr"/>
            <a:endParaRPr lang="en-US" sz="6600" u="sng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81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কপোতাক্ষ</a:t>
            </a:r>
            <a:r>
              <a:rPr lang="en-US" sz="81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1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নদ</a:t>
            </a:r>
            <a:endParaRPr lang="en-US" sz="81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            </a:t>
            </a:r>
            <a:r>
              <a:rPr lang="bn-IN" sz="3000" dirty="0" smtClean="0">
                <a:latin typeface="NikoshBAN" pitchFamily="2" charset="0"/>
                <a:cs typeface="NikoshBAN" pitchFamily="2" charset="0"/>
              </a:rPr>
              <a:t>                        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--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মাইকেল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মধুসূদন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দত্ত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990600"/>
            <a:ext cx="7680960" cy="11000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83598" tIns="41799" rIns="83598" bIns="41799" rtlCol="0">
            <a:spAutoFit/>
          </a:bodyPr>
          <a:lstStyle/>
          <a:p>
            <a:pPr algn="ctr"/>
            <a:r>
              <a:rPr lang="en-US" sz="6600" i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i="1" u="sng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1480" y="1849121"/>
            <a:ext cx="7475220" cy="3162180"/>
          </a:xfrm>
          <a:prstGeom prst="rect">
            <a:avLst/>
          </a:prstGeom>
        </p:spPr>
        <p:txBody>
          <a:bodyPr wrap="square" lIns="83598" tIns="41799" rIns="83598" bIns="41799">
            <a:spAutoFit/>
          </a:bodyPr>
          <a:lstStyle/>
          <a:p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কবির জীবন বৃত্তান্ত বলতে 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অজানা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স্বদেশপ্রেম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IN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৪। কবিতাটি ভালভাবে আবৃতি করতে পারবে।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exagon 2"/>
          <p:cNvSpPr/>
          <p:nvPr/>
        </p:nvSpPr>
        <p:spPr>
          <a:xfrm>
            <a:off x="533400" y="1828800"/>
            <a:ext cx="2606040" cy="721360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3598" tIns="41799" rIns="83598" bIns="41799" rtlCol="0" anchor="ctr"/>
          <a:lstStyle/>
          <a:p>
            <a:pPr algn="ctr"/>
            <a:r>
              <a:rPr lang="en-US" sz="2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2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স্থান-যশোরের</a:t>
            </a:r>
            <a:r>
              <a:rPr lang="en-US" sz="2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সাগরদাঁড়ি</a:t>
            </a:r>
            <a:r>
              <a:rPr lang="en-US" sz="2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গ্রামে</a:t>
            </a:r>
            <a:endParaRPr lang="en-US" sz="2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 descr="C:\Users\ALAMGIR\Desktop\MichaelMadhusudanDatt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54680" y="1600200"/>
            <a:ext cx="2537460" cy="2667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Hexagon 4"/>
          <p:cNvSpPr/>
          <p:nvPr/>
        </p:nvSpPr>
        <p:spPr>
          <a:xfrm>
            <a:off x="5181600" y="685800"/>
            <a:ext cx="1645920" cy="135128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83598" tIns="41799" rIns="83598" bIns="41799" rtlCol="0" anchor="ctr"/>
          <a:lstStyle/>
          <a:p>
            <a:pPr algn="ctr"/>
            <a:r>
              <a:rPr lang="en-US" sz="2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জন্ম-১৮২৪</a:t>
            </a:r>
            <a:endParaRPr lang="bn-IN" sz="22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মৃত্যু-১৮৭৩</a:t>
            </a:r>
          </a:p>
          <a:p>
            <a:pPr algn="ctr"/>
            <a:endParaRPr lang="en-US" sz="2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Hexagon 5"/>
          <p:cNvSpPr/>
          <p:nvPr/>
        </p:nvSpPr>
        <p:spPr>
          <a:xfrm>
            <a:off x="3048000" y="4343400"/>
            <a:ext cx="2057400" cy="1351280"/>
          </a:xfrm>
          <a:prstGeom prst="hexag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83598" tIns="41799" rIns="83598" bIns="41799" rtlCol="0" anchor="ctr"/>
          <a:lstStyle/>
          <a:p>
            <a:pPr algn="ctr"/>
            <a:r>
              <a:rPr lang="en-US" sz="2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কাব্য-মেঘনা</a:t>
            </a:r>
            <a:r>
              <a:rPr lang="bn-IN" sz="2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</a:t>
            </a:r>
            <a:r>
              <a:rPr lang="en-US" sz="2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বধ</a:t>
            </a:r>
            <a:r>
              <a:rPr lang="en-US" sz="2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pPr algn="ctr"/>
            <a:r>
              <a:rPr lang="en-US" sz="2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তিলোত্তমা</a:t>
            </a:r>
            <a:r>
              <a:rPr lang="en-US" sz="2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pPr algn="ctr"/>
            <a:r>
              <a:rPr lang="en-US" sz="2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বিরাঙ্গনা</a:t>
            </a:r>
            <a:r>
              <a:rPr lang="en-US" sz="2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Hexagon 6"/>
          <p:cNvSpPr/>
          <p:nvPr/>
        </p:nvSpPr>
        <p:spPr>
          <a:xfrm>
            <a:off x="822960" y="4191000"/>
            <a:ext cx="2331720" cy="716280"/>
          </a:xfrm>
          <a:prstGeom prst="hexag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83598" tIns="41799" rIns="83598" bIns="41799" rtlCol="0" anchor="ctr"/>
          <a:lstStyle/>
          <a:p>
            <a:pPr algn="ctr"/>
            <a:r>
              <a:rPr lang="en-US" sz="2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মা-জাহ্নবী</a:t>
            </a:r>
            <a:r>
              <a:rPr lang="en-US" sz="2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</a:t>
            </a:r>
            <a:r>
              <a:rPr lang="bn-IN" sz="2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বী</a:t>
            </a:r>
            <a:r>
              <a:rPr lang="en-US" sz="2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pPr algn="ctr"/>
            <a:r>
              <a:rPr lang="en-US" sz="2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বাবা-রাজরামায়ন</a:t>
            </a:r>
            <a:endParaRPr lang="en-US" sz="2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Hexagon 7"/>
          <p:cNvSpPr/>
          <p:nvPr/>
        </p:nvSpPr>
        <p:spPr>
          <a:xfrm>
            <a:off x="5715000" y="2133600"/>
            <a:ext cx="2019300" cy="1635760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3598" tIns="41799" rIns="83598" bIns="41799" rtlCol="0" anchor="ctr"/>
          <a:lstStyle/>
          <a:p>
            <a:pPr algn="ctr"/>
            <a:r>
              <a:rPr lang="bn-IN" sz="2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খ্রীস্টধর্ম গ্রহন -১৮৪২</a:t>
            </a:r>
            <a:endParaRPr lang="en-US" sz="2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Hexagon 8"/>
          <p:cNvSpPr/>
          <p:nvPr/>
        </p:nvSpPr>
        <p:spPr>
          <a:xfrm>
            <a:off x="5181600" y="3962400"/>
            <a:ext cx="1851660" cy="1280160"/>
          </a:xfrm>
          <a:prstGeom prst="hexag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598" tIns="41799" rIns="83598" bIns="41799" rtlCol="0" anchor="ctr"/>
          <a:lstStyle/>
          <a:p>
            <a:pPr algn="ctr"/>
            <a:r>
              <a:rPr lang="en-US" sz="2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নাটক</a:t>
            </a:r>
            <a:r>
              <a:rPr lang="en-US" sz="2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2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কৃষ্ণকূমারী</a:t>
            </a:r>
            <a:r>
              <a:rPr lang="en-US" sz="2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শর্মিষ্ঠা</a:t>
            </a:r>
            <a:r>
              <a:rPr lang="en-US" sz="2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pPr algn="ctr"/>
            <a:r>
              <a:rPr lang="en-US" sz="2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পদ্মাবতী</a:t>
            </a:r>
            <a:endParaRPr lang="en-US" sz="2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81200" y="5746999"/>
            <a:ext cx="4572000" cy="6538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83598" tIns="41799" rIns="83598" bIns="41799" rtlCol="0">
            <a:spAutoFit/>
          </a:bodyPr>
          <a:lstStyle/>
          <a:p>
            <a:pPr algn="ctr"/>
            <a:r>
              <a:rPr lang="en-US" sz="37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মাইকেল</a:t>
            </a:r>
            <a:r>
              <a:rPr lang="en-US" sz="37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7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মধুসূদন</a:t>
            </a:r>
            <a:r>
              <a:rPr lang="en-US" sz="37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7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দত্ত</a:t>
            </a:r>
            <a:r>
              <a:rPr lang="en-US" sz="37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7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Circular Arrow 10"/>
          <p:cNvSpPr/>
          <p:nvPr/>
        </p:nvSpPr>
        <p:spPr>
          <a:xfrm>
            <a:off x="1295400" y="152400"/>
            <a:ext cx="3086100" cy="2560320"/>
          </a:xfrm>
          <a:prstGeom prst="circularArrow">
            <a:avLst>
              <a:gd name="adj1" fmla="val 17996"/>
              <a:gd name="adj2" fmla="val 1791328"/>
              <a:gd name="adj3" fmla="val 20975183"/>
              <a:gd name="adj4" fmla="val 10800000"/>
              <a:gd name="adj5" fmla="val 12500"/>
            </a:avLst>
          </a:prstGeom>
          <a:solidFill>
            <a:srgbClr val="92D050"/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598" tIns="41799" rIns="83598" bIns="41799" rtlCol="0" anchor="ctr"/>
          <a:lstStyle/>
          <a:p>
            <a:pPr algn="ctr"/>
            <a:r>
              <a:rPr lang="bn-IN" sz="3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কবি পরিচিতি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33400" y="2895600"/>
            <a:ext cx="2209800" cy="7620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অমর কীর্তি ‘মেঘনাদবধ কাব্য</a:t>
            </a:r>
            <a:endParaRPr lang="en-US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33800" y="609600"/>
            <a:ext cx="4343400" cy="57912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কবি মাইকেল মধুসূদন দত্ত স্কুল জীবন শেষ করে কলকাতার হিন্দু কলেজে ভর্তি হন । ইংরেজি সাহিত্যের প্রতি তাঁর তীব্র অনুরাগ ছিল। তিনি ইংরেজি ভাষায় সাহিত্য রচনা করেন । বাংলা কাব্য গ্রন্থের মধ্যে –তিলোত্তমাসম্ভব , বীরঙ্গনা , ব্রজাঙ্গনা , উল্লেক্ষযোগ্য । বাংলা কাব্যের অমিত্রাক্ষর ছন্দ এবং সনেট প্রবর্তন করে তিনি যোগ করেছেন নতুন মাত্রা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08" y="609600"/>
            <a:ext cx="3706092" cy="579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838200"/>
            <a:ext cx="7924800" cy="76152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83598" tIns="41799" rIns="83598" bIns="41799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শব্দার্থ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জেনে নিই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2286000"/>
            <a:ext cx="2194560" cy="8534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83598" tIns="41799" rIns="83598" bIns="41799" rtlCol="0" anchor="ctr"/>
          <a:lstStyle/>
          <a:p>
            <a:pPr algn="ctr"/>
            <a:r>
              <a:rPr lang="en-US" sz="3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মিনতি</a:t>
            </a:r>
            <a:endParaRPr lang="en-US" sz="3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3352800"/>
            <a:ext cx="2194560" cy="782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83598" tIns="41799" rIns="83598" bIns="41799" rtlCol="0" anchor="ctr"/>
          <a:lstStyle/>
          <a:p>
            <a:pPr algn="ctr"/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নিশা</a:t>
            </a:r>
            <a:endParaRPr lang="en-US" sz="3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4267200"/>
            <a:ext cx="2194560" cy="8534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83598" tIns="41799" rIns="83598" bIns="41799" rtlCol="0" anchor="ctr"/>
          <a:lstStyle/>
          <a:p>
            <a:pPr algn="ctr"/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বিরলে</a:t>
            </a:r>
            <a:endParaRPr lang="en-US" sz="3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19800" y="2286000"/>
            <a:ext cx="2057400" cy="92456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83598" tIns="41799" rIns="83598" bIns="41799" rtlCol="0" anchor="ctr"/>
          <a:lstStyle/>
          <a:p>
            <a:pPr algn="ctr"/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প্রার্থনা</a:t>
            </a:r>
            <a:endParaRPr lang="en-US" sz="3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19800" y="4343400"/>
            <a:ext cx="1988820" cy="8534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598" tIns="41799" rIns="83598" bIns="41799" rtlCol="0" anchor="ctr"/>
          <a:lstStyle/>
          <a:p>
            <a:pPr algn="ctr"/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একান্ত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নিরিবিলিতে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moolit-mermaid-night-sk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3429000"/>
            <a:ext cx="2468880" cy="7823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8" descr="r789445_685984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4419600"/>
            <a:ext cx="2263141" cy="85343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0" name="Picture 9" descr="3_2404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9400" y="2438400"/>
            <a:ext cx="2400300" cy="78232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74320" y="5262880"/>
            <a:ext cx="2125980" cy="9245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598" tIns="41799" rIns="83598" bIns="41799" rtlCol="0" anchor="ctr"/>
          <a:lstStyle/>
          <a:p>
            <a:pPr algn="ctr"/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বারি</a:t>
            </a:r>
            <a:endParaRPr lang="en-US" sz="3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35040" y="5334000"/>
            <a:ext cx="1920240" cy="85344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598" tIns="41799" rIns="83598" bIns="41799" rtlCol="0" anchor="ctr"/>
          <a:lstStyle/>
          <a:p>
            <a:pPr algn="ctr"/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endParaRPr lang="en-US" sz="3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19800" y="3429000"/>
            <a:ext cx="2057400" cy="78232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598" tIns="41799" rIns="83598" bIns="41799" rtlCol="0" anchor="ctr"/>
          <a:lstStyle/>
          <a:p>
            <a:pPr algn="ctr"/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রাত্রি</a:t>
            </a:r>
            <a:endParaRPr lang="en-US" sz="3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Pentagon 14"/>
          <p:cNvSpPr/>
          <p:nvPr/>
        </p:nvSpPr>
        <p:spPr>
          <a:xfrm>
            <a:off x="228600" y="1752600"/>
            <a:ext cx="7749540" cy="426720"/>
          </a:xfrm>
          <a:prstGeom prst="homePlat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598" tIns="41799" rIns="83598" bIns="41799" rtlCol="0" anchor="ctr"/>
          <a:lstStyle/>
          <a:p>
            <a:r>
              <a:rPr lang="en-US" sz="37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37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700" dirty="0" smtClean="0">
                <a:latin typeface="NikoshBAN" pitchFamily="2" charset="0"/>
                <a:cs typeface="NikoshBAN" pitchFamily="2" charset="0"/>
              </a:rPr>
              <a:t>                                               </a:t>
            </a:r>
            <a:r>
              <a:rPr lang="en-US" sz="37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endParaRPr lang="en-US" sz="37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71800" y="5381876"/>
            <a:ext cx="2209799" cy="866523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11" grpId="0" animBg="1"/>
      <p:bldP spid="12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20240" y="1"/>
            <a:ext cx="4114800" cy="545790"/>
          </a:xfrm>
          <a:prstGeom prst="rect">
            <a:avLst/>
          </a:prstGeom>
        </p:spPr>
        <p:txBody>
          <a:bodyPr lIns="83598" tIns="41799" rIns="83598" bIns="41799">
            <a:spAutoFit/>
          </a:bodyPr>
          <a:lstStyle/>
          <a:p>
            <a:pPr algn="ctr"/>
            <a:r>
              <a:rPr lang="bn-BD" sz="3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914399"/>
            <a:ext cx="7223760" cy="53166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83598" tIns="41799" rIns="83598" bIns="41799">
            <a:spAutoFit/>
          </a:bodyPr>
          <a:lstStyle/>
          <a:p>
            <a:pPr algn="ctr"/>
            <a:r>
              <a:rPr lang="bn-BD" sz="6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টীকা</a:t>
            </a:r>
            <a:r>
              <a:rPr lang="bn-BD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সনেট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ইংরেজি শব্দ,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বাংলায় চতুর্দশপদী কবিতা।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 আট চর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স্তবককে অ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ষ্টক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এবং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ছয় চ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রণে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স্তবককে ষষ্টক বলে।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 আট লাইনে ভাবের প্রবর্তনা এবং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শে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ছয় লাইনে ভাবের পরি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তি।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1115</TotalTime>
  <Words>347</Words>
  <Application>Microsoft Office PowerPoint</Application>
  <PresentationFormat>Custom</PresentationFormat>
  <Paragraphs>84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User</dc:creator>
  <cp:lastModifiedBy>USER</cp:lastModifiedBy>
  <cp:revision>177</cp:revision>
  <dcterms:created xsi:type="dcterms:W3CDTF">2006-08-16T00:00:00Z</dcterms:created>
  <dcterms:modified xsi:type="dcterms:W3CDTF">2021-10-06T04:30:31Z</dcterms:modified>
</cp:coreProperties>
</file>