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6"/>
  </p:notesMasterIdLst>
  <p:sldIdLst>
    <p:sldId id="256" r:id="rId2"/>
    <p:sldId id="257" r:id="rId3"/>
    <p:sldId id="258" r:id="rId4"/>
    <p:sldId id="259" r:id="rId5"/>
    <p:sldId id="262" r:id="rId6"/>
    <p:sldId id="260" r:id="rId7"/>
    <p:sldId id="268" r:id="rId8"/>
    <p:sldId id="269" r:id="rId9"/>
    <p:sldId id="270" r:id="rId10"/>
    <p:sldId id="274" r:id="rId11"/>
    <p:sldId id="275" r:id="rId12"/>
    <p:sldId id="276" r:id="rId13"/>
    <p:sldId id="277" r:id="rId14"/>
    <p:sldId id="263" r:id="rId15"/>
    <p:sldId id="267" r:id="rId16"/>
    <p:sldId id="264" r:id="rId17"/>
    <p:sldId id="265" r:id="rId18"/>
    <p:sldId id="266" r:id="rId19"/>
    <p:sldId id="271" r:id="rId20"/>
    <p:sldId id="272" r:id="rId21"/>
    <p:sldId id="273"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51F6C-83C2-463E-8C22-ABDCAC47BE79}" type="datetimeFigureOut">
              <a:rPr lang="en-US" smtClean="0"/>
              <a:t>07-Oct-21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245F8-9DBE-4505-96E6-75769E273800}" type="slidenum">
              <a:rPr lang="en-US" smtClean="0"/>
              <a:t>‹#›</a:t>
            </a:fld>
            <a:endParaRPr lang="en-US"/>
          </a:p>
        </p:txBody>
      </p:sp>
    </p:spTree>
    <p:extLst>
      <p:ext uri="{BB962C8B-B14F-4D97-AF65-F5344CB8AC3E}">
        <p14:creationId xmlns:p14="http://schemas.microsoft.com/office/powerpoint/2010/main" val="41257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245F8-9DBE-4505-96E6-75769E273800}" type="slidenum">
              <a:rPr lang="en-US" smtClean="0"/>
              <a:t>11</a:t>
            </a:fld>
            <a:endParaRPr lang="en-US"/>
          </a:p>
        </p:txBody>
      </p:sp>
    </p:spTree>
    <p:extLst>
      <p:ext uri="{BB962C8B-B14F-4D97-AF65-F5344CB8AC3E}">
        <p14:creationId xmlns:p14="http://schemas.microsoft.com/office/powerpoint/2010/main" val="373683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6F574D-EFA5-4199-AEBF-3F63191A6153}" type="datetimeFigureOut">
              <a:rPr lang="en-US" smtClean="0"/>
              <a:t>07-Oct-21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2070753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F574D-EFA5-4199-AEBF-3F63191A6153}" type="datetimeFigureOut">
              <a:rPr lang="en-US" smtClean="0"/>
              <a:t>07-Oct-21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81557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F574D-EFA5-4199-AEBF-3F63191A6153}" type="datetimeFigureOut">
              <a:rPr lang="en-US" smtClean="0"/>
              <a:t>07-Oct-21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01415-65FA-4E52-9D7D-C3871F0FFB8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4920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F574D-EFA5-4199-AEBF-3F63191A6153}" type="datetimeFigureOut">
              <a:rPr lang="en-US" smtClean="0"/>
              <a:t>07-Oct-21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190066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F574D-EFA5-4199-AEBF-3F63191A6153}" type="datetimeFigureOut">
              <a:rPr lang="en-US" smtClean="0"/>
              <a:t>07-Oct-21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01415-65FA-4E52-9D7D-C3871F0FFB8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5310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F574D-EFA5-4199-AEBF-3F63191A6153}" type="datetimeFigureOut">
              <a:rPr lang="en-US" smtClean="0"/>
              <a:t>07-Oct-21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1813529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6F574D-EFA5-4199-AEBF-3F63191A6153}" type="datetimeFigureOut">
              <a:rPr lang="en-US" smtClean="0"/>
              <a:t>07-Oct-21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53586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6F574D-EFA5-4199-AEBF-3F63191A6153}" type="datetimeFigureOut">
              <a:rPr lang="en-US" smtClean="0"/>
              <a:t>07-Oct-21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109905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6F574D-EFA5-4199-AEBF-3F63191A6153}" type="datetimeFigureOut">
              <a:rPr lang="en-US" smtClean="0"/>
              <a:t>07-Oct-21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365583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F574D-EFA5-4199-AEBF-3F63191A6153}" type="datetimeFigureOut">
              <a:rPr lang="en-US" smtClean="0"/>
              <a:t>07-Oct-21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363736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6F574D-EFA5-4199-AEBF-3F63191A6153}" type="datetimeFigureOut">
              <a:rPr lang="en-US" smtClean="0"/>
              <a:t>07-Oct-21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124025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6F574D-EFA5-4199-AEBF-3F63191A6153}" type="datetimeFigureOut">
              <a:rPr lang="en-US" smtClean="0"/>
              <a:t>07-Oct-21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224557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6F574D-EFA5-4199-AEBF-3F63191A6153}" type="datetimeFigureOut">
              <a:rPr lang="en-US" smtClean="0"/>
              <a:t>07-Oct-21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328806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F574D-EFA5-4199-AEBF-3F63191A6153}" type="datetimeFigureOut">
              <a:rPr lang="en-US" smtClean="0"/>
              <a:t>07-Oct-21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83511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F574D-EFA5-4199-AEBF-3F63191A6153}" type="datetimeFigureOut">
              <a:rPr lang="en-US" smtClean="0"/>
              <a:t>07-Oct-21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417865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F574D-EFA5-4199-AEBF-3F63191A6153}" type="datetimeFigureOut">
              <a:rPr lang="en-US" smtClean="0"/>
              <a:t>07-Oct-21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01415-65FA-4E52-9D7D-C3871F0FFB8C}" type="slidenum">
              <a:rPr lang="en-US" smtClean="0"/>
              <a:t>‹#›</a:t>
            </a:fld>
            <a:endParaRPr lang="en-US"/>
          </a:p>
        </p:txBody>
      </p:sp>
    </p:spTree>
    <p:extLst>
      <p:ext uri="{BB962C8B-B14F-4D97-AF65-F5344CB8AC3E}">
        <p14:creationId xmlns:p14="http://schemas.microsoft.com/office/powerpoint/2010/main" val="331545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6F574D-EFA5-4199-AEBF-3F63191A6153}" type="datetimeFigureOut">
              <a:rPr lang="en-US" smtClean="0"/>
              <a:t>07-Oct-21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F301415-65FA-4E52-9D7D-C3871F0FFB8C}" type="slidenum">
              <a:rPr lang="en-US" smtClean="0"/>
              <a:t>‹#›</a:t>
            </a:fld>
            <a:endParaRPr lang="en-US"/>
          </a:p>
        </p:txBody>
      </p:sp>
    </p:spTree>
    <p:extLst>
      <p:ext uri="{BB962C8B-B14F-4D97-AF65-F5344CB8AC3E}">
        <p14:creationId xmlns:p14="http://schemas.microsoft.com/office/powerpoint/2010/main" val="262413592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Rounded Rectangle 7"/>
          <p:cNvSpPr/>
          <p:nvPr/>
        </p:nvSpPr>
        <p:spPr>
          <a:xfrm>
            <a:off x="2419643" y="351691"/>
            <a:ext cx="7118252" cy="1665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19643" y="397803"/>
            <a:ext cx="7118252" cy="1862048"/>
          </a:xfrm>
          <a:prstGeom prst="rect">
            <a:avLst/>
          </a:prstGeom>
          <a:noFill/>
        </p:spPr>
        <p:txBody>
          <a:bodyPr wrap="square" rtlCol="0">
            <a:spAutoFit/>
          </a:bodyPr>
          <a:lstStyle/>
          <a:p>
            <a:pPr algn="ctr"/>
            <a:r>
              <a:rPr lang="en-US" sz="11500" dirty="0" smtClean="0">
                <a:latin typeface="SutonnyMJ" pitchFamily="2" charset="0"/>
                <a:cs typeface="SutonnyMJ" pitchFamily="2" charset="0"/>
              </a:rPr>
              <a:t>¯^</a:t>
            </a:r>
            <a:r>
              <a:rPr lang="en-US" sz="11500" dirty="0" err="1" smtClean="0">
                <a:latin typeface="SutonnyMJ" pitchFamily="2" charset="0"/>
                <a:cs typeface="SutonnyMJ" pitchFamily="2" charset="0"/>
              </a:rPr>
              <a:t>vMZg</a:t>
            </a:r>
            <a:endParaRPr lang="en-US" sz="11500" dirty="0">
              <a:latin typeface="SutonnyMJ" pitchFamily="2" charset="0"/>
              <a:cs typeface="SutonnyMJ"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920" y="2259851"/>
            <a:ext cx="6809697" cy="4482949"/>
          </a:xfrm>
          <a:prstGeom prst="rect">
            <a:avLst/>
          </a:prstGeom>
          <a:ln>
            <a:solidFill>
              <a:schemeClr val="accent2">
                <a:lumMod val="60000"/>
                <a:lumOff val="40000"/>
              </a:schemeClr>
            </a:solidFill>
          </a:ln>
          <a:effectLst>
            <a:glow rad="228600">
              <a:schemeClr val="accent5">
                <a:satMod val="175000"/>
                <a:alpha val="40000"/>
              </a:schemeClr>
            </a:glow>
          </a:effectLst>
        </p:spPr>
      </p:pic>
    </p:spTree>
    <p:extLst>
      <p:ext uri="{BB962C8B-B14F-4D97-AF65-F5344CB8AC3E}">
        <p14:creationId xmlns:p14="http://schemas.microsoft.com/office/powerpoint/2010/main" val="31079363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Scale>
                                      <p:cBhvr>
                                        <p:cTn id="7"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xEl>
                                              <p:pRg st="0" end="0"/>
                                            </p:txEl>
                                          </p:spTgt>
                                        </p:tgtEl>
                                        <p:attrNameLst>
                                          <p:attrName>ppt_x</p:attrName>
                                          <p:attrName>ppt_y</p:attrName>
                                        </p:attrNameLst>
                                      </p:cBhvr>
                                    </p:animMotion>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08" y="245660"/>
            <a:ext cx="10307038" cy="5663821"/>
          </a:xfrm>
          <a:prstGeom prst="rect">
            <a:avLst/>
          </a:prstGeom>
          <a:ln w="38100" cap="sq">
            <a:solidFill>
              <a:schemeClr val="accent2">
                <a:lumMod val="60000"/>
                <a:lumOff val="40000"/>
              </a:schemeClr>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p:spPr>
      </p:pic>
      <p:sp>
        <p:nvSpPr>
          <p:cNvPr id="3" name="TextBox 2"/>
          <p:cNvSpPr txBox="1"/>
          <p:nvPr/>
        </p:nvSpPr>
        <p:spPr>
          <a:xfrm>
            <a:off x="1220427" y="5934670"/>
            <a:ext cx="9296400" cy="923330"/>
          </a:xfrm>
          <a:prstGeom prst="rect">
            <a:avLst/>
          </a:prstGeom>
          <a:noFill/>
        </p:spPr>
        <p:txBody>
          <a:bodyPr wrap="square" rtlCol="0">
            <a:spAutoFit/>
          </a:bodyPr>
          <a:lstStyle/>
          <a:p>
            <a:pPr algn="ctr"/>
            <a:r>
              <a:rPr lang="bn-IN" sz="5400" dirty="0" smtClean="0">
                <a:solidFill>
                  <a:srgbClr val="002060"/>
                </a:solidFill>
                <a:latin typeface="NikoshBAN" panose="02000000000000000000" pitchFamily="2" charset="0"/>
                <a:cs typeface="NikoshBAN" panose="02000000000000000000" pitchFamily="2" charset="0"/>
              </a:rPr>
              <a:t>বিদুৎ</a:t>
            </a:r>
            <a:r>
              <a:rPr lang="en-US" sz="5400" dirty="0" err="1" smtClean="0">
                <a:solidFill>
                  <a:srgbClr val="002060"/>
                </a:solidFill>
                <a:latin typeface="NikoshBAN" panose="02000000000000000000" pitchFamily="2" charset="0"/>
                <a:cs typeface="NikoshBAN" panose="02000000000000000000" pitchFamily="2" charset="0"/>
              </a:rPr>
              <a:t>স্পৃট</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হওয়া</a:t>
            </a:r>
            <a:r>
              <a:rPr lang="en-US" sz="5400" dirty="0" smtClean="0">
                <a:solidFill>
                  <a:srgbClr val="002060"/>
                </a:solidFill>
                <a:latin typeface="NikoshBAN" panose="02000000000000000000" pitchFamily="2" charset="0"/>
                <a:cs typeface="NikoshBAN" panose="02000000000000000000" pitchFamily="2" charset="0"/>
              </a:rPr>
              <a:t>  </a:t>
            </a:r>
            <a:r>
              <a:rPr lang="bn-IN" sz="5400" dirty="0" smtClean="0">
                <a:solidFill>
                  <a:srgbClr val="002060"/>
                </a:solidFill>
                <a:latin typeface="NikoshBAN" panose="02000000000000000000" pitchFamily="2" charset="0"/>
                <a:cs typeface="NikoshBAN" panose="02000000000000000000" pitchFamily="2" charset="0"/>
              </a:rPr>
              <a:t>  </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6840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06" y="232012"/>
            <a:ext cx="10522424" cy="5211616"/>
          </a:xfrm>
          <a:prstGeom prst="roundRect">
            <a:avLst>
              <a:gd name="adj" fmla="val 4167"/>
            </a:avLst>
          </a:prstGeom>
          <a:solidFill>
            <a:srgbClr val="FFFFFF"/>
          </a:solidFill>
          <a:ln w="76200" cap="sq">
            <a:solidFill>
              <a:schemeClr val="accent2">
                <a:lumMod val="60000"/>
                <a:lumOff val="40000"/>
              </a:schemeClr>
            </a:solidFill>
            <a:miter lim="800000"/>
          </a:ln>
          <a:effectLst>
            <a:glow rad="228600">
              <a:schemeClr val="accent5">
                <a:satMod val="175000"/>
                <a:alpha val="40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3377821" y="5754330"/>
            <a:ext cx="4544704" cy="923330"/>
          </a:xfrm>
          <a:prstGeom prst="rect">
            <a:avLst/>
          </a:prstGeom>
          <a:noFill/>
          <a:ln>
            <a:solidFill>
              <a:schemeClr val="accent2">
                <a:lumMod val="60000"/>
                <a:lumOff val="40000"/>
              </a:schemeClr>
            </a:solidFill>
          </a:ln>
          <a:effectLst>
            <a:glow rad="228600">
              <a:schemeClr val="accent5">
                <a:satMod val="175000"/>
                <a:alpha val="40000"/>
              </a:schemeClr>
            </a:glow>
          </a:effectLst>
        </p:spPr>
        <p:txBody>
          <a:bodyPr wrap="square" rtlCol="0">
            <a:spAutoFit/>
          </a:bodyPr>
          <a:lstStyle/>
          <a:p>
            <a:pPr algn="ctr"/>
            <a:r>
              <a:rPr lang="bn-IN" sz="5400" dirty="0" smtClean="0">
                <a:solidFill>
                  <a:srgbClr val="002060"/>
                </a:solidFill>
                <a:latin typeface="NikoshBAN" panose="02000000000000000000" pitchFamily="2" charset="0"/>
                <a:cs typeface="NikoshBAN" panose="02000000000000000000" pitchFamily="2" charset="0"/>
              </a:rPr>
              <a:t>সড়ক দুর্ঘটনা </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4186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10" y="94948"/>
            <a:ext cx="11038782" cy="5705351"/>
          </a:xfrm>
          <a:prstGeom prst="ellipse">
            <a:avLst/>
          </a:prstGeom>
          <a:ln w="63500" cap="rnd">
            <a:solidFill>
              <a:schemeClr val="accent2">
                <a:lumMod val="60000"/>
                <a:lumOff val="40000"/>
              </a:schemeClr>
            </a:solidFill>
          </a:ln>
          <a:effectLst>
            <a:glow rad="228600">
              <a:schemeClr val="accent5">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2986488" y="5955848"/>
            <a:ext cx="7338646" cy="923330"/>
          </a:xfrm>
          <a:prstGeom prst="rect">
            <a:avLst/>
          </a:prstGeom>
          <a:noFill/>
        </p:spPr>
        <p:txBody>
          <a:bodyPr wrap="square" rtlCol="0">
            <a:spAutoFit/>
          </a:bodyPr>
          <a:lstStyle/>
          <a:p>
            <a:pPr algn="ctr"/>
            <a:r>
              <a:rPr lang="bn-IN" sz="5400" dirty="0" smtClean="0">
                <a:solidFill>
                  <a:srgbClr val="002060"/>
                </a:solidFill>
                <a:latin typeface="NikoshBAN" panose="02000000000000000000" pitchFamily="2" charset="0"/>
                <a:cs typeface="NikoshBAN" panose="02000000000000000000" pitchFamily="2" charset="0"/>
              </a:rPr>
              <a:t>খাদ্যে বিষ ক্রিয়া </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41715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02" y="0"/>
            <a:ext cx="10317708" cy="5710639"/>
          </a:xfrm>
          <a:prstGeom prst="roundRect">
            <a:avLst>
              <a:gd name="adj" fmla="val 4167"/>
            </a:avLst>
          </a:prstGeom>
          <a:solidFill>
            <a:srgbClr val="FFFFFF"/>
          </a:solidFill>
          <a:ln w="76200" cap="sq">
            <a:solidFill>
              <a:schemeClr val="accent2">
                <a:lumMod val="60000"/>
                <a:lumOff val="40000"/>
              </a:schemeClr>
            </a:solidFill>
            <a:miter lim="800000"/>
          </a:ln>
          <a:effectLst>
            <a:glow rad="228600">
              <a:schemeClr val="accent5">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extBox 2"/>
          <p:cNvSpPr txBox="1"/>
          <p:nvPr/>
        </p:nvSpPr>
        <p:spPr>
          <a:xfrm>
            <a:off x="1263556" y="5934670"/>
            <a:ext cx="8991600" cy="923330"/>
          </a:xfrm>
          <a:prstGeom prst="rect">
            <a:avLst/>
          </a:prstGeom>
          <a:noFill/>
        </p:spPr>
        <p:txBody>
          <a:bodyPr wrap="square" rtlCol="0">
            <a:spAutoFit/>
          </a:bodyPr>
          <a:lstStyle/>
          <a:p>
            <a:pPr algn="ctr"/>
            <a:r>
              <a:rPr lang="bn-IN" sz="5400" dirty="0" smtClean="0">
                <a:solidFill>
                  <a:srgbClr val="002060"/>
                </a:solidFill>
                <a:latin typeface="NikoshBAN" panose="02000000000000000000" pitchFamily="2" charset="0"/>
                <a:cs typeface="NikoshBAN" panose="02000000000000000000" pitchFamily="2" charset="0"/>
              </a:rPr>
              <a:t>পড়ে যাওয়া </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55911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559558" y="941696"/>
            <a:ext cx="10740788" cy="48313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4800" dirty="0" smtClean="0">
                <a:latin typeface="NikoshBAN" panose="02000000000000000000" pitchFamily="2" charset="0"/>
                <a:cs typeface="NikoshBAN" panose="02000000000000000000" pitchFamily="2" charset="0"/>
              </a:rPr>
              <a:t>তোমরা কি কখনো কোন দুর্ঘটনার সম্মুখীন হয়েছো বা ঘটোটে দেখেছো ?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476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3582" y="968991"/>
            <a:ext cx="10085696" cy="369332"/>
          </a:xfrm>
          <a:prstGeom prst="rect">
            <a:avLst/>
          </a:prstGeom>
          <a:noFill/>
        </p:spPr>
        <p:txBody>
          <a:bodyPr wrap="square" rtlCol="0">
            <a:spAutoFit/>
          </a:bodyPr>
          <a:lstStyle/>
          <a:p>
            <a:endParaRPr lang="en-US" dirty="0">
              <a:latin typeface="SutonnyMJ" pitchFamily="2" charset="0"/>
              <a:cs typeface="SutonnyMJ" pitchFamily="2" charset="0"/>
            </a:endParaRPr>
          </a:p>
        </p:txBody>
      </p:sp>
      <p:sp>
        <p:nvSpPr>
          <p:cNvPr id="4" name="Rectangle 3"/>
          <p:cNvSpPr/>
          <p:nvPr/>
        </p:nvSpPr>
        <p:spPr>
          <a:xfrm>
            <a:off x="423080" y="464022"/>
            <a:ext cx="11095630" cy="60596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bn-IN" sz="4400" dirty="0" smtClean="0">
                <a:latin typeface="NikoshBAN" panose="02000000000000000000" pitchFamily="2" charset="0"/>
                <a:cs typeface="NikoshBAN" panose="02000000000000000000" pitchFamily="2" charset="0"/>
              </a:rPr>
              <a:t>যা হঠাৎ করেই ঘটে এবং আমাদের শরীফ ও সম্পদের ক্ষতি করে তাই দুর্ঘটনা । বাড়ি ,বিদ্যালয় ,রাস্তাঘাট ,খেলার মাঠ ইত্যাদি যে কোন স্থানেই দুর্ঘটনা ঘট্টে পারে। আমরা সচরাচর যে সক্ল দুর্ঘটনার সম্মুখীন হই সেগুলো মধ্যে রয়েছে পড়ে যাওয়া ,কেটে যাওয়া ,আগুন লাগা ,পুড়ে যাওয়া ,বিষক্রিয়া হওয়া ,সড়ক দুর্ঘটনা ,সাপে কাটা এবং পানিতে </a:t>
            </a:r>
            <a:r>
              <a:rPr lang="en-US" sz="4400" dirty="0" err="1" smtClean="0">
                <a:latin typeface="NikoshBAN" panose="02000000000000000000" pitchFamily="2" charset="0"/>
                <a:cs typeface="NikoshBAN" panose="02000000000000000000" pitchFamily="2" charset="0"/>
              </a:rPr>
              <a:t>ডোবা</a:t>
            </a:r>
            <a:r>
              <a:rPr lang="bn-IN" sz="4400" dirty="0" smtClean="0">
                <a:latin typeface="NikoshBAN" panose="02000000000000000000" pitchFamily="2" charset="0"/>
                <a:cs typeface="NikoshBAN" panose="02000000000000000000" pitchFamily="2" charset="0"/>
              </a:rPr>
              <a:t> ।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4958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0"/>
            <a:ext cx="12191999" cy="6858000"/>
          </a:xfrm>
          <a:prstGeom prst="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smtClean="0">
                <a:latin typeface="NikoshBAN" panose="02000000000000000000" pitchFamily="2" charset="0"/>
                <a:cs typeface="NikoshBAN" panose="02000000000000000000" pitchFamily="2" charset="0"/>
              </a:rPr>
              <a:t>পানিতে</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ডোবা</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প্রতিরোধ</a:t>
            </a:r>
            <a:r>
              <a:rPr lang="en-US" sz="5400" dirty="0" smtClean="0">
                <a:latin typeface="NikoshBAN" panose="02000000000000000000" pitchFamily="2" charset="0"/>
                <a:cs typeface="NikoshBAN" panose="02000000000000000000" pitchFamily="2" charset="0"/>
              </a:rPr>
              <a:t> </a:t>
            </a:r>
          </a:p>
          <a:p>
            <a:pPr algn="ctr"/>
            <a:r>
              <a:rPr lang="en-US" sz="5400" dirty="0" smtClean="0">
                <a:latin typeface="NikoshBAN" panose="02000000000000000000" pitchFamily="2" charset="0"/>
                <a:cs typeface="NikoshBAN" panose="02000000000000000000" pitchFamily="2" charset="0"/>
              </a:rPr>
              <a:t>১। </a:t>
            </a:r>
            <a:r>
              <a:rPr lang="en-US" sz="5400" dirty="0" err="1" smtClean="0">
                <a:latin typeface="NikoshBAN" panose="02000000000000000000" pitchFamily="2" charset="0"/>
                <a:cs typeface="NikoshBAN" panose="02000000000000000000" pitchFamily="2" charset="0"/>
              </a:rPr>
              <a:t>বড়দের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সাহায্য</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ছাড়া</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একা</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একা</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সাঁতার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না</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কাটা</a:t>
            </a:r>
            <a:endParaRPr lang="en-US" sz="5400" dirty="0" smtClean="0">
              <a:latin typeface="NikoshBAN" panose="02000000000000000000" pitchFamily="2" charset="0"/>
              <a:cs typeface="NikoshBAN" panose="02000000000000000000" pitchFamily="2" charset="0"/>
            </a:endParaRPr>
          </a:p>
          <a:p>
            <a:pPr algn="ctr"/>
            <a:r>
              <a:rPr lang="en-US" sz="5400" dirty="0" smtClean="0">
                <a:latin typeface="NikoshBAN" panose="02000000000000000000" pitchFamily="2" charset="0"/>
                <a:cs typeface="NikoshBAN" panose="02000000000000000000" pitchFamily="2" charset="0"/>
              </a:rPr>
              <a:t>২। </a:t>
            </a:r>
            <a:r>
              <a:rPr lang="en-US" sz="5400" dirty="0" err="1" smtClean="0">
                <a:latin typeface="NikoshBAN" panose="02000000000000000000" pitchFamily="2" charset="0"/>
                <a:cs typeface="NikoshBAN" panose="02000000000000000000" pitchFamily="2" charset="0"/>
              </a:rPr>
              <a:t>পানিতে</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ঝাঁপ</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না</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দেওয়া</a:t>
            </a:r>
            <a:r>
              <a:rPr lang="en-US" sz="5400" dirty="0" smtClean="0">
                <a:latin typeface="NikoshBAN" panose="02000000000000000000" pitchFamily="2" charset="0"/>
                <a:cs typeface="NikoshBAN" panose="02000000000000000000" pitchFamily="2" charset="0"/>
              </a:rPr>
              <a:t> । </a:t>
            </a:r>
          </a:p>
          <a:p>
            <a:pPr algn="ctr"/>
            <a:r>
              <a:rPr lang="en-US" sz="5400" dirty="0" smtClean="0">
                <a:latin typeface="NikoshBAN" panose="02000000000000000000" pitchFamily="2" charset="0"/>
                <a:cs typeface="NikoshBAN" panose="02000000000000000000" pitchFamily="2" charset="0"/>
              </a:rPr>
              <a:t>৩। </a:t>
            </a:r>
            <a:r>
              <a:rPr lang="en-US" sz="5400" dirty="0" err="1" smtClean="0">
                <a:latin typeface="NikoshBAN" panose="02000000000000000000" pitchFamily="2" charset="0"/>
                <a:cs typeface="NikoshBAN" panose="02000000000000000000" pitchFamily="2" charset="0"/>
              </a:rPr>
              <a:t>পানিতে</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গোসল</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সাঁতার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কাটার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সময়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অন্যদের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প্রতি</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লক্ষ্য</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রাখা</a:t>
            </a:r>
            <a:r>
              <a:rPr lang="en-US" sz="5400" dirty="0" smtClean="0">
                <a:latin typeface="NikoshBAN" panose="02000000000000000000" pitchFamily="2" charset="0"/>
                <a:cs typeface="NikoshBAN" panose="02000000000000000000" pitchFamily="2" charset="0"/>
              </a:rPr>
              <a:t> ।</a:t>
            </a:r>
          </a:p>
          <a:p>
            <a:pPr algn="ctr"/>
            <a:endParaRPr lang="en-US" sz="5400" dirty="0" smtClean="0">
              <a:latin typeface="NikoshBAN" panose="02000000000000000000" pitchFamily="2" charset="0"/>
              <a:cs typeface="NikoshBAN" panose="02000000000000000000" pitchFamily="2" charset="0"/>
            </a:endParaRPr>
          </a:p>
          <a:p>
            <a:pPr algn="ctr"/>
            <a:r>
              <a:rPr lang="en-US" sz="4000" dirty="0" smtClean="0">
                <a:latin typeface="NikoshBAN" panose="02000000000000000000" pitchFamily="2" charset="0"/>
                <a:cs typeface="NikoshBAN" panose="02000000000000000000" pitchFamily="2" charset="0"/>
              </a:rPr>
              <a:t> </a:t>
            </a:r>
          </a:p>
          <a:p>
            <a:pPr algn="ct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8947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6478"/>
            <a:ext cx="12192000" cy="69944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5400" dirty="0" smtClean="0">
                <a:solidFill>
                  <a:schemeClr val="tx1"/>
                </a:solidFill>
              </a:rPr>
              <a:t>সাপে কাটা  প্রতিরোধ </a:t>
            </a:r>
          </a:p>
          <a:p>
            <a:r>
              <a:rPr lang="bn-IN" sz="3600" dirty="0" smtClean="0">
                <a:solidFill>
                  <a:srgbClr val="00B0F0"/>
                </a:solidFill>
              </a:rPr>
              <a:t>১। সাপ নিয়ে নাড়াচাড়া বা খেলাধুলা করব না । </a:t>
            </a:r>
          </a:p>
          <a:p>
            <a:r>
              <a:rPr lang="bn-IN" sz="3600" dirty="0" smtClean="0">
                <a:solidFill>
                  <a:srgbClr val="00B0F0"/>
                </a:solidFill>
              </a:rPr>
              <a:t>২। সাপ থাকতে পারে এমন জায়গা যেমন ঘন  ঘাস বা ঝোপঝড় ইট,বা পাথরের ফাঁকে ,গর্ত ইত্যাদি এড়িয়ে চলতে হবে । </a:t>
            </a:r>
          </a:p>
          <a:p>
            <a:r>
              <a:rPr lang="bn-IN" sz="3600" dirty="0" smtClean="0">
                <a:solidFill>
                  <a:srgbClr val="00B0F0"/>
                </a:solidFill>
              </a:rPr>
              <a:t>৩। জঙ্গল </a:t>
            </a:r>
            <a:r>
              <a:rPr lang="bn-IN" sz="3600" dirty="0">
                <a:solidFill>
                  <a:srgbClr val="00B0F0"/>
                </a:solidFill>
              </a:rPr>
              <a:t>বা </a:t>
            </a:r>
            <a:r>
              <a:rPr lang="bn-IN" sz="3600" dirty="0" smtClean="0">
                <a:solidFill>
                  <a:srgbClr val="00B0F0"/>
                </a:solidFill>
              </a:rPr>
              <a:t>ঝোপঝড় যেতে হলে অবশ্যই লম্ব লাঠি ব্যবহার  করতে হবে । </a:t>
            </a:r>
          </a:p>
          <a:p>
            <a:r>
              <a:rPr lang="bn-IN" sz="3600" dirty="0" smtClean="0">
                <a:solidFill>
                  <a:srgbClr val="00B0F0"/>
                </a:solidFill>
              </a:rPr>
              <a:t>৪। রাতে চলাফেরার  সময় টর্চ লাইট বা বাতি ব্যভার করতে  হবে। </a:t>
            </a:r>
          </a:p>
          <a:p>
            <a:r>
              <a:rPr lang="bn-IN" sz="3600" dirty="0" smtClean="0">
                <a:solidFill>
                  <a:srgbClr val="00B0F0"/>
                </a:solidFill>
              </a:rPr>
              <a:t>৫। বাড়ির চারপাশ পরিস্কার –পরিচ্ছন্ন রাখতে হবে , যাতে সাপ লুকিয়ে থাকতে না পারে। </a:t>
            </a:r>
            <a:endParaRPr lang="en-US" sz="3600" dirty="0">
              <a:solidFill>
                <a:srgbClr val="00B0F0"/>
              </a:solidFill>
            </a:endParaRPr>
          </a:p>
        </p:txBody>
      </p:sp>
    </p:spTree>
    <p:extLst>
      <p:ext uri="{BB962C8B-B14F-4D97-AF65-F5344CB8AC3E}">
        <p14:creationId xmlns:p14="http://schemas.microsoft.com/office/powerpoint/2010/main" val="2836044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5139" y="95535"/>
            <a:ext cx="2456861" cy="13784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122830" y="0"/>
            <a:ext cx="1231483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5400" dirty="0" err="1" smtClean="0">
                <a:solidFill>
                  <a:schemeClr val="tx1"/>
                </a:solidFill>
              </a:rPr>
              <a:t>আগুন</a:t>
            </a:r>
            <a:r>
              <a:rPr lang="en-US" sz="5400" dirty="0" smtClean="0">
                <a:solidFill>
                  <a:schemeClr val="tx1"/>
                </a:solidFill>
              </a:rPr>
              <a:t> </a:t>
            </a:r>
            <a:r>
              <a:rPr lang="en-US" sz="5400" dirty="0" err="1" smtClean="0">
                <a:solidFill>
                  <a:schemeClr val="tx1"/>
                </a:solidFill>
              </a:rPr>
              <a:t>জনিত</a:t>
            </a:r>
            <a:r>
              <a:rPr lang="en-US" sz="5400" dirty="0" smtClean="0">
                <a:solidFill>
                  <a:schemeClr val="tx1"/>
                </a:solidFill>
              </a:rPr>
              <a:t> </a:t>
            </a:r>
            <a:r>
              <a:rPr lang="en-US" sz="5400" dirty="0" err="1" smtClean="0">
                <a:solidFill>
                  <a:schemeClr val="tx1"/>
                </a:solidFill>
              </a:rPr>
              <a:t>দুর্ঘটনা</a:t>
            </a:r>
            <a:r>
              <a:rPr lang="en-US" sz="5400" dirty="0" smtClean="0">
                <a:solidFill>
                  <a:schemeClr val="tx1"/>
                </a:solidFill>
              </a:rPr>
              <a:t> </a:t>
            </a:r>
          </a:p>
          <a:p>
            <a:r>
              <a:rPr lang="en-US" sz="4800" dirty="0" smtClean="0">
                <a:solidFill>
                  <a:srgbClr val="002060"/>
                </a:solidFill>
              </a:rPr>
              <a:t>১। </a:t>
            </a:r>
            <a:r>
              <a:rPr lang="en-US" sz="4800" dirty="0" err="1" smtClean="0">
                <a:solidFill>
                  <a:srgbClr val="002060"/>
                </a:solidFill>
              </a:rPr>
              <a:t>চুলার</a:t>
            </a:r>
            <a:r>
              <a:rPr lang="en-US" sz="4800" dirty="0" smtClean="0">
                <a:solidFill>
                  <a:srgbClr val="002060"/>
                </a:solidFill>
              </a:rPr>
              <a:t> </a:t>
            </a:r>
            <a:r>
              <a:rPr lang="en-US" sz="4800" dirty="0" err="1" smtClean="0">
                <a:solidFill>
                  <a:srgbClr val="002060"/>
                </a:solidFill>
              </a:rPr>
              <a:t>কাছাকাছি</a:t>
            </a:r>
            <a:r>
              <a:rPr lang="en-US" sz="4800" dirty="0" smtClean="0">
                <a:solidFill>
                  <a:srgbClr val="002060"/>
                </a:solidFill>
              </a:rPr>
              <a:t> </a:t>
            </a:r>
            <a:r>
              <a:rPr lang="en-US" sz="4800" dirty="0" err="1" smtClean="0">
                <a:solidFill>
                  <a:srgbClr val="002060"/>
                </a:solidFill>
              </a:rPr>
              <a:t>যাওয়া</a:t>
            </a:r>
            <a:r>
              <a:rPr lang="en-US" sz="4800" dirty="0" smtClean="0">
                <a:solidFill>
                  <a:srgbClr val="002060"/>
                </a:solidFill>
              </a:rPr>
              <a:t> </a:t>
            </a:r>
            <a:r>
              <a:rPr lang="en-US" sz="4800" dirty="0" err="1" smtClean="0">
                <a:solidFill>
                  <a:srgbClr val="002060"/>
                </a:solidFill>
              </a:rPr>
              <a:t>এবং</a:t>
            </a:r>
            <a:r>
              <a:rPr lang="en-US" sz="4800" dirty="0" smtClean="0">
                <a:solidFill>
                  <a:srgbClr val="002060"/>
                </a:solidFill>
              </a:rPr>
              <a:t> </a:t>
            </a:r>
            <a:r>
              <a:rPr lang="en-US" sz="4800" dirty="0" err="1" smtClean="0">
                <a:solidFill>
                  <a:srgbClr val="002060"/>
                </a:solidFill>
              </a:rPr>
              <a:t>ম্যাচ</a:t>
            </a:r>
            <a:r>
              <a:rPr lang="en-US" sz="4800" dirty="0" smtClean="0">
                <a:solidFill>
                  <a:srgbClr val="002060"/>
                </a:solidFill>
              </a:rPr>
              <a:t> </a:t>
            </a:r>
            <a:r>
              <a:rPr lang="en-US" sz="4800" dirty="0" err="1" smtClean="0">
                <a:solidFill>
                  <a:srgbClr val="002060"/>
                </a:solidFill>
              </a:rPr>
              <a:t>নিয়ে</a:t>
            </a:r>
            <a:r>
              <a:rPr lang="en-US" sz="4800" dirty="0" smtClean="0">
                <a:solidFill>
                  <a:srgbClr val="002060"/>
                </a:solidFill>
              </a:rPr>
              <a:t> </a:t>
            </a:r>
            <a:r>
              <a:rPr lang="en-US" sz="4800" dirty="0" err="1" smtClean="0">
                <a:solidFill>
                  <a:srgbClr val="002060"/>
                </a:solidFill>
              </a:rPr>
              <a:t>খেলা</a:t>
            </a:r>
            <a:r>
              <a:rPr lang="en-US" sz="4800" dirty="0" smtClean="0">
                <a:solidFill>
                  <a:srgbClr val="002060"/>
                </a:solidFill>
              </a:rPr>
              <a:t> </a:t>
            </a:r>
            <a:r>
              <a:rPr lang="en-US" sz="4800" dirty="0" err="1" smtClean="0">
                <a:solidFill>
                  <a:srgbClr val="002060"/>
                </a:solidFill>
              </a:rPr>
              <a:t>থেকে</a:t>
            </a:r>
            <a:r>
              <a:rPr lang="en-US" sz="4800" dirty="0" smtClean="0">
                <a:solidFill>
                  <a:srgbClr val="002060"/>
                </a:solidFill>
              </a:rPr>
              <a:t> </a:t>
            </a:r>
            <a:r>
              <a:rPr lang="en-US" sz="4800" dirty="0" err="1" smtClean="0">
                <a:solidFill>
                  <a:srgbClr val="002060"/>
                </a:solidFill>
              </a:rPr>
              <a:t>বিরত</a:t>
            </a:r>
            <a:r>
              <a:rPr lang="en-US" sz="4800" dirty="0" smtClean="0">
                <a:solidFill>
                  <a:srgbClr val="002060"/>
                </a:solidFill>
              </a:rPr>
              <a:t> </a:t>
            </a:r>
            <a:r>
              <a:rPr lang="en-US" sz="4800" dirty="0" err="1" smtClean="0">
                <a:solidFill>
                  <a:srgbClr val="002060"/>
                </a:solidFill>
              </a:rPr>
              <a:t>থাকতে</a:t>
            </a:r>
            <a:r>
              <a:rPr lang="en-US" sz="4800" dirty="0" smtClean="0">
                <a:solidFill>
                  <a:srgbClr val="002060"/>
                </a:solidFill>
              </a:rPr>
              <a:t> </a:t>
            </a:r>
            <a:r>
              <a:rPr lang="en-US" sz="4800" dirty="0" err="1" smtClean="0">
                <a:solidFill>
                  <a:srgbClr val="002060"/>
                </a:solidFill>
              </a:rPr>
              <a:t>হবে</a:t>
            </a:r>
            <a:r>
              <a:rPr lang="en-US" sz="4800" dirty="0" smtClean="0">
                <a:solidFill>
                  <a:srgbClr val="002060"/>
                </a:solidFill>
              </a:rPr>
              <a:t> । </a:t>
            </a:r>
          </a:p>
          <a:p>
            <a:r>
              <a:rPr lang="en-US" sz="4800" dirty="0" smtClean="0">
                <a:solidFill>
                  <a:srgbClr val="002060"/>
                </a:solidFill>
              </a:rPr>
              <a:t>২। </a:t>
            </a:r>
            <a:r>
              <a:rPr lang="en-US" sz="4800" dirty="0" err="1" smtClean="0">
                <a:solidFill>
                  <a:srgbClr val="002060"/>
                </a:solidFill>
              </a:rPr>
              <a:t>রান্নার</a:t>
            </a:r>
            <a:r>
              <a:rPr lang="en-US" sz="4800" dirty="0" smtClean="0">
                <a:solidFill>
                  <a:srgbClr val="002060"/>
                </a:solidFill>
              </a:rPr>
              <a:t> </a:t>
            </a:r>
            <a:r>
              <a:rPr lang="en-US" sz="4800" dirty="0" err="1" smtClean="0">
                <a:solidFill>
                  <a:srgbClr val="002060"/>
                </a:solidFill>
              </a:rPr>
              <a:t>সময়</a:t>
            </a:r>
            <a:r>
              <a:rPr lang="en-US" sz="4800" dirty="0" smtClean="0">
                <a:solidFill>
                  <a:srgbClr val="002060"/>
                </a:solidFill>
              </a:rPr>
              <a:t> </a:t>
            </a:r>
            <a:r>
              <a:rPr lang="en-US" sz="4800" dirty="0" err="1" smtClean="0">
                <a:solidFill>
                  <a:srgbClr val="002060"/>
                </a:solidFill>
              </a:rPr>
              <a:t>লম্বা</a:t>
            </a:r>
            <a:r>
              <a:rPr lang="en-US" sz="4800" dirty="0" smtClean="0">
                <a:solidFill>
                  <a:srgbClr val="002060"/>
                </a:solidFill>
              </a:rPr>
              <a:t> </a:t>
            </a:r>
            <a:r>
              <a:rPr lang="en-US" sz="4800" dirty="0" err="1" smtClean="0">
                <a:solidFill>
                  <a:srgbClr val="002060"/>
                </a:solidFill>
              </a:rPr>
              <a:t>হাতাওয়ালা</a:t>
            </a:r>
            <a:r>
              <a:rPr lang="en-US" sz="4800" dirty="0" smtClean="0">
                <a:solidFill>
                  <a:srgbClr val="002060"/>
                </a:solidFill>
              </a:rPr>
              <a:t> </a:t>
            </a:r>
            <a:r>
              <a:rPr lang="en-US" sz="4800" dirty="0" err="1" smtClean="0">
                <a:solidFill>
                  <a:srgbClr val="002060"/>
                </a:solidFill>
              </a:rPr>
              <a:t>বা</a:t>
            </a:r>
            <a:r>
              <a:rPr lang="en-US" sz="4800" dirty="0" smtClean="0">
                <a:solidFill>
                  <a:srgbClr val="002060"/>
                </a:solidFill>
              </a:rPr>
              <a:t> </a:t>
            </a:r>
            <a:r>
              <a:rPr lang="en-US" sz="4800" dirty="0" err="1" smtClean="0">
                <a:solidFill>
                  <a:srgbClr val="002060"/>
                </a:solidFill>
              </a:rPr>
              <a:t>ঢিলেঢালা</a:t>
            </a:r>
            <a:r>
              <a:rPr lang="en-US" sz="4800" dirty="0" smtClean="0">
                <a:solidFill>
                  <a:srgbClr val="002060"/>
                </a:solidFill>
              </a:rPr>
              <a:t> </a:t>
            </a:r>
            <a:r>
              <a:rPr lang="en-US" sz="4800" dirty="0" err="1" smtClean="0">
                <a:solidFill>
                  <a:srgbClr val="002060"/>
                </a:solidFill>
              </a:rPr>
              <a:t>পোশাক</a:t>
            </a:r>
            <a:r>
              <a:rPr lang="en-US" sz="4800" dirty="0" smtClean="0">
                <a:solidFill>
                  <a:srgbClr val="002060"/>
                </a:solidFill>
              </a:rPr>
              <a:t> </a:t>
            </a:r>
            <a:r>
              <a:rPr lang="en-US" sz="4800" dirty="0" err="1" smtClean="0">
                <a:solidFill>
                  <a:srgbClr val="002060"/>
                </a:solidFill>
              </a:rPr>
              <a:t>পরা</a:t>
            </a:r>
            <a:r>
              <a:rPr lang="en-US" sz="4800" dirty="0" smtClean="0">
                <a:solidFill>
                  <a:srgbClr val="002060"/>
                </a:solidFill>
              </a:rPr>
              <a:t> </a:t>
            </a:r>
            <a:r>
              <a:rPr lang="en-US" sz="4800" dirty="0" err="1" smtClean="0">
                <a:solidFill>
                  <a:srgbClr val="002060"/>
                </a:solidFill>
              </a:rPr>
              <a:t>যাবে</a:t>
            </a:r>
            <a:r>
              <a:rPr lang="en-US" sz="4800" dirty="0" smtClean="0">
                <a:solidFill>
                  <a:srgbClr val="002060"/>
                </a:solidFill>
              </a:rPr>
              <a:t> </a:t>
            </a:r>
            <a:r>
              <a:rPr lang="en-US" sz="4800" dirty="0" err="1" smtClean="0">
                <a:solidFill>
                  <a:srgbClr val="002060"/>
                </a:solidFill>
              </a:rPr>
              <a:t>না</a:t>
            </a:r>
            <a:r>
              <a:rPr lang="en-US" sz="4800" dirty="0" smtClean="0">
                <a:solidFill>
                  <a:srgbClr val="002060"/>
                </a:solidFill>
              </a:rPr>
              <a:t> । </a:t>
            </a:r>
          </a:p>
          <a:p>
            <a:r>
              <a:rPr lang="en-US" sz="4800" dirty="0" smtClean="0">
                <a:solidFill>
                  <a:srgbClr val="002060"/>
                </a:solidFill>
              </a:rPr>
              <a:t>৩। </a:t>
            </a:r>
            <a:r>
              <a:rPr lang="en-US" sz="4800" dirty="0" err="1" smtClean="0">
                <a:solidFill>
                  <a:srgbClr val="002060"/>
                </a:solidFill>
              </a:rPr>
              <a:t>সহজে</a:t>
            </a:r>
            <a:r>
              <a:rPr lang="en-US" sz="4800" dirty="0" smtClean="0">
                <a:solidFill>
                  <a:srgbClr val="002060"/>
                </a:solidFill>
              </a:rPr>
              <a:t> </a:t>
            </a:r>
            <a:r>
              <a:rPr lang="en-US" sz="4800" dirty="0" err="1" smtClean="0">
                <a:solidFill>
                  <a:srgbClr val="002060"/>
                </a:solidFill>
              </a:rPr>
              <a:t>আগুন</a:t>
            </a:r>
            <a:r>
              <a:rPr lang="en-US" sz="4800" dirty="0" smtClean="0">
                <a:solidFill>
                  <a:srgbClr val="002060"/>
                </a:solidFill>
              </a:rPr>
              <a:t> </a:t>
            </a:r>
            <a:r>
              <a:rPr lang="en-US" sz="4800" dirty="0" err="1" smtClean="0">
                <a:solidFill>
                  <a:srgbClr val="002060"/>
                </a:solidFill>
              </a:rPr>
              <a:t>ধরে</a:t>
            </a:r>
            <a:r>
              <a:rPr lang="en-US" sz="4800" dirty="0" smtClean="0">
                <a:solidFill>
                  <a:srgbClr val="002060"/>
                </a:solidFill>
              </a:rPr>
              <a:t> </a:t>
            </a:r>
            <a:r>
              <a:rPr lang="en-US" sz="4800" dirty="0" err="1" smtClean="0">
                <a:solidFill>
                  <a:srgbClr val="002060"/>
                </a:solidFill>
              </a:rPr>
              <a:t>এমন</a:t>
            </a:r>
            <a:r>
              <a:rPr lang="en-US" sz="4800" dirty="0" smtClean="0">
                <a:solidFill>
                  <a:srgbClr val="002060"/>
                </a:solidFill>
              </a:rPr>
              <a:t> </a:t>
            </a:r>
            <a:r>
              <a:rPr lang="en-US" sz="4800" dirty="0" err="1" smtClean="0">
                <a:solidFill>
                  <a:srgbClr val="002060"/>
                </a:solidFill>
              </a:rPr>
              <a:t>সব</a:t>
            </a:r>
            <a:r>
              <a:rPr lang="en-US" sz="4800" dirty="0" smtClean="0">
                <a:solidFill>
                  <a:srgbClr val="002060"/>
                </a:solidFill>
              </a:rPr>
              <a:t> </a:t>
            </a:r>
            <a:r>
              <a:rPr lang="en-US" sz="4800" dirty="0" err="1" smtClean="0">
                <a:solidFill>
                  <a:srgbClr val="002060"/>
                </a:solidFill>
              </a:rPr>
              <a:t>বস্তু</a:t>
            </a:r>
            <a:r>
              <a:rPr lang="en-US" sz="4800" dirty="0" smtClean="0">
                <a:solidFill>
                  <a:srgbClr val="002060"/>
                </a:solidFill>
              </a:rPr>
              <a:t> </a:t>
            </a:r>
            <a:r>
              <a:rPr lang="en-US" sz="4800" dirty="0" err="1" smtClean="0">
                <a:solidFill>
                  <a:srgbClr val="002060"/>
                </a:solidFill>
              </a:rPr>
              <a:t>যেমন</a:t>
            </a:r>
            <a:r>
              <a:rPr lang="en-US" sz="4800" dirty="0" smtClean="0">
                <a:solidFill>
                  <a:srgbClr val="002060"/>
                </a:solidFill>
              </a:rPr>
              <a:t> –</a:t>
            </a:r>
            <a:r>
              <a:rPr lang="en-US" sz="4800" dirty="0" err="1" smtClean="0">
                <a:solidFill>
                  <a:srgbClr val="002060"/>
                </a:solidFill>
              </a:rPr>
              <a:t>কাগজ</a:t>
            </a:r>
            <a:r>
              <a:rPr lang="en-US" sz="4800" dirty="0" smtClean="0">
                <a:solidFill>
                  <a:srgbClr val="002060"/>
                </a:solidFill>
              </a:rPr>
              <a:t> , </a:t>
            </a:r>
            <a:r>
              <a:rPr lang="en-US" sz="4800" dirty="0" err="1" smtClean="0">
                <a:solidFill>
                  <a:srgbClr val="002060"/>
                </a:solidFill>
              </a:rPr>
              <a:t>শুকনো</a:t>
            </a:r>
            <a:r>
              <a:rPr lang="en-US" sz="4800" dirty="0" smtClean="0">
                <a:solidFill>
                  <a:srgbClr val="002060"/>
                </a:solidFill>
              </a:rPr>
              <a:t> </a:t>
            </a:r>
            <a:r>
              <a:rPr lang="en-US" sz="4800" dirty="0" err="1" smtClean="0">
                <a:solidFill>
                  <a:srgbClr val="002060"/>
                </a:solidFill>
              </a:rPr>
              <a:t>কাঠ</a:t>
            </a:r>
            <a:r>
              <a:rPr lang="en-US" sz="4800" dirty="0" smtClean="0">
                <a:solidFill>
                  <a:srgbClr val="002060"/>
                </a:solidFill>
              </a:rPr>
              <a:t> </a:t>
            </a:r>
            <a:r>
              <a:rPr lang="en-US" sz="4800" dirty="0" err="1" smtClean="0">
                <a:solidFill>
                  <a:srgbClr val="002060"/>
                </a:solidFill>
              </a:rPr>
              <a:t>ইত্যাদি</a:t>
            </a:r>
            <a:r>
              <a:rPr lang="en-US" sz="4800" dirty="0" smtClean="0">
                <a:solidFill>
                  <a:srgbClr val="002060"/>
                </a:solidFill>
              </a:rPr>
              <a:t> </a:t>
            </a:r>
            <a:r>
              <a:rPr lang="en-US" sz="4800" dirty="0" err="1" smtClean="0">
                <a:solidFill>
                  <a:srgbClr val="002060"/>
                </a:solidFill>
              </a:rPr>
              <a:t>তাপ</a:t>
            </a:r>
            <a:r>
              <a:rPr lang="en-US" sz="4800" dirty="0" smtClean="0">
                <a:solidFill>
                  <a:srgbClr val="002060"/>
                </a:solidFill>
              </a:rPr>
              <a:t> ও </a:t>
            </a:r>
            <a:r>
              <a:rPr lang="en-US" sz="4800" dirty="0" err="1" smtClean="0">
                <a:solidFill>
                  <a:srgbClr val="002060"/>
                </a:solidFill>
              </a:rPr>
              <a:t>আগুনের</a:t>
            </a:r>
            <a:r>
              <a:rPr lang="en-US" sz="4800" dirty="0" smtClean="0">
                <a:solidFill>
                  <a:srgbClr val="002060"/>
                </a:solidFill>
              </a:rPr>
              <a:t> </a:t>
            </a:r>
            <a:r>
              <a:rPr lang="en-US" sz="4800" dirty="0" err="1" smtClean="0">
                <a:solidFill>
                  <a:srgbClr val="002060"/>
                </a:solidFill>
              </a:rPr>
              <a:t>শিখা</a:t>
            </a:r>
            <a:r>
              <a:rPr lang="en-US" sz="4800" dirty="0" smtClean="0">
                <a:solidFill>
                  <a:srgbClr val="002060"/>
                </a:solidFill>
              </a:rPr>
              <a:t> </a:t>
            </a:r>
            <a:r>
              <a:rPr lang="en-US" sz="4800" dirty="0" err="1" smtClean="0">
                <a:solidFill>
                  <a:srgbClr val="002060"/>
                </a:solidFill>
              </a:rPr>
              <a:t>থেকে</a:t>
            </a:r>
            <a:r>
              <a:rPr lang="en-US" sz="4800" dirty="0" smtClean="0">
                <a:solidFill>
                  <a:srgbClr val="002060"/>
                </a:solidFill>
              </a:rPr>
              <a:t> </a:t>
            </a:r>
            <a:r>
              <a:rPr lang="en-US" sz="4800" dirty="0" err="1" smtClean="0">
                <a:solidFill>
                  <a:srgbClr val="002060"/>
                </a:solidFill>
              </a:rPr>
              <a:t>যথাসম্ভব</a:t>
            </a:r>
            <a:r>
              <a:rPr lang="en-US" sz="4800" dirty="0" smtClean="0">
                <a:solidFill>
                  <a:srgbClr val="002060"/>
                </a:solidFill>
              </a:rPr>
              <a:t> </a:t>
            </a:r>
            <a:r>
              <a:rPr lang="en-US" sz="4800" dirty="0" err="1" smtClean="0">
                <a:solidFill>
                  <a:srgbClr val="002060"/>
                </a:solidFill>
              </a:rPr>
              <a:t>দূরে</a:t>
            </a:r>
            <a:r>
              <a:rPr lang="en-US" sz="4800" dirty="0" smtClean="0">
                <a:solidFill>
                  <a:srgbClr val="002060"/>
                </a:solidFill>
              </a:rPr>
              <a:t> </a:t>
            </a:r>
            <a:r>
              <a:rPr lang="en-US" sz="4800" dirty="0" err="1" smtClean="0">
                <a:solidFill>
                  <a:srgbClr val="002060"/>
                </a:solidFill>
              </a:rPr>
              <a:t>রাখতে</a:t>
            </a:r>
            <a:r>
              <a:rPr lang="en-US" sz="4800" dirty="0" smtClean="0">
                <a:solidFill>
                  <a:srgbClr val="002060"/>
                </a:solidFill>
              </a:rPr>
              <a:t> </a:t>
            </a:r>
            <a:r>
              <a:rPr lang="en-US" sz="4800" dirty="0" err="1" smtClean="0">
                <a:solidFill>
                  <a:srgbClr val="002060"/>
                </a:solidFill>
              </a:rPr>
              <a:t>হবে</a:t>
            </a:r>
            <a:r>
              <a:rPr lang="en-US" sz="4800" dirty="0" smtClean="0">
                <a:solidFill>
                  <a:srgbClr val="002060"/>
                </a:solidFill>
              </a:rPr>
              <a:t>।  </a:t>
            </a:r>
            <a:endParaRPr lang="en-US" sz="4800" dirty="0">
              <a:solidFill>
                <a:srgbClr val="002060"/>
              </a:solidFill>
            </a:endParaRPr>
          </a:p>
        </p:txBody>
      </p:sp>
    </p:spTree>
    <p:extLst>
      <p:ext uri="{BB962C8B-B14F-4D97-AF65-F5344CB8AC3E}">
        <p14:creationId xmlns:p14="http://schemas.microsoft.com/office/powerpoint/2010/main" val="10690207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8000" dirty="0" smtClean="0">
                <a:solidFill>
                  <a:schemeClr val="tx1"/>
                </a:solidFill>
                <a:latin typeface="NikoshBAN" panose="02000000000000000000" pitchFamily="2" charset="0"/>
                <a:cs typeface="NikoshBAN" panose="02000000000000000000" pitchFamily="2" charset="0"/>
              </a:rPr>
              <a:t>একক কাজ </a:t>
            </a:r>
          </a:p>
          <a:p>
            <a:pPr algn="ctr"/>
            <a:r>
              <a:rPr lang="bn-IN" sz="7200" dirty="0" smtClean="0">
                <a:solidFill>
                  <a:srgbClr val="FFFF00"/>
                </a:solidFill>
                <a:latin typeface="NikoshBAN" panose="02000000000000000000" pitchFamily="2" charset="0"/>
                <a:cs typeface="NikoshBAN" panose="02000000000000000000" pitchFamily="2" charset="0"/>
              </a:rPr>
              <a:t>সাপে কাটা কিভাবে প্রতিরোধ করা যায় ? </a:t>
            </a:r>
            <a:endParaRPr lang="en-US" sz="72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1222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93784" y="2015461"/>
            <a:ext cx="12098215" cy="5355312"/>
          </a:xfrm>
          <a:prstGeom prst="rect">
            <a:avLst/>
          </a:prstGeom>
          <a:noFill/>
        </p:spPr>
        <p:txBody>
          <a:bodyPr wrap="square" rtlCol="0">
            <a:spAutoFit/>
          </a:bodyPr>
          <a:lstStyle/>
          <a:p>
            <a:r>
              <a:rPr lang="en-US" dirty="0" smtClean="0">
                <a:latin typeface="SutonnyMJ" pitchFamily="2" charset="0"/>
                <a:cs typeface="SutonnyMJ" pitchFamily="2" charset="0"/>
              </a:rPr>
              <a:t>				</a:t>
            </a:r>
            <a:r>
              <a:rPr lang="en-US" sz="5400" u="sng" dirty="0" err="1" smtClean="0">
                <a:solidFill>
                  <a:schemeClr val="accent2">
                    <a:lumMod val="75000"/>
                  </a:schemeClr>
                </a:solidFill>
                <a:latin typeface="SutonnyMJ" pitchFamily="2" charset="0"/>
                <a:cs typeface="SutonnyMJ" pitchFamily="2" charset="0"/>
              </a:rPr>
              <a:t>wkÿK</a:t>
            </a:r>
            <a:r>
              <a:rPr lang="en-US" sz="5400" u="sng" dirty="0" smtClean="0">
                <a:solidFill>
                  <a:schemeClr val="accent2">
                    <a:lumMod val="75000"/>
                  </a:schemeClr>
                </a:solidFill>
                <a:latin typeface="SutonnyMJ" pitchFamily="2" charset="0"/>
                <a:cs typeface="SutonnyMJ" pitchFamily="2" charset="0"/>
              </a:rPr>
              <a:t> </a:t>
            </a:r>
            <a:r>
              <a:rPr lang="en-US" sz="5400" u="sng" dirty="0" err="1" smtClean="0">
                <a:solidFill>
                  <a:schemeClr val="accent2">
                    <a:lumMod val="75000"/>
                  </a:schemeClr>
                </a:solidFill>
                <a:latin typeface="SutonnyMJ" pitchFamily="2" charset="0"/>
                <a:cs typeface="SutonnyMJ" pitchFamily="2" charset="0"/>
              </a:rPr>
              <a:t>cwiwPwZ</a:t>
            </a:r>
            <a:endParaRPr lang="en-US" sz="5400" u="sng" dirty="0" smtClean="0">
              <a:solidFill>
                <a:schemeClr val="accent2">
                  <a:lumMod val="75000"/>
                </a:schemeClr>
              </a:solidFill>
              <a:latin typeface="SutonnyMJ" pitchFamily="2" charset="0"/>
              <a:cs typeface="SutonnyMJ" pitchFamily="2" charset="0"/>
            </a:endParaRPr>
          </a:p>
          <a:p>
            <a:pPr algn="just"/>
            <a:r>
              <a:rPr lang="en-US" sz="4800" dirty="0" err="1" smtClean="0">
                <a:solidFill>
                  <a:srgbClr val="002060"/>
                </a:solidFill>
                <a:latin typeface="NikoshBAN" panose="02000000000000000000" pitchFamily="2" charset="0"/>
                <a:cs typeface="NikoshBAN" panose="02000000000000000000" pitchFamily="2" charset="0"/>
              </a:rPr>
              <a:t>মাশুক</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উল্লাহ</a:t>
            </a:r>
            <a:r>
              <a:rPr lang="en-US" sz="4800" dirty="0" smtClean="0">
                <a:solidFill>
                  <a:srgbClr val="002060"/>
                </a:solidFill>
                <a:latin typeface="NikoshBAN" panose="02000000000000000000" pitchFamily="2" charset="0"/>
                <a:cs typeface="NikoshBAN" panose="02000000000000000000" pitchFamily="2" charset="0"/>
              </a:rPr>
              <a:t> </a:t>
            </a:r>
            <a:endParaRPr lang="en-US" sz="4800" dirty="0">
              <a:solidFill>
                <a:srgbClr val="002060"/>
              </a:solidFill>
              <a:latin typeface="NikoshBAN" panose="02000000000000000000" pitchFamily="2" charset="0"/>
              <a:cs typeface="NikoshBAN" panose="02000000000000000000" pitchFamily="2" charset="0"/>
            </a:endParaRPr>
          </a:p>
          <a:p>
            <a:pPr algn="just"/>
            <a:r>
              <a:rPr lang="bn-IN" sz="4800" dirty="0" smtClean="0">
                <a:solidFill>
                  <a:srgbClr val="002060"/>
                </a:solidFill>
                <a:latin typeface="NikoshBAN" panose="02000000000000000000" pitchFamily="2" charset="0"/>
                <a:cs typeface="NikoshBAN" panose="02000000000000000000" pitchFamily="2" charset="0"/>
              </a:rPr>
              <a:t>সহকারি শিক্ষক </a:t>
            </a:r>
          </a:p>
          <a:p>
            <a:pPr algn="just"/>
            <a:r>
              <a:rPr lang="bn-IN" sz="4800" dirty="0" smtClean="0">
                <a:solidFill>
                  <a:srgbClr val="002060"/>
                </a:solidFill>
                <a:latin typeface="SutonnyMJ" pitchFamily="2" charset="0"/>
                <a:cs typeface="NikoshBAN" panose="02000000000000000000" pitchFamily="2" charset="0"/>
              </a:rPr>
              <a:t>কালারমার ছড়া সরকারি প্রাথমিক বিদ্যালয় </a:t>
            </a:r>
          </a:p>
          <a:p>
            <a:pPr algn="just"/>
            <a:r>
              <a:rPr lang="bn-IN" sz="4800" dirty="0" smtClean="0">
                <a:solidFill>
                  <a:srgbClr val="002060"/>
                </a:solidFill>
                <a:latin typeface="SutonnyMJ" pitchFamily="2" charset="0"/>
                <a:cs typeface="NikoshBAN" panose="02000000000000000000" pitchFamily="2" charset="0"/>
              </a:rPr>
              <a:t>মহেশখালী,কক্সবাজার । </a:t>
            </a:r>
            <a:endParaRPr lang="en-US" sz="4800" dirty="0" smtClean="0">
              <a:solidFill>
                <a:srgbClr val="002060"/>
              </a:solidFill>
              <a:latin typeface="SutonnyMJ" pitchFamily="2" charset="0"/>
              <a:cs typeface="NikoshBAN" panose="02000000000000000000" pitchFamily="2" charset="0"/>
            </a:endParaRPr>
          </a:p>
          <a:p>
            <a:pPr algn="just"/>
            <a:r>
              <a:rPr lang="en-US" sz="4800" dirty="0" smtClean="0">
                <a:solidFill>
                  <a:srgbClr val="002060"/>
                </a:solidFill>
                <a:latin typeface="Times New Roman" panose="02020603050405020304" pitchFamily="18" charset="0"/>
                <a:cs typeface="Times New Roman" panose="02020603050405020304" pitchFamily="18" charset="0"/>
              </a:rPr>
              <a:t>e-mail:mashukullah1978cox@gmail.com </a:t>
            </a:r>
            <a:endParaRPr lang="bn-IN" sz="4800" dirty="0" smtClean="0">
              <a:solidFill>
                <a:srgbClr val="002060"/>
              </a:solidFill>
              <a:latin typeface="Times New Roman" panose="02020603050405020304" pitchFamily="18" charset="0"/>
              <a:cs typeface="NikoshBAN" panose="02000000000000000000" pitchFamily="2" charset="0"/>
            </a:endParaRPr>
          </a:p>
          <a:p>
            <a:pPr algn="just"/>
            <a:endParaRPr lang="en-US" sz="4800" dirty="0" smtClean="0">
              <a:solidFill>
                <a:srgbClr val="002060"/>
              </a:solidFill>
              <a:latin typeface="Times New Roman" panose="02020603050405020304" pitchFamily="18" charset="0"/>
              <a:ea typeface="Zilla Slab SemiBold" pitchFamily="2" charset="0"/>
              <a:cs typeface="Times New Roman" panose="02020603050405020304" pitchFamily="18" charset="0"/>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171296" y="177183"/>
            <a:ext cx="1965277" cy="2489351"/>
          </a:xfrm>
          <a:prstGeom prst="ellipse">
            <a:avLst/>
          </a:prstGeom>
          <a:ln w="63500" cap="rnd">
            <a:solidFill>
              <a:srgbClr val="7030A0"/>
            </a:solidFill>
          </a:ln>
          <a:effectLst>
            <a:glow rad="228600">
              <a:schemeClr val="accent5">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0777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911" y="0"/>
            <a:ext cx="11282674" cy="1292662"/>
          </a:xfrm>
          <a:prstGeom prst="rect">
            <a:avLst/>
          </a:prstGeom>
          <a:noFill/>
        </p:spPr>
        <p:txBody>
          <a:bodyPr wrap="square" rtlCol="0">
            <a:spAutoFit/>
          </a:bodyPr>
          <a:lstStyle/>
          <a:p>
            <a:pPr algn="ctr"/>
            <a:r>
              <a:rPr lang="en-US" sz="6000" dirty="0" err="1" smtClean="0">
                <a:latin typeface="NikoshBAN" panose="02000000000000000000" pitchFamily="2" charset="0"/>
                <a:cs typeface="NikoshBAN" panose="02000000000000000000" pitchFamily="2" charset="0"/>
              </a:rPr>
              <a:t>দলীয়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কাজ</a:t>
            </a:r>
            <a:r>
              <a:rPr lang="en-US" sz="6000" dirty="0" smtClean="0">
                <a:latin typeface="NikoshBAN" panose="02000000000000000000" pitchFamily="2" charset="0"/>
                <a:cs typeface="NikoshBAN" panose="02000000000000000000" pitchFamily="2" charset="0"/>
              </a:rPr>
              <a:t>  </a:t>
            </a:r>
          </a:p>
          <a:p>
            <a:endParaRPr lang="en-US" dirty="0">
              <a:latin typeface="SutonnyMJ" pitchFamily="2" charset="0"/>
              <a:cs typeface="SutonnyMJ" pitchFamily="2" charset="0"/>
            </a:endParaRPr>
          </a:p>
        </p:txBody>
      </p:sp>
      <p:pic>
        <p:nvPicPr>
          <p:cNvPr id="3" name="Picture 2"/>
          <p:cNvPicPr>
            <a:picLocks noChangeAspect="1"/>
          </p:cNvPicPr>
          <p:nvPr/>
        </p:nvPicPr>
        <p:blipFill>
          <a:blip r:embed="rId2"/>
          <a:stretch>
            <a:fillRect/>
          </a:stretch>
        </p:blipFill>
        <p:spPr>
          <a:xfrm>
            <a:off x="1746913" y="1130240"/>
            <a:ext cx="8440441" cy="4702210"/>
          </a:xfrm>
          <a:prstGeom prst="rect">
            <a:avLst/>
          </a:prstGeom>
          <a:ln w="190500" cap="sq">
            <a:solidFill>
              <a:schemeClr val="accent2">
                <a:lumMod val="60000"/>
                <a:lumOff val="40000"/>
              </a:schemeClr>
            </a:solidFill>
            <a:prstDash val="solid"/>
            <a:miter lim="800000"/>
          </a:ln>
          <a:effectLst>
            <a:glow rad="228600">
              <a:schemeClr val="accent5">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1629508" y="6164394"/>
            <a:ext cx="8557846" cy="830997"/>
          </a:xfrm>
          <a:prstGeom prst="rect">
            <a:avLst/>
          </a:prstGeom>
          <a:noFill/>
        </p:spPr>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ছবিটি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ভালো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ভাবে</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লক্ষ্য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a:t>
            </a:r>
            <a:r>
              <a:rPr lang="en-US" sz="4800" dirty="0" smtClean="0">
                <a:latin typeface="NikoshBAN" panose="02000000000000000000" pitchFamily="2" charset="0"/>
                <a:cs typeface="NikoshBAN" panose="02000000000000000000" pitchFamily="2" charset="0"/>
              </a:rPr>
              <a:t> ।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67493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5882571"/>
              </p:ext>
            </p:extLst>
          </p:nvPr>
        </p:nvGraphicFramePr>
        <p:xfrm>
          <a:off x="0" y="803467"/>
          <a:ext cx="12192000" cy="5419911"/>
        </p:xfrm>
        <a:graphic>
          <a:graphicData uri="http://schemas.openxmlformats.org/drawingml/2006/table">
            <a:tbl>
              <a:tblPr/>
              <a:tblGrid>
                <a:gridCol w="12192000"/>
              </a:tblGrid>
              <a:tr h="541991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lumMod val="9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54163755"/>
              </p:ext>
            </p:extLst>
          </p:nvPr>
        </p:nvGraphicFramePr>
        <p:xfrm>
          <a:off x="515815" y="1922584"/>
          <a:ext cx="11429999" cy="867507"/>
        </p:xfrm>
        <a:graphic>
          <a:graphicData uri="http://schemas.openxmlformats.org/drawingml/2006/table">
            <a:tbl>
              <a:tblPr/>
              <a:tblGrid>
                <a:gridCol w="11429999"/>
              </a:tblGrid>
              <a:tr h="867507">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30838636"/>
              </p:ext>
            </p:extLst>
          </p:nvPr>
        </p:nvGraphicFramePr>
        <p:xfrm>
          <a:off x="504092" y="3481754"/>
          <a:ext cx="11488615" cy="738554"/>
        </p:xfrm>
        <a:graphic>
          <a:graphicData uri="http://schemas.openxmlformats.org/drawingml/2006/table">
            <a:tbl>
              <a:tblPr/>
              <a:tblGrid>
                <a:gridCol w="11488615"/>
              </a:tblGrid>
              <a:tr h="738554">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TextBox 4"/>
          <p:cNvSpPr txBox="1"/>
          <p:nvPr/>
        </p:nvSpPr>
        <p:spPr>
          <a:xfrm>
            <a:off x="492370" y="1113692"/>
            <a:ext cx="11476892"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err="1" smtClean="0">
                <a:latin typeface="SutonnyMJ" pitchFamily="2" charset="0"/>
                <a:cs typeface="SutonnyMJ" pitchFamily="2" charset="0"/>
              </a:rPr>
              <a:t>ছবিগুলোতে</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কি</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কি</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দুর্ঘটনাতে</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পারে</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এবং</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কেন</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ঘটতে</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পারে</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লিখ</a:t>
            </a:r>
            <a:r>
              <a:rPr lang="en-US" sz="3200" dirty="0">
                <a:latin typeface="SutonnyMJ" pitchFamily="2" charset="0"/>
                <a:cs typeface="SutonnyMJ" pitchFamily="2" charset="0"/>
              </a:rPr>
              <a:t>?</a:t>
            </a:r>
            <a:r>
              <a:rPr lang="en-US" sz="3200" dirty="0" smtClean="0">
                <a:latin typeface="SutonnyMJ" pitchFamily="2" charset="0"/>
                <a:cs typeface="SutonnyMJ" pitchFamily="2" charset="0"/>
              </a:rPr>
              <a:t> </a:t>
            </a:r>
            <a:endParaRPr lang="en-US" sz="3200" dirty="0">
              <a:latin typeface="SutonnyMJ" pitchFamily="2" charset="0"/>
              <a:cs typeface="SutonnyMJ" pitchFamily="2" charset="0"/>
            </a:endParaRPr>
          </a:p>
        </p:txBody>
      </p:sp>
    </p:spTree>
    <p:extLst>
      <p:ext uri="{BB962C8B-B14F-4D97-AF65-F5344CB8AC3E}">
        <p14:creationId xmlns:p14="http://schemas.microsoft.com/office/powerpoint/2010/main" val="1499291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455" fill="hold">
                                          <p:stCondLst>
                                            <p:cond delay="0"/>
                                          </p:stCondLst>
                                        </p:cTn>
                                        <p:tgtEl>
                                          <p:spTgt spid="5">
                                            <p:txEl>
                                              <p:pRg st="0" end="0"/>
                                            </p:txEl>
                                          </p:spTgt>
                                        </p:tgtEl>
                                        <p:attrNameLst>
                                          <p:attrName>style.rotation</p:attrName>
                                        </p:attrNameLst>
                                      </p:cBhvr>
                                      <p:to>
                                        <p:strVal val="-45.0"/>
                                      </p:to>
                                    </p:set>
                                    <p:anim calcmode="lin" valueType="num">
                                      <p:cBhvr>
                                        <p:cTn id="8"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7815"/>
            <a:ext cx="12191999"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8000" dirty="0" err="1" smtClean="0">
                <a:latin typeface="NikoshBAN" panose="02000000000000000000" pitchFamily="2" charset="0"/>
                <a:cs typeface="NikoshBAN" panose="02000000000000000000" pitchFamily="2" charset="0"/>
              </a:rPr>
              <a:t>তোমার</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পাঠ্য</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বইয়ের</a:t>
            </a:r>
            <a:r>
              <a:rPr lang="en-US" sz="8000" dirty="0" smtClean="0">
                <a:latin typeface="NikoshBAN" panose="02000000000000000000" pitchFamily="2" charset="0"/>
                <a:cs typeface="NikoshBAN" panose="02000000000000000000" pitchFamily="2" charset="0"/>
              </a:rPr>
              <a:t> ৮০ </a:t>
            </a:r>
            <a:r>
              <a:rPr lang="en-US" sz="8000" dirty="0" err="1" smtClean="0">
                <a:latin typeface="NikoshBAN" panose="02000000000000000000" pitchFamily="2" charset="0"/>
                <a:cs typeface="NikoshBAN" panose="02000000000000000000" pitchFamily="2" charset="0"/>
              </a:rPr>
              <a:t>পৃষ্টা</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খোল</a:t>
            </a:r>
            <a:r>
              <a:rPr lang="en-US" sz="8000" dirty="0" smtClean="0">
                <a:latin typeface="NikoshBAN" panose="02000000000000000000" pitchFamily="2" charset="0"/>
                <a:cs typeface="NikoshBAN" panose="02000000000000000000" pitchFamily="2" charset="0"/>
              </a:rPr>
              <a:t> </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7660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80647"/>
            <a:ext cx="12192000" cy="2862322"/>
          </a:xfrm>
          <a:prstGeom prst="rect">
            <a:avLst/>
          </a:prstGeom>
          <a:solidFill>
            <a:schemeClr val="accent2">
              <a:lumMod val="40000"/>
              <a:lumOff val="60000"/>
            </a:schemeClr>
          </a:solidFill>
        </p:spPr>
        <p:txBody>
          <a:bodyPr wrap="square" rtlCol="0">
            <a:spAutoFit/>
          </a:bodyPr>
          <a:lstStyle/>
          <a:p>
            <a:pPr algn="ctr"/>
            <a:r>
              <a:rPr lang="en-US" sz="7200" dirty="0" err="1" smtClean="0">
                <a:solidFill>
                  <a:srgbClr val="002060"/>
                </a:solidFill>
                <a:latin typeface="NikoshBAN" panose="02000000000000000000" pitchFamily="2" charset="0"/>
                <a:cs typeface="NikoshBAN" panose="02000000000000000000" pitchFamily="2" charset="0"/>
              </a:rPr>
              <a:t>মূল্যায়ন</a:t>
            </a:r>
            <a:r>
              <a:rPr lang="en-US" sz="7200" dirty="0" smtClean="0">
                <a:solidFill>
                  <a:srgbClr val="002060"/>
                </a:solidFill>
                <a:latin typeface="NikoshBAN" panose="02000000000000000000" pitchFamily="2" charset="0"/>
                <a:cs typeface="NikoshBAN" panose="02000000000000000000" pitchFamily="2" charset="0"/>
              </a:rPr>
              <a:t> </a:t>
            </a:r>
          </a:p>
          <a:p>
            <a:r>
              <a:rPr lang="en-US" sz="5400" dirty="0" smtClean="0">
                <a:solidFill>
                  <a:srgbClr val="002060"/>
                </a:solidFill>
                <a:latin typeface="NikoshBAN" panose="02000000000000000000" pitchFamily="2" charset="0"/>
                <a:cs typeface="NikoshBAN" panose="02000000000000000000" pitchFamily="2" charset="0"/>
              </a:rPr>
              <a:t>১। </a:t>
            </a:r>
            <a:r>
              <a:rPr lang="en-US" sz="5400" dirty="0" err="1" smtClean="0">
                <a:solidFill>
                  <a:srgbClr val="002060"/>
                </a:solidFill>
                <a:latin typeface="NikoshBAN" panose="02000000000000000000" pitchFamily="2" charset="0"/>
                <a:cs typeface="NikoshBAN" panose="02000000000000000000" pitchFamily="2" charset="0"/>
              </a:rPr>
              <a:t>দূর্ঘটনা</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বলতে</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কি</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বুঝ</a:t>
            </a:r>
            <a:r>
              <a:rPr lang="en-US" sz="5400" dirty="0" smtClean="0">
                <a:solidFill>
                  <a:srgbClr val="002060"/>
                </a:solidFill>
                <a:latin typeface="NikoshBAN" panose="02000000000000000000" pitchFamily="2" charset="0"/>
                <a:cs typeface="NikoshBAN" panose="02000000000000000000" pitchFamily="2" charset="0"/>
              </a:rPr>
              <a:t> ? </a:t>
            </a:r>
            <a:endParaRPr lang="en-US" sz="5400" dirty="0">
              <a:solidFill>
                <a:srgbClr val="002060"/>
              </a:solidFill>
              <a:latin typeface="SutonnyMJ" pitchFamily="2" charset="0"/>
              <a:cs typeface="NikoshBAN" panose="02000000000000000000" pitchFamily="2" charset="0"/>
            </a:endParaRPr>
          </a:p>
          <a:p>
            <a:r>
              <a:rPr lang="en-US" sz="5400" dirty="0" smtClean="0">
                <a:solidFill>
                  <a:srgbClr val="002060"/>
                </a:solidFill>
                <a:latin typeface="NikoshBAN" panose="02000000000000000000" pitchFamily="2" charset="0"/>
                <a:cs typeface="NikoshBAN" panose="02000000000000000000" pitchFamily="2" charset="0"/>
              </a:rPr>
              <a:t>২। </a:t>
            </a:r>
            <a:r>
              <a:rPr lang="en-US" sz="5400" dirty="0" err="1" smtClean="0">
                <a:solidFill>
                  <a:srgbClr val="002060"/>
                </a:solidFill>
                <a:latin typeface="NikoshBAN" panose="02000000000000000000" pitchFamily="2" charset="0"/>
                <a:cs typeface="NikoshBAN" panose="02000000000000000000" pitchFamily="2" charset="0"/>
              </a:rPr>
              <a:t>আমাদের</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চার</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পাশে</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কি</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কি</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দূর্ঘটনা</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ঘটে</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লিখ</a:t>
            </a:r>
            <a:r>
              <a:rPr lang="en-US" sz="5400" dirty="0" smtClean="0">
                <a:solidFill>
                  <a:srgbClr val="00206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576248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heckerboard(across)">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38" y="164123"/>
            <a:ext cx="12121662" cy="2215991"/>
          </a:xfrm>
          <a:prstGeom prst="rect">
            <a:avLst/>
          </a:prstGeom>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3800" dirty="0" err="1" smtClean="0">
                <a:solidFill>
                  <a:srgbClr val="002060"/>
                </a:solidFill>
                <a:latin typeface="NikoshBAN" panose="02000000000000000000" pitchFamily="2" charset="0"/>
                <a:cs typeface="NikoshBAN" panose="02000000000000000000" pitchFamily="2" charset="0"/>
              </a:rPr>
              <a:t>ধন্যবাদ</a:t>
            </a:r>
            <a:r>
              <a:rPr lang="en-US" sz="13800" dirty="0" smtClean="0">
                <a:solidFill>
                  <a:srgbClr val="002060"/>
                </a:solidFill>
                <a:latin typeface="NikoshBAN" panose="02000000000000000000" pitchFamily="2" charset="0"/>
                <a:cs typeface="NikoshBAN" panose="02000000000000000000" pitchFamily="2" charset="0"/>
              </a:rPr>
              <a:t> </a:t>
            </a:r>
            <a:endParaRPr lang="en-US" sz="13800" dirty="0">
              <a:solidFill>
                <a:srgbClr val="00206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385" y="2684035"/>
            <a:ext cx="3882040" cy="3839595"/>
          </a:xfrm>
          <a:prstGeom prst="ellipse">
            <a:avLst/>
          </a:prstGeom>
          <a:ln w="63500" cap="rnd">
            <a:solidFill>
              <a:schemeClr val="accent2">
                <a:lumMod val="20000"/>
                <a:lumOff val="80000"/>
              </a:schemeClr>
            </a:solidFill>
          </a:ln>
          <a:effectLst>
            <a:glow rad="228600">
              <a:schemeClr val="accent5">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9629451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59559" y="1323832"/>
            <a:ext cx="9657366" cy="4524315"/>
          </a:xfrm>
          <a:prstGeom prst="rect">
            <a:avLst/>
          </a:prstGeom>
          <a:noFill/>
          <a:ln>
            <a:noFill/>
          </a:ln>
        </p:spPr>
        <p:txBody>
          <a:bodyPr wrap="square" rtlCol="0">
            <a:spAutoFit/>
          </a:bodyPr>
          <a:lstStyle/>
          <a:p>
            <a:r>
              <a:rPr lang="en-US" dirty="0" smtClean="0">
                <a:latin typeface="SutonnyMJ" pitchFamily="2" charset="0"/>
                <a:cs typeface="SutonnyMJ" pitchFamily="2" charset="0"/>
              </a:rPr>
              <a:t>				</a:t>
            </a:r>
            <a:r>
              <a:rPr lang="en-US" sz="7200" dirty="0" err="1" smtClean="0">
                <a:solidFill>
                  <a:srgbClr val="002060"/>
                </a:solidFill>
                <a:latin typeface="SutonnyMJ" pitchFamily="2" charset="0"/>
                <a:cs typeface="SutonnyMJ" pitchFamily="2" charset="0"/>
              </a:rPr>
              <a:t>welq</a:t>
            </a:r>
            <a:r>
              <a:rPr lang="en-US" sz="7200" dirty="0" smtClean="0">
                <a:solidFill>
                  <a:srgbClr val="002060"/>
                </a:solidFill>
                <a:latin typeface="SutonnyMJ" pitchFamily="2" charset="0"/>
                <a:cs typeface="SutonnyMJ" pitchFamily="2" charset="0"/>
              </a:rPr>
              <a:t> </a:t>
            </a:r>
            <a:r>
              <a:rPr lang="en-US" sz="7200" dirty="0" err="1" smtClean="0">
                <a:solidFill>
                  <a:srgbClr val="002060"/>
                </a:solidFill>
                <a:latin typeface="SutonnyMJ" pitchFamily="2" charset="0"/>
                <a:cs typeface="SutonnyMJ" pitchFamily="2" charset="0"/>
              </a:rPr>
              <a:t>cwiwPwZ</a:t>
            </a:r>
            <a:endParaRPr lang="en-US" sz="7200" dirty="0" smtClean="0">
              <a:solidFill>
                <a:srgbClr val="002060"/>
              </a:solidFill>
              <a:latin typeface="SutonnyMJ" pitchFamily="2" charset="0"/>
              <a:cs typeface="SutonnyMJ" pitchFamily="2" charset="0"/>
            </a:endParaRPr>
          </a:p>
          <a:p>
            <a:pPr algn="ctr"/>
            <a:r>
              <a:rPr lang="en-US" dirty="0" smtClean="0">
                <a:latin typeface="SutonnyMJ" pitchFamily="2" charset="0"/>
                <a:cs typeface="SutonnyMJ" pitchFamily="2" charset="0"/>
              </a:rPr>
              <a:t>	</a:t>
            </a:r>
            <a:r>
              <a:rPr lang="en-US" sz="6000" dirty="0" err="1" smtClean="0">
                <a:solidFill>
                  <a:schemeClr val="tx2"/>
                </a:solidFill>
                <a:latin typeface="SutonnyMJ" pitchFamily="2" charset="0"/>
                <a:cs typeface="SutonnyMJ" pitchFamily="2" charset="0"/>
              </a:rPr>
              <a:t>welq</a:t>
            </a:r>
            <a:r>
              <a:rPr lang="en-US" sz="6000" dirty="0" smtClean="0">
                <a:solidFill>
                  <a:schemeClr val="tx2"/>
                </a:solidFill>
                <a:latin typeface="SutonnyMJ" pitchFamily="2" charset="0"/>
                <a:cs typeface="SutonnyMJ" pitchFamily="2" charset="0"/>
              </a:rPr>
              <a:t> t </a:t>
            </a:r>
            <a:r>
              <a:rPr lang="en-US" sz="6000" dirty="0" err="1" smtClean="0">
                <a:solidFill>
                  <a:schemeClr val="tx2"/>
                </a:solidFill>
                <a:latin typeface="SutonnyMJ" pitchFamily="2" charset="0"/>
                <a:cs typeface="SutonnyMJ" pitchFamily="2" charset="0"/>
              </a:rPr>
              <a:t>cÖv_wgK</a:t>
            </a:r>
            <a:r>
              <a:rPr lang="en-US" sz="6000" dirty="0" smtClean="0">
                <a:solidFill>
                  <a:schemeClr val="tx2"/>
                </a:solidFill>
                <a:latin typeface="SutonnyMJ" pitchFamily="2" charset="0"/>
                <a:cs typeface="SutonnyMJ" pitchFamily="2" charset="0"/>
              </a:rPr>
              <a:t> </a:t>
            </a:r>
            <a:r>
              <a:rPr lang="en-US" sz="6000" dirty="0" err="1" smtClean="0">
                <a:solidFill>
                  <a:schemeClr val="tx2"/>
                </a:solidFill>
                <a:latin typeface="SutonnyMJ" pitchFamily="2" charset="0"/>
                <a:cs typeface="SutonnyMJ" pitchFamily="2" charset="0"/>
              </a:rPr>
              <a:t>weÁvb</a:t>
            </a:r>
            <a:endParaRPr lang="en-US" sz="6000" dirty="0" smtClean="0">
              <a:solidFill>
                <a:schemeClr val="tx2"/>
              </a:solidFill>
              <a:latin typeface="SutonnyMJ" pitchFamily="2" charset="0"/>
              <a:cs typeface="SutonnyMJ" pitchFamily="2" charset="0"/>
            </a:endParaRPr>
          </a:p>
          <a:p>
            <a:pPr algn="ctr"/>
            <a:r>
              <a:rPr lang="en-US" sz="6000" dirty="0" smtClean="0">
                <a:solidFill>
                  <a:schemeClr val="tx2"/>
                </a:solidFill>
                <a:latin typeface="SutonnyMJ" pitchFamily="2" charset="0"/>
                <a:cs typeface="SutonnyMJ" pitchFamily="2" charset="0"/>
              </a:rPr>
              <a:t>	‡</a:t>
            </a:r>
            <a:r>
              <a:rPr lang="en-US" sz="6000" dirty="0" err="1" smtClean="0">
                <a:solidFill>
                  <a:schemeClr val="tx2"/>
                </a:solidFill>
                <a:latin typeface="SutonnyMJ" pitchFamily="2" charset="0"/>
                <a:cs typeface="SutonnyMJ" pitchFamily="2" charset="0"/>
              </a:rPr>
              <a:t>kªwY</a:t>
            </a:r>
            <a:r>
              <a:rPr lang="en-US" sz="6000" dirty="0" smtClean="0">
                <a:solidFill>
                  <a:schemeClr val="tx2"/>
                </a:solidFill>
                <a:latin typeface="SutonnyMJ" pitchFamily="2" charset="0"/>
                <a:cs typeface="SutonnyMJ" pitchFamily="2" charset="0"/>
              </a:rPr>
              <a:t> t 4_©</a:t>
            </a:r>
          </a:p>
          <a:p>
            <a:pPr algn="ctr"/>
            <a:r>
              <a:rPr lang="en-US" sz="6000" dirty="0" smtClean="0">
                <a:solidFill>
                  <a:schemeClr val="tx2"/>
                </a:solidFill>
                <a:latin typeface="SutonnyMJ" pitchFamily="2" charset="0"/>
                <a:cs typeface="SutonnyMJ" pitchFamily="2" charset="0"/>
              </a:rPr>
              <a:t>	</a:t>
            </a:r>
            <a:r>
              <a:rPr lang="en-US" sz="6000" dirty="0" err="1" smtClean="0">
                <a:solidFill>
                  <a:schemeClr val="tx2"/>
                </a:solidFill>
                <a:latin typeface="SutonnyMJ" pitchFamily="2" charset="0"/>
                <a:cs typeface="SutonnyMJ" pitchFamily="2" charset="0"/>
              </a:rPr>
              <a:t>mgq</a:t>
            </a:r>
            <a:r>
              <a:rPr lang="en-US" sz="6000" dirty="0" smtClean="0">
                <a:solidFill>
                  <a:schemeClr val="tx2"/>
                </a:solidFill>
                <a:latin typeface="SutonnyMJ" pitchFamily="2" charset="0"/>
                <a:cs typeface="SutonnyMJ" pitchFamily="2" charset="0"/>
              </a:rPr>
              <a:t> t 40 </a:t>
            </a:r>
            <a:r>
              <a:rPr lang="en-US" sz="6000" dirty="0" err="1" smtClean="0">
                <a:solidFill>
                  <a:schemeClr val="tx2"/>
                </a:solidFill>
                <a:latin typeface="SutonnyMJ" pitchFamily="2" charset="0"/>
                <a:cs typeface="SutonnyMJ" pitchFamily="2" charset="0"/>
              </a:rPr>
              <a:t>wgwbU</a:t>
            </a:r>
            <a:endParaRPr lang="bn-BD" sz="6000" dirty="0">
              <a:solidFill>
                <a:schemeClr val="tx2"/>
              </a:solidFill>
              <a:latin typeface="SutonnyMJ" pitchFamily="2" charset="0"/>
              <a:cs typeface="SutonnyMJ" pitchFamily="2" charset="0"/>
            </a:endParaRPr>
          </a:p>
          <a:p>
            <a:endParaRPr lang="bn-BD" dirty="0" smtClean="0">
              <a:latin typeface="SutonnyMJ" pitchFamily="2" charset="0"/>
              <a:cs typeface="SutonnyMJ" pitchFamily="2" charset="0"/>
            </a:endParaRPr>
          </a:p>
          <a:p>
            <a:r>
              <a:rPr lang="bn-BD" dirty="0" smtClean="0">
                <a:latin typeface="SutonnyMJ" pitchFamily="2" charset="0"/>
                <a:cs typeface="SutonnyMJ" pitchFamily="2" charset="0"/>
              </a:rPr>
              <a:t>		</a:t>
            </a:r>
            <a:endParaRPr lang="en-US" dirty="0" smtClean="0">
              <a:latin typeface="SutonnyMJ" pitchFamily="2" charset="0"/>
              <a:cs typeface="SutonnyMJ" pitchFamily="2" charset="0"/>
            </a:endParaRPr>
          </a:p>
        </p:txBody>
      </p:sp>
    </p:spTree>
    <p:extLst>
      <p:ext uri="{BB962C8B-B14F-4D97-AF65-F5344CB8AC3E}">
        <p14:creationId xmlns:p14="http://schemas.microsoft.com/office/powerpoint/2010/main" val="10381865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plus(in)">
                                      <p:cBhvr>
                                        <p:cTn id="12" dur="2000"/>
                                        <p:tgtEl>
                                          <p:spTgt spid="2">
                                            <p:txEl>
                                              <p:pRg st="1" end="1"/>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plus(in)">
                                      <p:cBhvr>
                                        <p:cTn id="15" dur="2000"/>
                                        <p:tgtEl>
                                          <p:spTgt spid="2">
                                            <p:txEl>
                                              <p:pRg st="2" end="2"/>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plus(in)">
                                      <p:cBhvr>
                                        <p:cTn id="18"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3234519" y="0"/>
            <a:ext cx="5459105" cy="3108543"/>
          </a:xfrm>
          <a:prstGeom prst="rect">
            <a:avLst/>
          </a:prstGeom>
          <a:noFill/>
        </p:spPr>
        <p:txBody>
          <a:bodyPr wrap="square" rtlCol="0">
            <a:spAutoFit/>
          </a:bodyPr>
          <a:lstStyle/>
          <a:p>
            <a:pPr algn="ctr"/>
            <a:endParaRPr lang="en-US" sz="8800" dirty="0" smtClean="0">
              <a:solidFill>
                <a:schemeClr val="tx2">
                  <a:lumMod val="75000"/>
                </a:schemeClr>
              </a:solidFill>
              <a:latin typeface="SutonnyMJ" pitchFamily="2" charset="0"/>
              <a:cs typeface="SutonnyMJ" pitchFamily="2" charset="0"/>
            </a:endParaRPr>
          </a:p>
          <a:p>
            <a:pPr algn="ctr"/>
            <a:r>
              <a:rPr lang="en-US" sz="5400" dirty="0" err="1" smtClean="0">
                <a:solidFill>
                  <a:schemeClr val="tx2">
                    <a:lumMod val="75000"/>
                  </a:schemeClr>
                </a:solidFill>
                <a:latin typeface="SutonnyMJ" pitchFamily="2" charset="0"/>
                <a:cs typeface="SutonnyMJ" pitchFamily="2" charset="0"/>
              </a:rPr>
              <a:t>Pj</a:t>
            </a:r>
            <a:r>
              <a:rPr lang="en-US" sz="5400" dirty="0" smtClean="0">
                <a:solidFill>
                  <a:schemeClr val="tx2">
                    <a:lumMod val="75000"/>
                  </a:schemeClr>
                </a:solidFill>
                <a:latin typeface="SutonnyMJ" pitchFamily="2" charset="0"/>
                <a:cs typeface="SutonnyMJ" pitchFamily="2" charset="0"/>
              </a:rPr>
              <a:t> </a:t>
            </a:r>
            <a:r>
              <a:rPr lang="en-US" sz="5400" dirty="0" err="1" smtClean="0">
                <a:solidFill>
                  <a:schemeClr val="tx2">
                    <a:lumMod val="75000"/>
                  </a:schemeClr>
                </a:solidFill>
                <a:latin typeface="SutonnyMJ" pitchFamily="2" charset="0"/>
                <a:cs typeface="SutonnyMJ" pitchFamily="2" charset="0"/>
              </a:rPr>
              <a:t>GKwU</a:t>
            </a:r>
            <a:r>
              <a:rPr lang="en-US" sz="5400" dirty="0" smtClean="0">
                <a:solidFill>
                  <a:schemeClr val="tx2">
                    <a:lumMod val="75000"/>
                  </a:schemeClr>
                </a:solidFill>
                <a:latin typeface="SutonnyMJ" pitchFamily="2" charset="0"/>
                <a:cs typeface="SutonnyMJ" pitchFamily="2" charset="0"/>
              </a:rPr>
              <a:t> </a:t>
            </a:r>
            <a:r>
              <a:rPr lang="en-US" sz="5400" dirty="0" err="1" smtClean="0">
                <a:solidFill>
                  <a:schemeClr val="tx2">
                    <a:lumMod val="75000"/>
                  </a:schemeClr>
                </a:solidFill>
                <a:latin typeface="SutonnyMJ" pitchFamily="2" charset="0"/>
                <a:cs typeface="SutonnyMJ" pitchFamily="2" charset="0"/>
              </a:rPr>
              <a:t>wfwWI</a:t>
            </a:r>
            <a:r>
              <a:rPr lang="en-US" sz="5400" dirty="0">
                <a:solidFill>
                  <a:schemeClr val="tx2">
                    <a:lumMod val="75000"/>
                  </a:schemeClr>
                </a:solidFill>
                <a:latin typeface="SutonnyMJ" pitchFamily="2" charset="0"/>
                <a:cs typeface="SutonnyMJ" pitchFamily="2" charset="0"/>
              </a:rPr>
              <a:t> </a:t>
            </a:r>
            <a:r>
              <a:rPr lang="en-US" sz="5400" dirty="0" smtClean="0">
                <a:solidFill>
                  <a:schemeClr val="tx2">
                    <a:lumMod val="75000"/>
                  </a:schemeClr>
                </a:solidFill>
                <a:latin typeface="SutonnyMJ" pitchFamily="2" charset="0"/>
                <a:cs typeface="SutonnyMJ" pitchFamily="2" charset="0"/>
              </a:rPr>
              <a:t>†`</a:t>
            </a:r>
            <a:r>
              <a:rPr lang="en-US" sz="5400" dirty="0" err="1" smtClean="0">
                <a:solidFill>
                  <a:schemeClr val="tx2">
                    <a:lumMod val="75000"/>
                  </a:schemeClr>
                </a:solidFill>
                <a:latin typeface="SutonnyMJ" pitchFamily="2" charset="0"/>
                <a:cs typeface="SutonnyMJ" pitchFamily="2" charset="0"/>
              </a:rPr>
              <a:t>wL</a:t>
            </a:r>
            <a:r>
              <a:rPr lang="en-US" sz="5400" dirty="0" smtClean="0">
                <a:solidFill>
                  <a:schemeClr val="tx2">
                    <a:lumMod val="75000"/>
                  </a:schemeClr>
                </a:solidFill>
                <a:latin typeface="SutonnyMJ" pitchFamily="2" charset="0"/>
                <a:cs typeface="SutonnyMJ" pitchFamily="2" charset="0"/>
              </a:rPr>
              <a:t>	</a:t>
            </a:r>
            <a:endParaRPr lang="en-US" sz="5400" dirty="0">
              <a:solidFill>
                <a:schemeClr val="tx2">
                  <a:lumMod val="75000"/>
                </a:schemeClr>
              </a:solidFill>
              <a:latin typeface="SutonnyMJ" pitchFamily="2" charset="0"/>
              <a:cs typeface="SutonnyMJ" pitchFamily="2" charset="0"/>
            </a:endParaRPr>
          </a:p>
        </p:txBody>
      </p:sp>
    </p:spTree>
    <p:extLst>
      <p:ext uri="{BB962C8B-B14F-4D97-AF65-F5344CB8AC3E}">
        <p14:creationId xmlns:p14="http://schemas.microsoft.com/office/powerpoint/2010/main" val="338417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7481" y="1050878"/>
            <a:ext cx="9266829" cy="4524315"/>
          </a:xfrm>
          <a:prstGeom prst="rect">
            <a:avLst/>
          </a:prstGeom>
          <a:noFill/>
        </p:spPr>
        <p:txBody>
          <a:bodyPr wrap="square" rtlCol="0">
            <a:spAutoFit/>
          </a:bodyPr>
          <a:lstStyle/>
          <a:p>
            <a:pPr algn="ctr"/>
            <a:r>
              <a:rPr lang="en-US" sz="4800" dirty="0" err="1" smtClean="0">
                <a:solidFill>
                  <a:srgbClr val="002060"/>
                </a:solidFill>
                <a:latin typeface="NikoshBAN" panose="02000000000000000000" pitchFamily="2" charset="0"/>
                <a:cs typeface="NikoshBAN" panose="02000000000000000000" pitchFamily="2" charset="0"/>
              </a:rPr>
              <a:t>পাঠের</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শিরোনামঃ</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জীবনের</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নিরাপত্তা</a:t>
            </a:r>
            <a:r>
              <a:rPr lang="en-US" sz="4800" dirty="0" smtClean="0">
                <a:solidFill>
                  <a:srgbClr val="002060"/>
                </a:solidFill>
                <a:latin typeface="NikoshBAN" panose="02000000000000000000" pitchFamily="2" charset="0"/>
                <a:cs typeface="NikoshBAN" panose="02000000000000000000" pitchFamily="2" charset="0"/>
              </a:rPr>
              <a:t> ও </a:t>
            </a:r>
            <a:r>
              <a:rPr lang="en-US" sz="4800" dirty="0" err="1" smtClean="0">
                <a:solidFill>
                  <a:srgbClr val="002060"/>
                </a:solidFill>
                <a:latin typeface="NikoshBAN" panose="02000000000000000000" pitchFamily="2" charset="0"/>
                <a:cs typeface="NikoshBAN" panose="02000000000000000000" pitchFamily="2" charset="0"/>
              </a:rPr>
              <a:t>প্রাথমিক</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চিকি</a:t>
            </a:r>
            <a:r>
              <a:rPr lang="bn-IN" sz="4800" dirty="0" smtClean="0">
                <a:solidFill>
                  <a:srgbClr val="002060"/>
                </a:solidFill>
                <a:latin typeface="NikoshBAN" panose="02000000000000000000" pitchFamily="2" charset="0"/>
                <a:cs typeface="NikoshBAN" panose="02000000000000000000" pitchFamily="2" charset="0"/>
              </a:rPr>
              <a:t>ৎসা । </a:t>
            </a:r>
          </a:p>
          <a:p>
            <a:r>
              <a:rPr lang="bn-IN" sz="4800" dirty="0" smtClean="0">
                <a:solidFill>
                  <a:srgbClr val="002060"/>
                </a:solidFill>
                <a:latin typeface="NikoshBAN" panose="02000000000000000000" pitchFamily="2" charset="0"/>
                <a:cs typeface="NikoshBAN" panose="02000000000000000000" pitchFamily="2" charset="0"/>
              </a:rPr>
              <a:t>পাঠ্যংশঃ আমাদের জীবনে দূর্ঘটনার </a:t>
            </a:r>
            <a:r>
              <a:rPr lang="bn-IN" sz="4800" dirty="0">
                <a:solidFill>
                  <a:srgbClr val="002060"/>
                </a:solidFill>
                <a:latin typeface="NikoshBAN" panose="02000000000000000000" pitchFamily="2" charset="0"/>
                <a:cs typeface="NikoshBAN" panose="02000000000000000000" pitchFamily="2" charset="0"/>
              </a:rPr>
              <a:t>ধরন (</a:t>
            </a:r>
            <a:r>
              <a:rPr lang="bn-IN" sz="4800" dirty="0" smtClean="0">
                <a:solidFill>
                  <a:srgbClr val="002060"/>
                </a:solidFill>
                <a:latin typeface="NikoshBAN" panose="02000000000000000000" pitchFamily="2" charset="0"/>
                <a:cs typeface="NikoshBAN" panose="02000000000000000000" pitchFamily="2" charset="0"/>
              </a:rPr>
              <a:t>দূর্ঘটনা হঠাৎ করে ঘটে ......সাপে কাটা এবং পানিতে</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ডোবা</a:t>
            </a:r>
            <a:r>
              <a:rPr lang="en-US" sz="4800" dirty="0" smtClean="0">
                <a:solidFill>
                  <a:srgbClr val="002060"/>
                </a:solidFill>
                <a:latin typeface="NikoshBAN" panose="02000000000000000000" pitchFamily="2" charset="0"/>
                <a:cs typeface="NikoshBAN" panose="02000000000000000000" pitchFamily="2" charset="0"/>
              </a:rPr>
              <a:t> । </a:t>
            </a:r>
            <a:r>
              <a:rPr lang="bn-IN" sz="4800" dirty="0" smtClean="0">
                <a:solidFill>
                  <a:srgbClr val="002060"/>
                </a:solidFill>
                <a:latin typeface="NikoshBAN" panose="02000000000000000000" pitchFamily="2" charset="0"/>
                <a:cs typeface="NikoshBAN" panose="02000000000000000000" pitchFamily="2" charset="0"/>
              </a:rPr>
              <a:t> </a:t>
            </a:r>
          </a:p>
          <a:p>
            <a:endParaRPr lang="en-US" sz="4800" dirty="0" smtClean="0">
              <a:latin typeface="NikoshBAN" panose="02000000000000000000" pitchFamily="2" charset="0"/>
              <a:cs typeface="NikoshBAN" panose="02000000000000000000" pitchFamily="2" charset="0"/>
            </a:endParaRPr>
          </a:p>
        </p:txBody>
      </p:sp>
      <p:sp>
        <p:nvSpPr>
          <p:cNvPr id="5" name="TextBox 4"/>
          <p:cNvSpPr txBox="1"/>
          <p:nvPr/>
        </p:nvSpPr>
        <p:spPr>
          <a:xfrm>
            <a:off x="1337481" y="4831307"/>
            <a:ext cx="9116705" cy="99628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193980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 y="775299"/>
            <a:ext cx="12192000" cy="6494085"/>
          </a:xfrm>
          <a:prstGeom prst="rect">
            <a:avLst/>
          </a:prstGeom>
          <a:blipFill>
            <a:blip r:embed="rId2"/>
            <a:tile tx="0" ty="0" sx="100000" sy="100000" flip="none" algn="tl"/>
          </a:blipFill>
        </p:spPr>
        <p:txBody>
          <a:bodyPr wrap="square" rtlCol="0">
            <a:spAutoFit/>
          </a:bodyPr>
          <a:lstStyle/>
          <a:p>
            <a:pPr algn="ctr"/>
            <a:r>
              <a:rPr lang="bn-IN" sz="6000" dirty="0" smtClean="0">
                <a:ln w="0"/>
                <a:effectLst>
                  <a:outerShdw blurRad="38100" dist="19050" dir="2700000" algn="tl" rotWithShape="0">
                    <a:schemeClr val="dk1">
                      <a:alpha val="40000"/>
                    </a:schemeClr>
                  </a:outerShdw>
                </a:effectLst>
                <a:latin typeface="SutonnyMJ" pitchFamily="2" charset="0"/>
                <a:cs typeface="SutonnyMJ" pitchFamily="2" charset="0"/>
              </a:rPr>
              <a:t>শিখনফল </a:t>
            </a:r>
          </a:p>
          <a:p>
            <a:pPr algn="ctr"/>
            <a:r>
              <a:rPr lang="bn-IN" sz="4000" dirty="0" smtClean="0">
                <a:ln w="0"/>
                <a:effectLst>
                  <a:outerShdw blurRad="38100" dist="19050" dir="2700000" algn="tl" rotWithShape="0">
                    <a:schemeClr val="dk1">
                      <a:alpha val="40000"/>
                    </a:schemeClr>
                  </a:outerShdw>
                </a:effectLst>
                <a:latin typeface="SutonnyMJ" pitchFamily="2" charset="0"/>
                <a:cs typeface="SutonnyMJ" pitchFamily="2" charset="0"/>
              </a:rPr>
              <a:t>১৫</a:t>
            </a:r>
            <a:r>
              <a:rPr lang="en-US"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r>
              <a:rPr lang="bn-IN"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১</a:t>
            </a:r>
            <a:r>
              <a:rPr lang="en-US"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r>
              <a:rPr lang="bn-IN"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১ পানিতে ডোবা প্রতিরোধের উপায় গুলো বর্নণা করতে পারবে ।</a:t>
            </a:r>
          </a:p>
          <a:p>
            <a:pPr algn="ctr"/>
            <a:r>
              <a:rPr lang="bn-IN"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১৫ </a:t>
            </a:r>
            <a:r>
              <a:rPr lang="en-US"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r>
              <a:rPr lang="bn-IN"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১</a:t>
            </a:r>
            <a:r>
              <a:rPr lang="en-US"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r>
              <a:rPr lang="bn-IN"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২ গায়ে আগুন লাগলে কী করে নেভানো যায় তা জেনে আগুন নেভাতে পারবে ।</a:t>
            </a:r>
          </a:p>
          <a:p>
            <a:pPr algn="ctr"/>
            <a:r>
              <a:rPr lang="bn-IN"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১৫</a:t>
            </a:r>
            <a:r>
              <a:rPr lang="en-US"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r>
              <a:rPr lang="bn-IN"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১</a:t>
            </a:r>
            <a:r>
              <a:rPr lang="en-US"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r>
              <a:rPr lang="bn-IN"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৩ কোন কারণে সাপে যেন না কাটে সে বিষয়ে কী কী সাবধনতা অবলম্বন করতে হবে তা ব্যাখা করতে পারবে । </a:t>
            </a:r>
          </a:p>
          <a:p>
            <a:pPr algn="ctr"/>
            <a:r>
              <a:rPr lang="bn-IN"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p>
          <a:p>
            <a:pPr algn="ctr"/>
            <a:r>
              <a:rPr lang="bn-IN" sz="40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US" sz="4000" dirty="0" smtClean="0">
                <a:ln w="0"/>
                <a:effectLst>
                  <a:outerShdw blurRad="38100" dist="19050" dir="2700000" algn="tl" rotWithShape="0">
                    <a:schemeClr val="dk1">
                      <a:alpha val="40000"/>
                    </a:schemeClr>
                  </a:outerShdw>
                </a:effectLst>
                <a:latin typeface="SutonnyMJ" pitchFamily="2" charset="0"/>
                <a:cs typeface="SutonnyMJ" pitchFamily="2" charset="0"/>
              </a:rPr>
              <a:t>				</a:t>
            </a:r>
            <a:endParaRPr lang="bn-IN" sz="4000" dirty="0" smtClean="0">
              <a:ln w="0"/>
              <a:effectLst>
                <a:outerShdw blurRad="38100" dist="19050" dir="2700000" algn="tl" rotWithShape="0">
                  <a:schemeClr val="dk1">
                    <a:alpha val="40000"/>
                  </a:schemeClr>
                </a:outerShdw>
              </a:effectLst>
              <a:latin typeface="SutonnyMJ" pitchFamily="2" charset="0"/>
              <a:cs typeface="SutonnyMJ" pitchFamily="2" charset="0"/>
            </a:endParaRPr>
          </a:p>
          <a:p>
            <a:endParaRPr lang="en-US" sz="3600" dirty="0">
              <a:ln w="0"/>
              <a:effectLst>
                <a:outerShdw blurRad="38100" dist="19050" dir="2700000" algn="tl" rotWithShape="0">
                  <a:schemeClr val="dk1">
                    <a:alpha val="40000"/>
                  </a:schemeClr>
                </a:outerShdw>
              </a:effectLst>
              <a:latin typeface="SutonnyMJ" pitchFamily="2" charset="0"/>
              <a:cs typeface="SutonnyMJ" pitchFamily="2" charset="0"/>
            </a:endParaRPr>
          </a:p>
        </p:txBody>
      </p:sp>
    </p:spTree>
    <p:extLst>
      <p:ext uri="{BB962C8B-B14F-4D97-AF65-F5344CB8AC3E}">
        <p14:creationId xmlns:p14="http://schemas.microsoft.com/office/powerpoint/2010/main" val="30065139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amond(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amond(in)">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6867" y="5934670"/>
            <a:ext cx="8370277" cy="923330"/>
          </a:xfrm>
          <a:prstGeom prst="rect">
            <a:avLst/>
          </a:prstGeom>
          <a:noFill/>
        </p:spPr>
        <p:txBody>
          <a:bodyPr wrap="square" rtlCol="0">
            <a:spAutoFit/>
          </a:bodyPr>
          <a:lstStyle/>
          <a:p>
            <a:pPr algn="ctr"/>
            <a:r>
              <a:rPr lang="en-US" sz="5400" dirty="0" err="1" smtClean="0">
                <a:solidFill>
                  <a:srgbClr val="002060"/>
                </a:solidFill>
                <a:latin typeface="SutonnyMJ" pitchFamily="2" charset="0"/>
                <a:cs typeface="SutonnyMJ" pitchFamily="2" charset="0"/>
              </a:rPr>
              <a:t>পানিতে</a:t>
            </a:r>
            <a:r>
              <a:rPr lang="en-US" sz="5400" dirty="0" smtClean="0">
                <a:solidFill>
                  <a:srgbClr val="002060"/>
                </a:solidFill>
                <a:latin typeface="SutonnyMJ" pitchFamily="2" charset="0"/>
                <a:cs typeface="SutonnyMJ" pitchFamily="2" charset="0"/>
              </a:rPr>
              <a:t> </a:t>
            </a:r>
            <a:r>
              <a:rPr lang="en-US" sz="5400" dirty="0" err="1" smtClean="0">
                <a:solidFill>
                  <a:srgbClr val="002060"/>
                </a:solidFill>
                <a:latin typeface="SutonnyMJ" pitchFamily="2" charset="0"/>
                <a:cs typeface="SutonnyMJ" pitchFamily="2" charset="0"/>
              </a:rPr>
              <a:t>ডোবা</a:t>
            </a:r>
            <a:r>
              <a:rPr lang="en-US" sz="5400" dirty="0" smtClean="0">
                <a:solidFill>
                  <a:srgbClr val="002060"/>
                </a:solidFill>
                <a:latin typeface="SutonnyMJ" pitchFamily="2" charset="0"/>
                <a:cs typeface="SutonnyMJ" pitchFamily="2" charset="0"/>
              </a:rPr>
              <a:t> </a:t>
            </a:r>
            <a:endParaRPr lang="en-US" sz="5400" dirty="0">
              <a:solidFill>
                <a:srgbClr val="002060"/>
              </a:solidFill>
              <a:latin typeface="SutonnyMJ" pitchFamily="2" charset="0"/>
              <a:cs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63" y="114143"/>
            <a:ext cx="9489567" cy="5400567"/>
          </a:xfrm>
          <a:prstGeom prst="rect">
            <a:avLst/>
          </a:prstGeom>
          <a:solidFill>
            <a:srgbClr val="FFFFFF">
              <a:shade val="85000"/>
            </a:srgbClr>
          </a:solidFill>
          <a:ln w="88900" cap="sq">
            <a:solidFill>
              <a:schemeClr val="accent2">
                <a:lumMod val="60000"/>
                <a:lumOff val="40000"/>
              </a:schemeClr>
            </a:solidFill>
            <a:miter lim="800000"/>
          </a:ln>
          <a:effectLst>
            <a:glow rad="228600">
              <a:schemeClr val="accent5">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78331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43" y="130384"/>
            <a:ext cx="10003862" cy="5612678"/>
          </a:xfrm>
          <a:prstGeom prst="roundRect">
            <a:avLst>
              <a:gd name="adj" fmla="val 4167"/>
            </a:avLst>
          </a:prstGeom>
          <a:solidFill>
            <a:srgbClr val="FFFFFF"/>
          </a:solidFill>
          <a:ln w="76200" cap="sq">
            <a:solidFill>
              <a:schemeClr val="accent2">
                <a:lumMod val="60000"/>
                <a:lumOff val="40000"/>
              </a:schemeClr>
            </a:solidFill>
            <a:miter lim="800000"/>
          </a:ln>
          <a:effectLst>
            <a:glow rad="228600">
              <a:schemeClr val="accent5">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p:cNvSpPr txBox="1"/>
          <p:nvPr/>
        </p:nvSpPr>
        <p:spPr>
          <a:xfrm>
            <a:off x="1312852" y="6027003"/>
            <a:ext cx="9554308" cy="830997"/>
          </a:xfrm>
          <a:prstGeom prst="rect">
            <a:avLst/>
          </a:prstGeom>
          <a:noFill/>
        </p:spPr>
        <p:txBody>
          <a:bodyPr wrap="square" rtlCol="0">
            <a:spAutoFit/>
          </a:bodyPr>
          <a:lstStyle/>
          <a:p>
            <a:pPr algn="ctr"/>
            <a:r>
              <a:rPr lang="en-US" sz="4800" dirty="0" err="1" smtClean="0">
                <a:solidFill>
                  <a:srgbClr val="002060"/>
                </a:solidFill>
                <a:latin typeface="SutonnyMJ" pitchFamily="2" charset="0"/>
                <a:cs typeface="SutonnyMJ" pitchFamily="2" charset="0"/>
              </a:rPr>
              <a:t>আগুন</a:t>
            </a:r>
            <a:r>
              <a:rPr lang="en-US" sz="4800" dirty="0" smtClean="0">
                <a:solidFill>
                  <a:srgbClr val="002060"/>
                </a:solidFill>
                <a:latin typeface="SutonnyMJ" pitchFamily="2" charset="0"/>
                <a:cs typeface="SutonnyMJ" pitchFamily="2" charset="0"/>
              </a:rPr>
              <a:t> </a:t>
            </a:r>
            <a:r>
              <a:rPr lang="en-US" sz="4800" dirty="0" err="1" smtClean="0">
                <a:solidFill>
                  <a:srgbClr val="002060"/>
                </a:solidFill>
                <a:latin typeface="SutonnyMJ" pitchFamily="2" charset="0"/>
                <a:cs typeface="SutonnyMJ" pitchFamily="2" charset="0"/>
              </a:rPr>
              <a:t>লাগা</a:t>
            </a:r>
            <a:r>
              <a:rPr lang="en-US" sz="4800" dirty="0" smtClean="0">
                <a:solidFill>
                  <a:srgbClr val="002060"/>
                </a:solidFill>
                <a:latin typeface="SutonnyMJ" pitchFamily="2" charset="0"/>
                <a:cs typeface="SutonnyMJ" pitchFamily="2" charset="0"/>
              </a:rPr>
              <a:t> </a:t>
            </a:r>
            <a:endParaRPr lang="en-US" sz="4800" dirty="0">
              <a:solidFill>
                <a:srgbClr val="002060"/>
              </a:solidFill>
              <a:latin typeface="SutonnyMJ" pitchFamily="2" charset="0"/>
              <a:cs typeface="SutonnyMJ" pitchFamily="2" charset="0"/>
            </a:endParaRPr>
          </a:p>
        </p:txBody>
      </p:sp>
    </p:spTree>
    <p:extLst>
      <p:ext uri="{BB962C8B-B14F-4D97-AF65-F5344CB8AC3E}">
        <p14:creationId xmlns:p14="http://schemas.microsoft.com/office/powerpoint/2010/main" val="2163409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3291" y="5934670"/>
            <a:ext cx="7467600" cy="1015663"/>
          </a:xfrm>
          <a:prstGeom prst="rect">
            <a:avLst/>
          </a:prstGeom>
          <a:noFill/>
        </p:spPr>
        <p:txBody>
          <a:bodyPr wrap="square" rtlCol="0">
            <a:spAutoFit/>
          </a:bodyPr>
          <a:lstStyle/>
          <a:p>
            <a:pPr algn="ctr"/>
            <a:r>
              <a:rPr lang="bn-IN" sz="6000" dirty="0" smtClean="0">
                <a:solidFill>
                  <a:srgbClr val="002060"/>
                </a:solidFill>
                <a:latin typeface="NikoshBAN" panose="02000000000000000000" pitchFamily="2" charset="0"/>
                <a:cs typeface="NikoshBAN" panose="02000000000000000000" pitchFamily="2" charset="0"/>
              </a:rPr>
              <a:t>সাপে কাটা </a:t>
            </a:r>
            <a:endParaRPr lang="en-US" sz="6000"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60" y="0"/>
            <a:ext cx="11682483" cy="5663820"/>
          </a:xfrm>
          <a:prstGeom prst="ellipse">
            <a:avLst/>
          </a:prstGeom>
          <a:ln w="63500" cap="rnd">
            <a:solidFill>
              <a:schemeClr val="accent2">
                <a:lumMod val="60000"/>
                <a:lumOff val="40000"/>
              </a:schemeClr>
            </a:solidFill>
          </a:ln>
          <a:effectLst>
            <a:glow rad="2286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67567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763</TotalTime>
  <Words>406</Words>
  <Application>Microsoft Office PowerPoint</Application>
  <PresentationFormat>Widescreen</PresentationFormat>
  <Paragraphs>59</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NikoshBAN</vt:lpstr>
      <vt:lpstr>SutonnyMJ</vt:lpstr>
      <vt:lpstr>Times New Roman</vt:lpstr>
      <vt:lpstr>Trebuchet MS</vt:lpstr>
      <vt:lpstr>Vrinda</vt:lpstr>
      <vt:lpstr>Wingdings 3</vt:lpstr>
      <vt:lpstr>Zilla Slab SemiBold</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137</cp:revision>
  <dcterms:created xsi:type="dcterms:W3CDTF">2019-07-19T06:45:38Z</dcterms:created>
  <dcterms:modified xsi:type="dcterms:W3CDTF">2021-10-07T07:13:53Z</dcterms:modified>
</cp:coreProperties>
</file>