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88151"/>
          </a:xfrm>
        </p:spPr>
        <p:txBody>
          <a:bodyPr>
            <a:normAutofit fontScale="90000"/>
          </a:bodyPr>
          <a:p>
            <a:r>
              <a:rPr altLang="en-US" lang="zh-CN"/>
              <a:t>আজকের</a:t>
            </a:r>
            <a:r>
              <a:rPr altLang="zh-CN" lang="en-US"/>
              <a:t> </a:t>
            </a:r>
            <a:r>
              <a:rPr altLang="en-US" lang="zh-CN"/>
              <a:t>ক্লাসে</a:t>
            </a:r>
            <a:r>
              <a:rPr altLang="zh-CN" lang="en-US"/>
              <a:t> </a:t>
            </a:r>
            <a:r>
              <a:rPr altLang="en-US" lang="zh-CN"/>
              <a:t>সবাইকে</a:t>
            </a:r>
            <a:r>
              <a:rPr altLang="zh-CN" lang="en-US"/>
              <a:t> </a:t>
            </a:r>
            <a:r>
              <a:rPr altLang="en-US" lang="zh-CN"/>
              <a:t>স্বাগত</a:t>
            </a:r>
            <a:endParaRPr altLang="zh-CN"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40812" y="2055334"/>
            <a:ext cx="7223471" cy="4620032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>
            <a:spLocks noGrp="1"/>
          </p:cNvSpPr>
          <p:nvPr>
            <p:ph type="title"/>
          </p:nvPr>
        </p:nvSpPr>
        <p:spPr>
          <a:xfrm>
            <a:off x="2581488" y="22723"/>
            <a:ext cx="4469548" cy="1124593"/>
          </a:xfrm>
        </p:spPr>
        <p:txBody>
          <a:bodyPr/>
          <a:p>
            <a:r>
              <a:rPr b="1" lang="en-GB">
                <a:solidFill>
                  <a:srgbClr val="3399FF"/>
                </a:solidFill>
              </a:rPr>
              <a:t>জোড়ায়</a:t>
            </a:r>
            <a:r>
              <a:rPr altLang="en-GB" b="1" lang="en-US">
                <a:solidFill>
                  <a:srgbClr val="3399FF"/>
                </a:solidFill>
              </a:rPr>
              <a:t> </a:t>
            </a:r>
            <a:r>
              <a:rPr altLang="en-US" b="1" lang="en-GB">
                <a:solidFill>
                  <a:srgbClr val="3399FF"/>
                </a:solidFill>
              </a:rPr>
              <a:t>কাজ</a:t>
            </a:r>
            <a:endParaRPr b="1" lang="en-GB">
              <a:solidFill>
                <a:srgbClr val="3399FF"/>
              </a:solidFill>
            </a:endParaRP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20062" y="1492951"/>
            <a:ext cx="4951780" cy="4028255"/>
          </a:xfrm>
          <a:prstGeom prst="rect"/>
        </p:spPr>
      </p:pic>
      <p:sp>
        <p:nvSpPr>
          <p:cNvPr id="1048642" name=""/>
          <p:cNvSpPr txBox="1"/>
          <p:nvPr/>
        </p:nvSpPr>
        <p:spPr>
          <a:xfrm>
            <a:off x="629984" y="5858568"/>
            <a:ext cx="8558638" cy="577977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ছবিটি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দেখে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৫</a:t>
            </a:r>
            <a:r>
              <a:rPr altLang="en-US" sz="2800" lang="en-GB">
                <a:solidFill>
                  <a:srgbClr val="000000"/>
                </a:solidFill>
              </a:rPr>
              <a:t>টি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বাক্যের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একটি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অনুচ্ছেদ</a:t>
            </a:r>
            <a:r>
              <a:rPr altLang="en-GB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লেখ</a:t>
            </a:r>
            <a:r>
              <a:rPr altLang="en-US" sz="2800" lang="en-GB">
                <a:solidFill>
                  <a:srgbClr val="000000"/>
                </a:solidFill>
              </a:rPr>
              <a:t>।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>
          <a:xfrm>
            <a:off x="282287" y="414879"/>
            <a:ext cx="8475518" cy="941297"/>
          </a:xfrm>
        </p:spPr>
        <p:txBody>
          <a:bodyPr>
            <a:noAutofit/>
          </a:bodyPr>
          <a:p>
            <a:r>
              <a:rPr altLang="en-GB" b="1" sz="6000" lang="en-GB"/>
              <a:t>কবিতা</a:t>
            </a:r>
            <a:r>
              <a:rPr altLang="en-GB" b="1" sz="6000" lang="en-US"/>
              <a:t> </a:t>
            </a:r>
            <a:r>
              <a:rPr altLang="en-US" b="1" sz="6000" lang="en-GB"/>
              <a:t>আলোচনা</a:t>
            </a:r>
            <a:r>
              <a:rPr altLang="en-GB" b="1" sz="6000" lang="en-US"/>
              <a:t>/</a:t>
            </a:r>
            <a:r>
              <a:rPr altLang="en-GB" b="1" sz="6000" lang="en-US"/>
              <a:t> </a:t>
            </a:r>
            <a:r>
              <a:rPr altLang="en-US" b="1" sz="6000" lang="en-GB"/>
              <a:t>বিশ্লেষন</a:t>
            </a:r>
            <a:endParaRPr b="1" sz="6000" lang="en-GB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68483" y="1602471"/>
            <a:ext cx="5823929" cy="516584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 txBox="1"/>
          <p:nvPr/>
        </p:nvSpPr>
        <p:spPr>
          <a:xfrm>
            <a:off x="489971" y="3942004"/>
            <a:ext cx="8516989" cy="2868740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b="1" sz="3200" lang="en-GB">
                <a:solidFill>
                  <a:srgbClr val="000000"/>
                </a:solidFill>
              </a:rPr>
              <a:t>বিভো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না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জানি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ভকতি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US" b="1" sz="3200" lang="en-GB">
                <a:solidFill>
                  <a:srgbClr val="000000"/>
                </a:solidFill>
              </a:rPr>
              <a:t>নাহি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জানি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স্তুতি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কী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দিয়া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করিব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আরতি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আমি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নিঃসম্বল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7374" y="111101"/>
            <a:ext cx="4241068" cy="3627075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43550" y="90406"/>
            <a:ext cx="4263330" cy="363427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"/>
          <p:cNvSpPr txBox="1"/>
          <p:nvPr/>
        </p:nvSpPr>
        <p:spPr>
          <a:xfrm>
            <a:off x="1901418" y="4183950"/>
            <a:ext cx="6769154" cy="231328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দুয়ারে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রিক্ত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করে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দাড়িয়েছি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প্রভো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US" b="1" sz="3200" lang="en-GB">
                <a:solidFill>
                  <a:srgbClr val="000000"/>
                </a:solidFill>
              </a:rPr>
              <a:t>সপিতে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শুধু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আঁখি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জল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459317" y="96721"/>
            <a:ext cx="4512197" cy="4033241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0565" y="95152"/>
            <a:ext cx="5296239" cy="416891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 txBox="1"/>
          <p:nvPr/>
        </p:nvSpPr>
        <p:spPr>
          <a:xfrm>
            <a:off x="318031" y="4196564"/>
            <a:ext cx="8516989" cy="2868739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b="1" sz="3200" lang="en-GB">
                <a:solidFill>
                  <a:srgbClr val="000000"/>
                </a:solidFill>
              </a:rPr>
              <a:t>বিভো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দারিদ্র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পেষনে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বিপদের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ক্রোড়ে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অথবা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সম্পদে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সুখের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সাগরে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ভুলি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এক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পল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114" y="97839"/>
            <a:ext cx="3957204" cy="3513464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87036" y="119873"/>
            <a:ext cx="4334054" cy="3563445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"/>
          <p:cNvSpPr txBox="1"/>
          <p:nvPr/>
        </p:nvSpPr>
        <p:spPr>
          <a:xfrm>
            <a:off x="394692" y="4720426"/>
            <a:ext cx="8516989" cy="1757819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altLang="en-US" b="1" sz="3200" lang="en-GB">
                <a:solidFill>
                  <a:srgbClr val="000000"/>
                </a:solidFill>
              </a:rPr>
              <a:t>জীবনে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মরনে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শয়নে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স্বপনে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তুমি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মোর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পথের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সম্বল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193525" y="96456"/>
            <a:ext cx="4221055" cy="4234980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182216"/>
            <a:ext cx="4121727" cy="412930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 txBox="1"/>
          <p:nvPr/>
        </p:nvSpPr>
        <p:spPr>
          <a:xfrm>
            <a:off x="958222" y="4433525"/>
            <a:ext cx="7683606" cy="2313279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b="1" sz="3200" lang="en-GB">
                <a:solidFill>
                  <a:srgbClr val="000000"/>
                </a:solidFill>
              </a:rPr>
              <a:t>বিভো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ক</a:t>
            </a:r>
            <a:r>
              <a:rPr altLang="en-US" b="1" sz="3200" lang="en-GB">
                <a:solidFill>
                  <a:srgbClr val="000000"/>
                </a:solidFill>
              </a:rPr>
              <a:t>ত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জা</a:t>
            </a:r>
            <a:r>
              <a:rPr altLang="en-US" b="1" sz="3200" lang="en-GB">
                <a:solidFill>
                  <a:srgbClr val="000000"/>
                </a:solidFill>
              </a:rPr>
              <a:t>তি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পাখি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নিকুঞ্জ</a:t>
            </a:r>
            <a:r>
              <a:rPr altLang="en-US" b="1" sz="3200" lang="en-GB">
                <a:solidFill>
                  <a:srgbClr val="000000"/>
                </a:solidFill>
              </a:rPr>
              <a:t>বি</a:t>
            </a:r>
            <a:r>
              <a:rPr altLang="en-US" b="1" sz="3200" lang="en-GB">
                <a:solidFill>
                  <a:srgbClr val="000000"/>
                </a:solidFill>
              </a:rPr>
              <a:t>তানে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সদা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আত্মহারা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তব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গুনগানে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আনন্দে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বিহ্বল</a:t>
            </a:r>
            <a:r>
              <a:rPr altLang="en-US" b="1" sz="3200" lang="en-GB">
                <a:solidFill>
                  <a:srgbClr val="000000"/>
                </a:solidFill>
              </a:rPr>
              <a:t>।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97165" y="135957"/>
            <a:ext cx="4097954" cy="3937893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7704" y="160791"/>
            <a:ext cx="4250574" cy="3879273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 txBox="1"/>
          <p:nvPr/>
        </p:nvSpPr>
        <p:spPr>
          <a:xfrm>
            <a:off x="505839" y="4335910"/>
            <a:ext cx="8516989" cy="2313279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b="1" sz="3200" lang="en-GB">
                <a:solidFill>
                  <a:srgbClr val="000000"/>
                </a:solidFill>
              </a:rPr>
              <a:t>ভুলিতে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প্রানে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অবসাদ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তরুলতা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শিরে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প্রসাদ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চারু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ফুল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ফল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2733" y="159858"/>
            <a:ext cx="4970318" cy="3553227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41841" y="167322"/>
            <a:ext cx="4433455" cy="3627075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 txBox="1"/>
          <p:nvPr/>
        </p:nvSpPr>
        <p:spPr>
          <a:xfrm>
            <a:off x="401930" y="4189267"/>
            <a:ext cx="8516989" cy="3424200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b="1" sz="3200" lang="en-GB">
                <a:solidFill>
                  <a:srgbClr val="000000"/>
                </a:solidFill>
              </a:rPr>
              <a:t>বিভো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তোমারি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নি</a:t>
            </a:r>
            <a:r>
              <a:rPr altLang="en-US" b="1" sz="3200" lang="en-GB">
                <a:solidFill>
                  <a:srgbClr val="000000"/>
                </a:solidFill>
              </a:rPr>
              <a:t>ঃশ্বাস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বসন্তের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বায়ু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তব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স্নেহ</a:t>
            </a:r>
            <a:r>
              <a:rPr altLang="en-US" b="1" sz="3200" lang="en-GB">
                <a:solidFill>
                  <a:srgbClr val="000000"/>
                </a:solidFill>
              </a:rPr>
              <a:t>কনা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জগতের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আয়ু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তব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নামে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অশেষ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মঙ্গল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431" y="78398"/>
            <a:ext cx="4779818" cy="3888704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86795" y="87841"/>
            <a:ext cx="3896591" cy="3896591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 txBox="1"/>
          <p:nvPr/>
        </p:nvSpPr>
        <p:spPr>
          <a:xfrm>
            <a:off x="407036" y="4236446"/>
            <a:ext cx="8516989" cy="2313280"/>
          </a:xfrm>
          <a:prstGeom prst="rect"/>
        </p:spPr>
        <p:txBody>
          <a:bodyPr anchor="b" anchorCtr="1" rtlCol="0" wrap="square">
            <a:spAutoFit/>
          </a:bodyPr>
          <a:p>
            <a:pPr algn="l"/>
            <a:r>
              <a:rPr altLang="en-US" b="1" sz="3200" lang="en-GB">
                <a:solidFill>
                  <a:srgbClr val="000000"/>
                </a:solidFill>
              </a:rPr>
              <a:t>গভীর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বিষাদে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বিপদের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ক্রোড়ে</a:t>
            </a:r>
            <a:r>
              <a:rPr altLang="en-GB" b="1" sz="3200" lang="en-US">
                <a:solidFill>
                  <a:srgbClr val="000000"/>
                </a:solidFill>
              </a:rPr>
              <a:t>,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একাগ্র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হৃদয়ে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স্মরিলে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তোমারে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নিভে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শোকানল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!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878" y="126449"/>
            <a:ext cx="4242216" cy="4082992"/>
          </a:xfrm>
          <a:prstGeom prst="rect"/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30137" y="123626"/>
            <a:ext cx="4222521" cy="407642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 txBox="1"/>
          <p:nvPr/>
        </p:nvSpPr>
        <p:spPr>
          <a:xfrm>
            <a:off x="2744043" y="98241"/>
            <a:ext cx="3826377" cy="1237138"/>
          </a:xfrm>
          <a:prstGeom prst="rect"/>
        </p:spPr>
        <p:txBody>
          <a:bodyPr rtlCol="0" wrap="square">
            <a:spAutoFit/>
          </a:bodyPr>
          <a:p>
            <a:r>
              <a:rPr b="1" sz="6600" lang="en-GB">
                <a:solidFill>
                  <a:srgbClr val="3399FF"/>
                </a:solidFill>
              </a:rPr>
              <a:t>পরিচিতি</a:t>
            </a:r>
            <a:endParaRPr b="1" sz="6600" lang="en-GB">
              <a:solidFill>
                <a:srgbClr val="3399FF"/>
              </a:solidFill>
            </a:endParaRPr>
          </a:p>
        </p:txBody>
      </p:sp>
      <p:sp>
        <p:nvSpPr>
          <p:cNvPr id="1048613" name=""/>
          <p:cNvSpPr txBox="1"/>
          <p:nvPr/>
        </p:nvSpPr>
        <p:spPr>
          <a:xfrm>
            <a:off x="79614" y="2281455"/>
            <a:ext cx="5023567" cy="282762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200" lang="en-GB">
                <a:solidFill>
                  <a:srgbClr val="000000"/>
                </a:solidFill>
              </a:rPr>
              <a:t>ঝরনা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খাতুন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সহকারী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শিক্ষক</a:t>
            </a:r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আইসিটি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রাজাপুর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দরপাড়া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উচ্চ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বিদ্যালয়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নিয়ামতপুর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নওগাঁ</a:t>
            </a:r>
            <a:r>
              <a:rPr altLang="en-US" b="1" sz="3200" lang="en-GB">
                <a:solidFill>
                  <a:srgbClr val="000000"/>
                </a:solidFill>
              </a:rPr>
              <a:t>। 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14" name=""/>
          <p:cNvSpPr txBox="1"/>
          <p:nvPr/>
        </p:nvSpPr>
        <p:spPr>
          <a:xfrm>
            <a:off x="5049001" y="2531766"/>
            <a:ext cx="4000000" cy="231327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000000"/>
                </a:solidFill>
              </a:rPr>
              <a:t>শ্রেণি</a:t>
            </a:r>
            <a:r>
              <a:rPr altLang="en-GB" b="1" sz="3200" lang="en-GB">
                <a:solidFill>
                  <a:srgbClr val="000000"/>
                </a:solidFill>
              </a:rPr>
              <a:t>ঃ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অষ্টম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বিষয়</a:t>
            </a:r>
            <a:r>
              <a:rPr altLang="en-US" b="1" sz="3200" lang="en-GB">
                <a:solidFill>
                  <a:srgbClr val="000000"/>
                </a:solidFill>
              </a:rPr>
              <a:t>ঃ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সাহিত্য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কনিকা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সম</a:t>
            </a:r>
            <a:r>
              <a:rPr altLang="en-US" b="1" sz="3200" lang="en-GB">
                <a:solidFill>
                  <a:srgbClr val="000000"/>
                </a:solidFill>
              </a:rPr>
              <a:t>য়</a:t>
            </a:r>
            <a:r>
              <a:rPr altLang="en-US" b="1" sz="3200" lang="en-GB">
                <a:solidFill>
                  <a:srgbClr val="000000"/>
                </a:solidFill>
              </a:rPr>
              <a:t>ঃ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৫</a:t>
            </a:r>
            <a:r>
              <a:rPr altLang="en-US" b="1" sz="3200" lang="en-GB">
                <a:solidFill>
                  <a:srgbClr val="000000"/>
                </a:solidFill>
              </a:rPr>
              <a:t>০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মিনিট</a:t>
            </a:r>
            <a:r>
              <a:rPr altLang="en-GB" b="1" sz="3200" lang="en-US">
                <a:solidFill>
                  <a:srgbClr val="000000"/>
                </a:solidFill>
              </a:rPr>
              <a:t>
</a:t>
            </a:r>
            <a:r>
              <a:rPr altLang="en-US" b="1" sz="3200" lang="en-GB">
                <a:solidFill>
                  <a:srgbClr val="000000"/>
                </a:solidFill>
              </a:rPr>
              <a:t>তারিখ</a:t>
            </a:r>
            <a:r>
              <a:rPr altLang="en-US" b="1" sz="3200" lang="en-GB">
                <a:solidFill>
                  <a:srgbClr val="000000"/>
                </a:solidFill>
              </a:rPr>
              <a:t>ঃ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৪</a:t>
            </a:r>
            <a:r>
              <a:rPr altLang="en-GB" b="1" sz="3200" lang="en-US">
                <a:solidFill>
                  <a:srgbClr val="000000"/>
                </a:solidFill>
              </a:rPr>
              <a:t>/</a:t>
            </a:r>
            <a:r>
              <a:rPr altLang="en-US" b="1" sz="3200" lang="en-GB">
                <a:solidFill>
                  <a:srgbClr val="000000"/>
                </a:solidFill>
              </a:rPr>
              <a:t>১</a:t>
            </a:r>
            <a:r>
              <a:rPr altLang="en-US" b="1" sz="3200" lang="en-GB">
                <a:solidFill>
                  <a:srgbClr val="000000"/>
                </a:solidFill>
              </a:rPr>
              <a:t>০</a:t>
            </a:r>
            <a:r>
              <a:rPr altLang="en-GB" b="1" sz="3200" lang="en-US">
                <a:solidFill>
                  <a:srgbClr val="000000"/>
                </a:solidFill>
              </a:rPr>
              <a:t>/</a:t>
            </a:r>
            <a:r>
              <a:rPr altLang="en-US" b="1" sz="3200" lang="en-GB">
                <a:solidFill>
                  <a:srgbClr val="000000"/>
                </a:solidFill>
              </a:rPr>
              <a:t>২</a:t>
            </a:r>
            <a:r>
              <a:rPr altLang="en-US" b="1" sz="3200" lang="en-GB">
                <a:solidFill>
                  <a:srgbClr val="000000"/>
                </a:solidFill>
              </a:rPr>
              <a:t>১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endParaRPr b="1" sz="32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 txBox="1"/>
          <p:nvPr/>
        </p:nvSpPr>
        <p:spPr>
          <a:xfrm>
            <a:off x="2361722" y="95279"/>
            <a:ext cx="4000000" cy="1132668"/>
          </a:xfrm>
          <a:prstGeom prst="rect"/>
        </p:spPr>
        <p:txBody>
          <a:bodyPr rtlCol="0" wrap="square">
            <a:spAutoFit/>
          </a:bodyPr>
          <a:p>
            <a:r>
              <a:rPr altLang="en-GB" b="1" sz="6000" lang="en-GB">
                <a:solidFill>
                  <a:srgbClr val="3399FF"/>
                </a:solidFill>
              </a:rPr>
              <a:t>দ</a:t>
            </a:r>
            <a:r>
              <a:rPr altLang="en-GB" b="1" sz="6000" lang="en-GB">
                <a:solidFill>
                  <a:srgbClr val="3399FF"/>
                </a:solidFill>
              </a:rPr>
              <a:t>লীয়</a:t>
            </a:r>
            <a:r>
              <a:rPr altLang="en-GB" b="1" sz="6000" lang="en-US">
                <a:solidFill>
                  <a:srgbClr val="3399FF"/>
                </a:solidFill>
              </a:rPr>
              <a:t> </a:t>
            </a:r>
            <a:r>
              <a:rPr altLang="en-US" b="1" sz="6000" lang="en-GB">
                <a:solidFill>
                  <a:srgbClr val="3399FF"/>
                </a:solidFill>
              </a:rPr>
              <a:t>কাজ</a:t>
            </a:r>
            <a:endParaRPr b="1" sz="6000" lang="en-GB">
              <a:solidFill>
                <a:srgbClr val="3399FF"/>
              </a:solidFill>
            </a:endParaRPr>
          </a:p>
        </p:txBody>
      </p:sp>
      <p:sp>
        <p:nvSpPr>
          <p:cNvPr id="1048652" name=""/>
          <p:cNvSpPr txBox="1"/>
          <p:nvPr/>
        </p:nvSpPr>
        <p:spPr>
          <a:xfrm>
            <a:off x="1146099" y="1457738"/>
            <a:ext cx="6563092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GB">
                <a:solidFill>
                  <a:srgbClr val="000000"/>
                </a:solidFill>
              </a:rPr>
              <a:t>কবিতাটির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ভাবার্থ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</a:t>
            </a:r>
            <a:r>
              <a:rPr altLang="en-US" b="1" sz="3200" lang="en-GB">
                <a:solidFill>
                  <a:srgbClr val="000000"/>
                </a:solidFill>
              </a:rPr>
              <a:t>শ্লেষন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কর</a:t>
            </a:r>
            <a:r>
              <a:rPr altLang="en-US" b="1" sz="3200" lang="en-GB">
                <a:solidFill>
                  <a:srgbClr val="000000"/>
                </a:solidFill>
              </a:rPr>
              <a:t>।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86300" y="2630657"/>
            <a:ext cx="6141462" cy="3738964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>
          <a:xfrm>
            <a:off x="2386446" y="15032"/>
            <a:ext cx="3732251" cy="1096500"/>
          </a:xfrm>
        </p:spPr>
        <p:txBody>
          <a:bodyPr>
            <a:normAutofit fontScale="90000"/>
          </a:bodyPr>
          <a:p>
            <a:pPr algn="ctr"/>
            <a:r>
              <a:rPr b="1" sz="7200" lang="en-GB">
                <a:solidFill>
                  <a:srgbClr val="3399FF"/>
                </a:solidFill>
              </a:rPr>
              <a:t>মূল্যায়ন</a:t>
            </a:r>
            <a:endParaRPr b="1" sz="7200" lang="en-GB">
              <a:solidFill>
                <a:srgbClr val="3399FF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126620" y="1157416"/>
            <a:ext cx="8792582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১</a:t>
            </a:r>
            <a:r>
              <a:rPr altLang="en-US" b="1" sz="3200" lang="en-GB">
                <a:solidFill>
                  <a:srgbClr val="3399FF"/>
                </a:solidFill>
              </a:rPr>
              <a:t>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GB">
                <a:solidFill>
                  <a:srgbClr val="3399FF"/>
                </a:solidFill>
              </a:rPr>
              <a:t>কবি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নিজেকে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রিক্ত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করে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কার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দুয়ারে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দাড়িয়েছেন</a:t>
            </a:r>
            <a:r>
              <a:rPr altLang="en-GB" b="1" sz="3200" lang="en-US">
                <a:solidFill>
                  <a:srgbClr val="3399FF"/>
                </a:solidFill>
              </a:rPr>
              <a:t>?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1376741" y="1880481"/>
            <a:ext cx="2729259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ক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প্রিয়ার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3" name=""/>
          <p:cNvSpPr txBox="1"/>
          <p:nvPr/>
        </p:nvSpPr>
        <p:spPr>
          <a:xfrm>
            <a:off x="4624946" y="1763701"/>
            <a:ext cx="3134090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খ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GB" b="1" sz="3200" lang="en-GB">
                <a:solidFill>
                  <a:srgbClr val="000000"/>
                </a:solidFill>
              </a:rPr>
              <a:t>বন্ধুর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4" name=""/>
          <p:cNvSpPr txBox="1"/>
          <p:nvPr/>
        </p:nvSpPr>
        <p:spPr>
          <a:xfrm>
            <a:off x="1365946" y="2246833"/>
            <a:ext cx="2553996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গ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প্রভুর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4680781" y="2242392"/>
            <a:ext cx="2978227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ঘ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প্রিয়</a:t>
            </a:r>
            <a:r>
              <a:rPr altLang="en-US" b="1" sz="3200" lang="en-GB">
                <a:solidFill>
                  <a:srgbClr val="000000"/>
                </a:solidFill>
              </a:rPr>
              <a:t>জনের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164189" y="2956638"/>
            <a:ext cx="7732068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GB">
                <a:solidFill>
                  <a:srgbClr val="3399FF"/>
                </a:solidFill>
              </a:rPr>
              <a:t>২</a:t>
            </a:r>
            <a:r>
              <a:rPr altLang="en-GB" b="1" sz="3200" lang="en-GB">
                <a:solidFill>
                  <a:srgbClr val="3399FF"/>
                </a:solidFill>
              </a:rPr>
              <a:t>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US" b="1" sz="3200" lang="en-GB">
                <a:solidFill>
                  <a:srgbClr val="3399FF"/>
                </a:solidFill>
              </a:rPr>
              <a:t>প্রার্থনা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বলতে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কী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বোঝায়</a:t>
            </a:r>
            <a:r>
              <a:rPr altLang="en-GB" b="1" sz="3200" lang="en-US">
                <a:solidFill>
                  <a:srgbClr val="3399FF"/>
                </a:solidFill>
              </a:rPr>
              <a:t>?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597" name=""/>
          <p:cNvSpPr txBox="1"/>
          <p:nvPr/>
        </p:nvSpPr>
        <p:spPr>
          <a:xfrm>
            <a:off x="1066668" y="3384244"/>
            <a:ext cx="2833367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ক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পুজা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8" name=""/>
          <p:cNvSpPr txBox="1"/>
          <p:nvPr/>
        </p:nvSpPr>
        <p:spPr>
          <a:xfrm>
            <a:off x="4548706" y="3351806"/>
            <a:ext cx="400000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খ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অভিলাষ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599" name=""/>
          <p:cNvSpPr txBox="1"/>
          <p:nvPr/>
        </p:nvSpPr>
        <p:spPr>
          <a:xfrm>
            <a:off x="1124995" y="3830471"/>
            <a:ext cx="400000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গ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আকাঙ্ক্ষা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00" name=""/>
          <p:cNvSpPr txBox="1"/>
          <p:nvPr/>
        </p:nvSpPr>
        <p:spPr>
          <a:xfrm>
            <a:off x="4471607" y="3841409"/>
            <a:ext cx="400000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ঘ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আ</a:t>
            </a:r>
            <a:r>
              <a:rPr altLang="en-US" b="1" sz="3200" lang="en-GB">
                <a:solidFill>
                  <a:srgbClr val="000000"/>
                </a:solidFill>
              </a:rPr>
              <a:t>বেদন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01" name=""/>
          <p:cNvSpPr txBox="1"/>
          <p:nvPr/>
        </p:nvSpPr>
        <p:spPr>
          <a:xfrm>
            <a:off x="292211" y="4396497"/>
            <a:ext cx="7887932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GB">
                <a:solidFill>
                  <a:srgbClr val="3399FF"/>
                </a:solidFill>
              </a:rPr>
              <a:t>৩</a:t>
            </a:r>
            <a:r>
              <a:rPr altLang="en-GB" b="1" sz="3200" lang="en-GB">
                <a:solidFill>
                  <a:srgbClr val="3399FF"/>
                </a:solidFill>
              </a:rPr>
              <a:t>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কায়কো</a:t>
            </a:r>
            <a:r>
              <a:rPr altLang="en-US" b="1" sz="3200" lang="en-GB">
                <a:solidFill>
                  <a:srgbClr val="3399FF"/>
                </a:solidFill>
              </a:rPr>
              <a:t>বাদ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রচিত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মহাকাব্যের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নাম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কী</a:t>
            </a:r>
            <a:r>
              <a:rPr altLang="en-GB" b="1" sz="3200" lang="en-US">
                <a:solidFill>
                  <a:srgbClr val="3399FF"/>
                </a:solidFill>
              </a:rPr>
              <a:t>?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02" name=""/>
          <p:cNvSpPr txBox="1"/>
          <p:nvPr/>
        </p:nvSpPr>
        <p:spPr>
          <a:xfrm>
            <a:off x="999703" y="5158286"/>
            <a:ext cx="400000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ক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মেঘনাদবধ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কাব্য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03" name=""/>
          <p:cNvSpPr txBox="1"/>
          <p:nvPr/>
        </p:nvSpPr>
        <p:spPr>
          <a:xfrm>
            <a:off x="4684416" y="5135169"/>
            <a:ext cx="400000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খ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বৃত্রসংহার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04" name=""/>
          <p:cNvSpPr txBox="1"/>
          <p:nvPr/>
        </p:nvSpPr>
        <p:spPr>
          <a:xfrm>
            <a:off x="1051421" y="5720084"/>
            <a:ext cx="4000000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গ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মহাশ্মশান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4684289" y="5612027"/>
            <a:ext cx="4000000" cy="646900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US">
                <a:solidFill>
                  <a:srgbClr val="000000"/>
                </a:solidFill>
              </a:rPr>
              <a:t>(</a:t>
            </a:r>
            <a:r>
              <a:rPr altLang="en-US" b="1" sz="3200" lang="en-GB">
                <a:solidFill>
                  <a:srgbClr val="000000"/>
                </a:solidFill>
              </a:rPr>
              <a:t>ঘ</a:t>
            </a:r>
            <a:r>
              <a:rPr altLang="en-GB" b="1" sz="3200" lang="en-US">
                <a:solidFill>
                  <a:srgbClr val="000000"/>
                </a:solidFill>
              </a:rPr>
              <a:t>)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অশ্রুমালা</a:t>
            </a:r>
            <a:endParaRPr b="1" sz="32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>
          <a:xfrm>
            <a:off x="2702140" y="263269"/>
            <a:ext cx="4171950" cy="1014880"/>
          </a:xfrm>
        </p:spPr>
        <p:txBody>
          <a:bodyPr>
            <a:normAutofit/>
          </a:bodyPr>
          <a:p>
            <a:r>
              <a:rPr b="1" sz="5400" lang="en-GB">
                <a:solidFill>
                  <a:srgbClr val="3399FF"/>
                </a:solidFill>
              </a:rPr>
              <a:t>বাড়ির</a:t>
            </a:r>
            <a:r>
              <a:rPr altLang="en-GB" b="1" sz="5400" lang="en-US">
                <a:solidFill>
                  <a:srgbClr val="3399FF"/>
                </a:solidFill>
              </a:rPr>
              <a:t> </a:t>
            </a:r>
            <a:r>
              <a:rPr altLang="en-US" b="1" sz="5400" lang="en-GB">
                <a:solidFill>
                  <a:srgbClr val="3399FF"/>
                </a:solidFill>
              </a:rPr>
              <a:t>কাজ</a:t>
            </a:r>
            <a:endParaRPr b="1" sz="5400" lang="en-GB">
              <a:solidFill>
                <a:srgbClr val="3399FF"/>
              </a:solidFill>
            </a:endParaRPr>
          </a:p>
        </p:txBody>
      </p:sp>
      <p:sp>
        <p:nvSpPr>
          <p:cNvPr id="1048589" name=""/>
          <p:cNvSpPr txBox="1"/>
          <p:nvPr/>
        </p:nvSpPr>
        <p:spPr>
          <a:xfrm>
            <a:off x="105942" y="1618880"/>
            <a:ext cx="8472668" cy="116124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GB">
                <a:solidFill>
                  <a:srgbClr val="000000"/>
                </a:solidFill>
              </a:rPr>
              <a:t>দেহ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হৃদে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বলতে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কবি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বোঝাতে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চেয়েছেন</a:t>
            </a:r>
            <a:r>
              <a:rPr altLang="en-GB" b="1" sz="3200" lang="en-US">
                <a:solidFill>
                  <a:srgbClr val="000000"/>
                </a:solidFill>
              </a:rPr>
              <a:t>?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বিশ্লেষন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কর</a:t>
            </a:r>
            <a:r>
              <a:rPr altLang="en-US" b="1" sz="3200" lang="en-GB">
                <a:solidFill>
                  <a:srgbClr val="000000"/>
                </a:solidFill>
              </a:rPr>
              <a:t>।</a:t>
            </a:r>
            <a:endParaRPr b="1" sz="3200" lang="en-GB">
              <a:solidFill>
                <a:srgbClr val="00000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93155" y="2899190"/>
            <a:ext cx="5355595" cy="3640551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>
            <a:spLocks noGrp="1"/>
          </p:cNvSpPr>
          <p:nvPr>
            <p:ph type="title"/>
          </p:nvPr>
        </p:nvSpPr>
        <p:spPr>
          <a:xfrm>
            <a:off x="3048000" y="107963"/>
            <a:ext cx="3914624" cy="928502"/>
          </a:xfrm>
        </p:spPr>
        <p:txBody>
          <a:bodyPr>
            <a:noAutofit/>
          </a:bodyPr>
          <a:p>
            <a:r>
              <a:rPr b="1" sz="6000" lang="en-GB">
                <a:solidFill>
                  <a:srgbClr val="3399FF"/>
                </a:solidFill>
              </a:rPr>
              <a:t>ধন্যবাদ</a:t>
            </a:r>
            <a:endParaRPr b="1" sz="6000" lang="en-GB">
              <a:solidFill>
                <a:srgbClr val="3399FF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16141" y="1247547"/>
            <a:ext cx="7071450" cy="544618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>
          <a:xfrm>
            <a:off x="612585" y="168905"/>
            <a:ext cx="7886700" cy="835710"/>
          </a:xfrm>
        </p:spPr>
        <p:txBody>
          <a:bodyPr/>
          <a:p>
            <a:r>
              <a:rPr b="1" lang="en-GB"/>
              <a:t>ছবিগুলো</a:t>
            </a:r>
            <a:r>
              <a:rPr altLang="en-GB" b="1" lang="en-US"/>
              <a:t> </a:t>
            </a:r>
            <a:r>
              <a:rPr altLang="en-US" b="1" lang="en-GB"/>
              <a:t>দেখে</a:t>
            </a:r>
            <a:r>
              <a:rPr altLang="en-GB" b="1" lang="en-US"/>
              <a:t> </a:t>
            </a:r>
            <a:r>
              <a:rPr altLang="en-US" b="1" lang="en-GB"/>
              <a:t>চিন্তা</a:t>
            </a:r>
            <a:r>
              <a:rPr altLang="en-GB" b="1" lang="en-US"/>
              <a:t> </a:t>
            </a:r>
            <a:r>
              <a:rPr altLang="en-US" b="1" lang="en-GB"/>
              <a:t>করে</a:t>
            </a:r>
            <a:r>
              <a:rPr altLang="en-GB" b="1" lang="en-US"/>
              <a:t> </a:t>
            </a:r>
            <a:r>
              <a:rPr altLang="en-US" b="1" lang="en-GB"/>
              <a:t>বলো</a:t>
            </a:r>
            <a:endParaRPr b="1" lang="en-GB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6363" y="1283074"/>
            <a:ext cx="4038266" cy="3344891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93249" y="1293557"/>
            <a:ext cx="4063493" cy="3356303"/>
          </a:xfrm>
          <a:prstGeom prst="rect"/>
        </p:spPr>
      </p:pic>
      <p:sp>
        <p:nvSpPr>
          <p:cNvPr id="1048616" name=""/>
          <p:cNvSpPr txBox="1"/>
          <p:nvPr/>
        </p:nvSpPr>
        <p:spPr>
          <a:xfrm>
            <a:off x="1212520" y="4877467"/>
            <a:ext cx="7045634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000000"/>
                </a:solidFill>
              </a:rPr>
              <a:t>ছবি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দুটি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দেখে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কিছু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বুঝতে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পারছ</a:t>
            </a:r>
            <a:r>
              <a:rPr altLang="en-GB" b="1" sz="3200" lang="en-US">
                <a:solidFill>
                  <a:srgbClr val="000000"/>
                </a:solidFill>
              </a:rPr>
              <a:t>?</a:t>
            </a:r>
            <a:endParaRPr b="1" sz="3200" lang="en-GB">
              <a:solidFill>
                <a:srgbClr val="000000"/>
              </a:solidFill>
            </a:endParaRPr>
          </a:p>
        </p:txBody>
      </p:sp>
      <p:sp>
        <p:nvSpPr>
          <p:cNvPr id="1048617" name=""/>
          <p:cNvSpPr txBox="1"/>
          <p:nvPr/>
        </p:nvSpPr>
        <p:spPr>
          <a:xfrm>
            <a:off x="1392806" y="5881249"/>
            <a:ext cx="5887682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000000"/>
                </a:solidFill>
              </a:rPr>
              <a:t>সম্ভাব্য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উত্তরঃ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প্রার্থনা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মুলক</a:t>
            </a:r>
            <a:r>
              <a:rPr altLang="en-GB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GB">
                <a:solidFill>
                  <a:srgbClr val="000000"/>
                </a:solidFill>
              </a:rPr>
              <a:t>ছবি</a:t>
            </a:r>
            <a:endParaRPr b="1" sz="32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>
          <a:xfrm>
            <a:off x="265219" y="156505"/>
            <a:ext cx="7886700" cy="1008195"/>
          </a:xfrm>
        </p:spPr>
        <p:txBody>
          <a:bodyPr>
            <a:normAutofit/>
          </a:bodyPr>
          <a:p>
            <a:r>
              <a:rPr b="1" lang="en-GB"/>
              <a:t>আজকের</a:t>
            </a:r>
            <a:r>
              <a:rPr altLang="en-GB" b="1" lang="en-US"/>
              <a:t> </a:t>
            </a:r>
            <a:r>
              <a:rPr altLang="en-US" b="1" lang="en-GB"/>
              <a:t>পাঠের</a:t>
            </a:r>
            <a:r>
              <a:rPr altLang="en-GB" b="1" lang="en-US"/>
              <a:t> </a:t>
            </a:r>
            <a:r>
              <a:rPr altLang="en-US" b="1" lang="en-GB"/>
              <a:t>আলোচ্য</a:t>
            </a:r>
            <a:r>
              <a:rPr altLang="en-GB" b="1" lang="en-US"/>
              <a:t> </a:t>
            </a:r>
            <a:r>
              <a:rPr altLang="en-US" b="1" lang="en-GB"/>
              <a:t>বিষয়</a:t>
            </a:r>
            <a:r>
              <a:rPr altLang="en-GB" b="1" lang="en-US"/>
              <a:t> </a:t>
            </a:r>
            <a:endParaRPr b="1" lang="en-GB"/>
          </a:p>
        </p:txBody>
      </p:sp>
      <p:sp>
        <p:nvSpPr>
          <p:cNvPr id="1048619" name=""/>
          <p:cNvSpPr txBox="1"/>
          <p:nvPr/>
        </p:nvSpPr>
        <p:spPr>
          <a:xfrm>
            <a:off x="2503093" y="1056199"/>
            <a:ext cx="5385454" cy="1757686"/>
          </a:xfrm>
          <a:prstGeom prst="rect"/>
        </p:spPr>
        <p:txBody>
          <a:bodyPr rtlCol="0" wrap="square">
            <a:spAutoFit/>
          </a:bodyPr>
          <a:p>
            <a:r>
              <a:rPr b="1" sz="9600" lang="en-GB" u="sng">
                <a:solidFill>
                  <a:srgbClr val="3399FF"/>
                </a:solidFill>
              </a:rPr>
              <a:t>প্রার্থনা</a:t>
            </a:r>
            <a:endParaRPr b="1" sz="9600" lang="en-GB" u="sng">
              <a:solidFill>
                <a:srgbClr val="3399FF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90147" y="2777174"/>
            <a:ext cx="5559025" cy="388052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>
          <a:xfrm>
            <a:off x="1736725" y="215792"/>
            <a:ext cx="6748373" cy="1071819"/>
          </a:xfrm>
        </p:spPr>
        <p:txBody>
          <a:bodyPr>
            <a:noAutofit/>
          </a:bodyPr>
          <a:p>
            <a:r>
              <a:rPr b="1" sz="9600" lang="en-GB"/>
              <a:t>শিখনফল</a:t>
            </a:r>
            <a:endParaRPr b="1" sz="9600" lang="en-GB"/>
          </a:p>
        </p:txBody>
      </p:sp>
      <p:sp>
        <p:nvSpPr>
          <p:cNvPr id="1048621" name=""/>
          <p:cNvSpPr txBox="1"/>
          <p:nvPr/>
        </p:nvSpPr>
        <p:spPr>
          <a:xfrm>
            <a:off x="181127" y="1502517"/>
            <a:ext cx="5680425" cy="785381"/>
          </a:xfrm>
          <a:prstGeom prst="rect"/>
        </p:spPr>
        <p:txBody>
          <a:bodyPr rtlCol="0" wrap="square">
            <a:spAutoFit/>
          </a:bodyPr>
          <a:p>
            <a:r>
              <a:rPr b="1" sz="4000" lang="en-GB">
                <a:solidFill>
                  <a:srgbClr val="0000FF"/>
                </a:solidFill>
              </a:rPr>
              <a:t>এই</a:t>
            </a:r>
            <a:r>
              <a:rPr altLang="en-GB" b="1" sz="4000" lang="en-US">
                <a:solidFill>
                  <a:srgbClr val="0000FF"/>
                </a:solidFill>
              </a:rPr>
              <a:t> </a:t>
            </a:r>
            <a:r>
              <a:rPr altLang="en-US" b="1" sz="4000" lang="en-GB">
                <a:solidFill>
                  <a:srgbClr val="0000FF"/>
                </a:solidFill>
              </a:rPr>
              <a:t>পাঠ</a:t>
            </a:r>
            <a:r>
              <a:rPr altLang="en-GB" b="1" sz="4000" lang="en-US">
                <a:solidFill>
                  <a:srgbClr val="0000FF"/>
                </a:solidFill>
              </a:rPr>
              <a:t> </a:t>
            </a:r>
            <a:r>
              <a:rPr altLang="en-US" b="1" sz="4000" lang="en-GB">
                <a:solidFill>
                  <a:srgbClr val="0000FF"/>
                </a:solidFill>
              </a:rPr>
              <a:t>শেষে</a:t>
            </a:r>
            <a:r>
              <a:rPr altLang="en-GB" b="1" sz="4000" lang="en-US">
                <a:solidFill>
                  <a:srgbClr val="0000FF"/>
                </a:solidFill>
              </a:rPr>
              <a:t> </a:t>
            </a:r>
            <a:r>
              <a:rPr altLang="en-US" b="1" sz="4000" lang="en-GB">
                <a:solidFill>
                  <a:srgbClr val="0000FF"/>
                </a:solidFill>
              </a:rPr>
              <a:t>শিক্ষার্থীরা</a:t>
            </a:r>
            <a:r>
              <a:rPr altLang="en-GB" b="1" sz="4000" lang="en-US">
                <a:solidFill>
                  <a:srgbClr val="0000FF"/>
                </a:solidFill>
              </a:rPr>
              <a:t>.</a:t>
            </a:r>
            <a:r>
              <a:rPr altLang="en-GB" b="1" sz="4000" lang="en-US">
                <a:solidFill>
                  <a:srgbClr val="0000FF"/>
                </a:solidFill>
              </a:rPr>
              <a:t>.</a:t>
            </a:r>
            <a:r>
              <a:rPr altLang="en-GB" b="1" sz="4000" lang="en-US">
                <a:solidFill>
                  <a:srgbClr val="0000FF"/>
                </a:solidFill>
              </a:rPr>
              <a:t>.</a:t>
            </a:r>
            <a:r>
              <a:rPr altLang="en-GB" b="1" sz="4000" lang="en-US">
                <a:solidFill>
                  <a:srgbClr val="0000FF"/>
                </a:solidFill>
              </a:rPr>
              <a:t>.</a:t>
            </a:r>
            <a:endParaRPr b="1" sz="4000" lang="en-GB">
              <a:solidFill>
                <a:srgbClr val="0000FF"/>
              </a:solidFill>
            </a:endParaRPr>
          </a:p>
        </p:txBody>
      </p:sp>
      <p:sp>
        <p:nvSpPr>
          <p:cNvPr id="1048622" name=""/>
          <p:cNvSpPr txBox="1"/>
          <p:nvPr/>
        </p:nvSpPr>
        <p:spPr>
          <a:xfrm>
            <a:off x="1006663" y="2827009"/>
            <a:ext cx="6696336" cy="785380"/>
          </a:xfrm>
          <a:prstGeom prst="rect"/>
        </p:spPr>
        <p:txBody>
          <a:bodyPr rtlCol="0" wrap="square">
            <a:spAutoFit/>
          </a:bodyPr>
          <a:p>
            <a:r>
              <a:rPr b="1" sz="4000" lang="en-GB">
                <a:solidFill>
                  <a:srgbClr val="000000"/>
                </a:solidFill>
              </a:rPr>
              <a:t>১</a:t>
            </a:r>
            <a:r>
              <a:rPr b="1" sz="4000" lang="en-GB">
                <a:solidFill>
                  <a:srgbClr val="000000"/>
                </a:solidFill>
              </a:rPr>
              <a:t>।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b="1" sz="4000" lang="en-GB">
                <a:solidFill>
                  <a:srgbClr val="000000"/>
                </a:solidFill>
              </a:rPr>
              <a:t>কবি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পরিচিতি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বলতে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পারবে</a:t>
            </a:r>
            <a:r>
              <a:rPr altLang="en-GB" b="1" sz="4000" lang="en-US">
                <a:solidFill>
                  <a:srgbClr val="000000"/>
                </a:solidFill>
              </a:rPr>
              <a:t>;</a:t>
            </a:r>
            <a:endParaRPr b="1" sz="4000" lang="en-GB">
              <a:solidFill>
                <a:srgbClr val="000000"/>
              </a:solidFill>
            </a:endParaRPr>
          </a:p>
        </p:txBody>
      </p:sp>
      <p:sp>
        <p:nvSpPr>
          <p:cNvPr id="1048623" name=""/>
          <p:cNvSpPr txBox="1"/>
          <p:nvPr/>
        </p:nvSpPr>
        <p:spPr>
          <a:xfrm>
            <a:off x="963066" y="3563285"/>
            <a:ext cx="7763867" cy="1428000"/>
          </a:xfrm>
          <a:prstGeom prst="rect"/>
        </p:spPr>
        <p:txBody>
          <a:bodyPr rtlCol="0" wrap="square">
            <a:spAutoFit/>
          </a:bodyPr>
          <a:p>
            <a:r>
              <a:rPr b="1" sz="4000" lang="en-GB">
                <a:solidFill>
                  <a:srgbClr val="000000"/>
                </a:solidFill>
              </a:rPr>
              <a:t>২</a:t>
            </a:r>
            <a:r>
              <a:rPr b="1" sz="4000" lang="en-GB">
                <a:solidFill>
                  <a:srgbClr val="000000"/>
                </a:solidFill>
              </a:rPr>
              <a:t>।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কঠিন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কঠিন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শব্দের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অর্থ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করতে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পারবে</a:t>
            </a:r>
            <a:r>
              <a:rPr altLang="en-GB" b="1" sz="4000" lang="en-US">
                <a:solidFill>
                  <a:srgbClr val="000000"/>
                </a:solidFill>
              </a:rPr>
              <a:t>;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endParaRPr b="1" sz="4000" lang="en-GB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1037634" y="5098306"/>
            <a:ext cx="7611621" cy="785381"/>
          </a:xfrm>
          <a:prstGeom prst="rect"/>
        </p:spPr>
        <p:txBody>
          <a:bodyPr rtlCol="0" wrap="square">
            <a:spAutoFit/>
          </a:bodyPr>
          <a:p>
            <a:r>
              <a:rPr b="1" sz="4000" lang="en-GB">
                <a:solidFill>
                  <a:srgbClr val="000000"/>
                </a:solidFill>
              </a:rPr>
              <a:t>৩</a:t>
            </a:r>
            <a:r>
              <a:rPr b="1" sz="4000" lang="en-GB">
                <a:solidFill>
                  <a:srgbClr val="000000"/>
                </a:solidFill>
              </a:rPr>
              <a:t>।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কবিতাটির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ভাবার্থ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করতে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GB" b="1" sz="4000" lang="en-US">
                <a:solidFill>
                  <a:srgbClr val="000000"/>
                </a:solidFill>
              </a:rPr>
              <a:t> </a:t>
            </a:r>
            <a:r>
              <a:rPr altLang="en-US" b="1" sz="4000" lang="en-GB">
                <a:solidFill>
                  <a:srgbClr val="000000"/>
                </a:solidFill>
              </a:rPr>
              <a:t>পারবে</a:t>
            </a:r>
            <a:r>
              <a:rPr altLang="en-US" b="1" sz="4000" lang="en-GB">
                <a:solidFill>
                  <a:srgbClr val="000000"/>
                </a:solidFill>
              </a:rPr>
              <a:t>।</a:t>
            </a:r>
            <a:endParaRPr b="1" sz="40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82596" y="1863817"/>
            <a:ext cx="2756087" cy="2509264"/>
          </a:xfrm>
          <a:prstGeom prst="rect"/>
        </p:spPr>
      </p:pic>
      <p:sp>
        <p:nvSpPr>
          <p:cNvPr id="1048625" name=""/>
          <p:cNvSpPr/>
          <p:nvPr/>
        </p:nvSpPr>
        <p:spPr>
          <a:xfrm>
            <a:off x="6158116" y="-5888"/>
            <a:ext cx="3046962" cy="333332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b="1" sz="3200" lang="en-GB">
                <a:solidFill>
                  <a:srgbClr val="3399FF"/>
                </a:solidFill>
              </a:rPr>
              <a:t>১</a:t>
            </a:r>
            <a:r>
              <a:rPr b="1" sz="3200" lang="en-GB">
                <a:solidFill>
                  <a:srgbClr val="3399FF"/>
                </a:solidFill>
              </a:rPr>
              <a:t>৮</a:t>
            </a:r>
            <a:r>
              <a:rPr b="1" sz="3200" lang="en-GB">
                <a:solidFill>
                  <a:srgbClr val="3399FF"/>
                </a:solidFill>
              </a:rPr>
              <a:t>৫</a:t>
            </a:r>
            <a:r>
              <a:rPr b="1" sz="3200" lang="en-GB">
                <a:solidFill>
                  <a:srgbClr val="3399FF"/>
                </a:solidFill>
              </a:rPr>
              <a:t>৭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খ্রিষ্টাব্দে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ডাকা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জেলার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আগলার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পূর্বপাড়া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গ্রামে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জন্ম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গ্রহন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করেন</a:t>
            </a:r>
            <a:r>
              <a:rPr altLang="en-US" b="1" sz="3200" lang="en-GB">
                <a:solidFill>
                  <a:srgbClr val="3399FF"/>
                </a:solidFill>
              </a:rPr>
              <a:t>।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26" name=""/>
          <p:cNvSpPr/>
          <p:nvPr/>
        </p:nvSpPr>
        <p:spPr>
          <a:xfrm>
            <a:off x="5873282" y="3447192"/>
            <a:ext cx="3046962" cy="333332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b="1" sz="3200" lang="en-GB">
                <a:solidFill>
                  <a:srgbClr val="3399FF"/>
                </a:solidFill>
              </a:rPr>
              <a:t>কাব্যগ্রন্থ</a:t>
            </a:r>
            <a:r>
              <a:rPr altLang="en-GB" b="1" sz="3200" lang="en-US">
                <a:solidFill>
                  <a:srgbClr val="3399FF"/>
                </a:solidFill>
              </a:rPr>
              <a:t>:</a:t>
            </a:r>
            <a:r>
              <a:rPr altLang="en-GB" b="1" sz="3200" lang="en-US">
                <a:solidFill>
                  <a:srgbClr val="3399FF"/>
                </a:solidFill>
              </a:rPr>
              <a:t>
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US" b="1" sz="3200" lang="en-GB">
                <a:solidFill>
                  <a:srgbClr val="3399FF"/>
                </a:solidFill>
              </a:rPr>
              <a:t>মহাশ্</a:t>
            </a:r>
            <a:r>
              <a:rPr altLang="en-US" b="1" sz="3200" lang="en-GB">
                <a:solidFill>
                  <a:srgbClr val="3399FF"/>
                </a:solidFill>
              </a:rPr>
              <a:t>ম</a:t>
            </a:r>
            <a:r>
              <a:rPr altLang="en-US" b="1" sz="3200" lang="en-GB">
                <a:solidFill>
                  <a:srgbClr val="3399FF"/>
                </a:solidFill>
              </a:rPr>
              <a:t>শান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GB" b="1" sz="3200" lang="en-US">
                <a:solidFill>
                  <a:srgbClr val="3399FF"/>
                </a:solidFill>
              </a:rPr>
              <a:t>,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US" b="1" sz="3200" lang="en-GB">
                <a:solidFill>
                  <a:srgbClr val="3399FF"/>
                </a:solidFill>
              </a:rPr>
              <a:t>অশ্রুমালা</a:t>
            </a:r>
            <a:r>
              <a:rPr altLang="en-GB" b="1" sz="3200" lang="en-US">
                <a:solidFill>
                  <a:srgbClr val="3399FF"/>
                </a:solidFill>
              </a:rPr>
              <a:t>,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'</a:t>
            </a:r>
            <a:r>
              <a:rPr altLang="en-US" b="1" sz="3200" lang="en-GB">
                <a:solidFill>
                  <a:srgbClr val="3399FF"/>
                </a:solidFill>
              </a:rPr>
              <a:t>শিবমন্দির'</a:t>
            </a:r>
            <a:r>
              <a:rPr altLang="en-GB" b="1" sz="3200" lang="en-US">
                <a:solidFill>
                  <a:srgbClr val="3399FF"/>
                </a:solidFill>
              </a:rPr>
              <a:t>,</a:t>
            </a:r>
            <a:r>
              <a:rPr altLang="en-US" b="1" sz="3200" lang="en-GB">
                <a:solidFill>
                  <a:srgbClr val="3399FF"/>
                </a:solidFill>
              </a:rPr>
              <a:t>অমিয়ধারা</a:t>
            </a:r>
            <a:r>
              <a:rPr altLang="en-GB" b="1" sz="3200" lang="en-US">
                <a:solidFill>
                  <a:srgbClr val="3399FF"/>
                </a:solidFill>
              </a:rPr>
              <a:t>,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ইত্যাদি</a:t>
            </a:r>
            <a:r>
              <a:rPr altLang="en-US" b="1" sz="3200" lang="en-GB">
                <a:solidFill>
                  <a:srgbClr val="3399FF"/>
                </a:solidFill>
              </a:rPr>
              <a:t>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27" name=""/>
          <p:cNvSpPr/>
          <p:nvPr/>
        </p:nvSpPr>
        <p:spPr>
          <a:xfrm>
            <a:off x="154818" y="3454117"/>
            <a:ext cx="3150871" cy="333332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200" lang="en-GB">
                <a:solidFill>
                  <a:srgbClr val="3399FF"/>
                </a:solidFill>
              </a:rPr>
              <a:t>লেখাপড়া</a:t>
            </a:r>
            <a:r>
              <a:rPr altLang="en-US" b="1" sz="3200" lang="en-GB">
                <a:solidFill>
                  <a:srgbClr val="3399FF"/>
                </a:solidFill>
              </a:rPr>
              <a:t>ন</a:t>
            </a:r>
            <a:r>
              <a:rPr altLang="en-GB" b="1" sz="3200" lang="en-US">
                <a:solidFill>
                  <a:srgbClr val="3399FF"/>
                </a:solidFill>
              </a:rPr>
              <a:t>:</a:t>
            </a:r>
            <a:r>
              <a:rPr altLang="en-GB" b="1" sz="3200" lang="en-US">
                <a:solidFill>
                  <a:srgbClr val="3399FF"/>
                </a:solidFill>
              </a:rPr>
              <a:t>
</a:t>
            </a:r>
            <a:r>
              <a:rPr altLang="en-US" b="1" sz="3200" lang="en-GB">
                <a:solidFill>
                  <a:srgbClr val="3399FF"/>
                </a:solidFill>
              </a:rPr>
              <a:t>প্রবেশিকা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পর্যন্ত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28" name=""/>
          <p:cNvSpPr/>
          <p:nvPr/>
        </p:nvSpPr>
        <p:spPr>
          <a:xfrm>
            <a:off x="154249" y="-154"/>
            <a:ext cx="3046962" cy="333332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200" lang="en-GB">
                <a:solidFill>
                  <a:srgbClr val="3399FF"/>
                </a:solidFill>
              </a:rPr>
              <a:t>১</a:t>
            </a:r>
            <a:r>
              <a:rPr altLang="en-US" b="1" sz="3200" lang="en-GB">
                <a:solidFill>
                  <a:srgbClr val="3399FF"/>
                </a:solidFill>
              </a:rPr>
              <a:t>৯</a:t>
            </a:r>
            <a:r>
              <a:rPr altLang="en-US" b="1" sz="3200" lang="en-GB">
                <a:solidFill>
                  <a:srgbClr val="3399FF"/>
                </a:solidFill>
              </a:rPr>
              <a:t>৫</a:t>
            </a:r>
            <a:r>
              <a:rPr altLang="en-US" b="1" sz="3200" lang="en-GB">
                <a:solidFill>
                  <a:srgbClr val="3399FF"/>
                </a:solidFill>
              </a:rPr>
              <a:t>১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খ্রিষ্টাব্দে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ঢাকায়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মৃতুবরন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করেন</a:t>
            </a:r>
            <a:r>
              <a:rPr altLang="en-US" b="1" sz="3200" lang="en-GB">
                <a:solidFill>
                  <a:srgbClr val="3399FF"/>
                </a:solidFill>
              </a:rPr>
              <a:t>।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endParaRPr b="1" sz="3200" lang="en-GB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type="title"/>
          </p:nvPr>
        </p:nvSpPr>
        <p:spPr>
          <a:xfrm>
            <a:off x="3314988" y="373303"/>
            <a:ext cx="3567622" cy="1028028"/>
          </a:xfrm>
        </p:spPr>
        <p:txBody>
          <a:bodyPr/>
          <a:p>
            <a:r>
              <a:rPr lang="en-GB"/>
              <a:t>একক</a:t>
            </a:r>
            <a:r>
              <a:rPr altLang="en-GB" lang="en-US"/>
              <a:t> </a:t>
            </a:r>
            <a:r>
              <a:rPr altLang="en-US" lang="en-GB"/>
              <a:t>কাজ</a:t>
            </a:r>
            <a:endParaRPr lang="en-GB"/>
          </a:p>
        </p:txBody>
      </p:sp>
      <p:sp>
        <p:nvSpPr>
          <p:cNvPr id="1048630" name=""/>
          <p:cNvSpPr>
            <a:spLocks noGrp="1"/>
          </p:cNvSpPr>
          <p:nvPr/>
        </p:nvSpPr>
        <p:spPr>
          <a:xfrm>
            <a:off x="1014242" y="2044149"/>
            <a:ext cx="7979042" cy="1201334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GB" b="1" sz="3200" lang="en-US"/>
              <a:t>
</a:t>
            </a:r>
            <a:r>
              <a:rPr b="1" sz="3200" lang="en-GB"/>
              <a:t>কবি</a:t>
            </a:r>
            <a:r>
              <a:rPr altLang="en-GB" b="1" sz="3200" lang="en-US"/>
              <a:t> </a:t>
            </a:r>
            <a:r>
              <a:rPr altLang="en-US" b="1" sz="3200" lang="en-GB"/>
              <a:t>কায়কোবাদের</a:t>
            </a:r>
            <a:r>
              <a:rPr altLang="en-GB" b="1" sz="3200" lang="en-US"/>
              <a:t> </a:t>
            </a:r>
            <a:r>
              <a:rPr altLang="en-US" b="1" sz="3200" lang="en-GB"/>
              <a:t>জন্ম</a:t>
            </a:r>
            <a:r>
              <a:rPr altLang="en-GB" b="1" sz="3200" lang="en-US"/>
              <a:t> </a:t>
            </a:r>
            <a:r>
              <a:rPr altLang="en-US" b="1" sz="3200" lang="en-GB"/>
              <a:t>মৃত্যু</a:t>
            </a:r>
            <a:r>
              <a:rPr altLang="en-GB" b="1" sz="3200" lang="en-US"/>
              <a:t> </a:t>
            </a:r>
            <a:r>
              <a:rPr altLang="en-US" b="1" sz="3200" lang="en-GB"/>
              <a:t>ও</a:t>
            </a:r>
            <a:r>
              <a:rPr altLang="en-GB" b="1" sz="3200" lang="en-US"/>
              <a:t> </a:t>
            </a:r>
            <a:r>
              <a:rPr altLang="en-US" b="1" sz="3200" lang="en-GB"/>
              <a:t>কাব্য</a:t>
            </a:r>
            <a:r>
              <a:rPr altLang="en-GB" b="1" sz="3200" lang="en-US"/>
              <a:t> </a:t>
            </a:r>
            <a:r>
              <a:rPr altLang="en-US" b="1" sz="3200" lang="en-GB"/>
              <a:t>গ্রন্থের</a:t>
            </a:r>
            <a:r>
              <a:rPr altLang="en-GB" b="1" sz="3200" lang="en-US"/>
              <a:t> </a:t>
            </a:r>
            <a:r>
              <a:rPr altLang="en-US" b="1" sz="3200" lang="en-GB"/>
              <a:t>নাম</a:t>
            </a:r>
            <a:r>
              <a:rPr altLang="en-GB" b="1" sz="3200" lang="en-US"/>
              <a:t> </a:t>
            </a:r>
            <a:r>
              <a:rPr altLang="en-US" b="1" sz="3200" lang="en-GB"/>
              <a:t>লেখ</a:t>
            </a:r>
            <a:r>
              <a:rPr altLang="en-US" b="1" sz="3200" lang="en-GB"/>
              <a:t>।</a:t>
            </a:r>
            <a:r>
              <a:rPr altLang="en-GB" b="1" sz="3200" lang="en-US"/>
              <a:t>
</a:t>
            </a:r>
            <a:endParaRPr b="1" sz="3200" lang="en-GB"/>
          </a:p>
        </p:txBody>
      </p:sp>
      <p:sp>
        <p:nvSpPr>
          <p:cNvPr id="1048631" name=""/>
          <p:cNvSpPr/>
          <p:nvPr/>
        </p:nvSpPr>
        <p:spPr>
          <a:xfrm rot="11071033" flipH="1">
            <a:off x="354173" y="2237293"/>
            <a:ext cx="637306" cy="658698"/>
          </a:xfrm>
          <a:prstGeom prst="chevr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GB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82635" y="3067149"/>
            <a:ext cx="4035136" cy="364836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"/>
          <p:cNvSpPr txBox="1"/>
          <p:nvPr/>
        </p:nvSpPr>
        <p:spPr>
          <a:xfrm>
            <a:off x="5729223" y="5567918"/>
            <a:ext cx="3917316" cy="1028966"/>
          </a:xfrm>
          <a:prstGeom prst="rect"/>
        </p:spPr>
        <p:txBody>
          <a:bodyPr rtlCol="0" wrap="square">
            <a:spAutoFit/>
          </a:bodyPr>
          <a:p>
            <a:r>
              <a:rPr b="1" sz="5400" lang="en-GB">
                <a:solidFill>
                  <a:srgbClr val="000000"/>
                </a:solidFill>
              </a:rPr>
              <a:t>স</a:t>
            </a:r>
            <a:r>
              <a:rPr b="1" sz="5400" lang="en-GB">
                <a:solidFill>
                  <a:srgbClr val="000000"/>
                </a:solidFill>
              </a:rPr>
              <a:t>রব</a:t>
            </a:r>
            <a:r>
              <a:rPr altLang="en-GB" b="1" sz="5400" lang="en-US">
                <a:solidFill>
                  <a:srgbClr val="000000"/>
                </a:solidFill>
              </a:rPr>
              <a:t> </a:t>
            </a:r>
            <a:r>
              <a:rPr altLang="en-US" b="1" sz="5400" lang="en-GB">
                <a:solidFill>
                  <a:srgbClr val="000000"/>
                </a:solidFill>
              </a:rPr>
              <a:t>পাঠ</a:t>
            </a:r>
            <a:endParaRPr b="1" sz="5400" lang="en-GB">
              <a:solidFill>
                <a:srgbClr val="000000"/>
              </a:solidFill>
            </a:endParaRPr>
          </a:p>
        </p:txBody>
      </p:sp>
      <p:sp>
        <p:nvSpPr>
          <p:cNvPr id="1048633" name=""/>
          <p:cNvSpPr txBox="1"/>
          <p:nvPr/>
        </p:nvSpPr>
        <p:spPr>
          <a:xfrm>
            <a:off x="195193" y="188140"/>
            <a:ext cx="4393727" cy="1028966"/>
          </a:xfrm>
          <a:prstGeom prst="rect"/>
        </p:spPr>
        <p:txBody>
          <a:bodyPr rtlCol="0" wrap="square">
            <a:spAutoFit/>
          </a:bodyPr>
          <a:p>
            <a:r>
              <a:rPr altLang="en-US" b="1" sz="5400" lang="en-GB">
                <a:solidFill>
                  <a:srgbClr val="000000"/>
                </a:solidFill>
              </a:rPr>
              <a:t>আদর্শ</a:t>
            </a:r>
            <a:r>
              <a:rPr altLang="en-GB" b="1" sz="5400" lang="en-US">
                <a:solidFill>
                  <a:srgbClr val="000000"/>
                </a:solidFill>
              </a:rPr>
              <a:t> </a:t>
            </a:r>
            <a:r>
              <a:rPr altLang="en-US" b="1" sz="5400" lang="en-GB">
                <a:solidFill>
                  <a:srgbClr val="000000"/>
                </a:solidFill>
              </a:rPr>
              <a:t>পাঠ</a:t>
            </a:r>
            <a:r>
              <a:rPr altLang="en-GB" b="1" sz="5400" lang="en-US">
                <a:solidFill>
                  <a:srgbClr val="000000"/>
                </a:solidFill>
              </a:rPr>
              <a:t> </a:t>
            </a:r>
            <a:endParaRPr b="1" sz="5400" lang="en-GB">
              <a:solidFill>
                <a:srgbClr val="0000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96933" y="148644"/>
            <a:ext cx="4085861" cy="5500818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9720" y="1330481"/>
            <a:ext cx="4621414" cy="522839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"/>
          <p:cNvSpPr>
            <a:spLocks noGrp="1"/>
          </p:cNvSpPr>
          <p:nvPr>
            <p:ph type="title"/>
          </p:nvPr>
        </p:nvSpPr>
        <p:spPr>
          <a:xfrm>
            <a:off x="889019" y="119849"/>
            <a:ext cx="7886700" cy="1325563"/>
          </a:xfrm>
        </p:spPr>
        <p:txBody>
          <a:bodyPr/>
          <a:p>
            <a:r>
              <a:rPr lang="en-GB">
                <a:solidFill>
                  <a:srgbClr val="3399FF"/>
                </a:solidFill>
              </a:rPr>
              <a:t>শব্দার্থ</a:t>
            </a:r>
            <a:r>
              <a:rPr altLang="en-GB" lang="en-US">
                <a:solidFill>
                  <a:srgbClr val="3399FF"/>
                </a:solidFill>
              </a:rPr>
              <a:t> </a:t>
            </a:r>
            <a:r>
              <a:rPr altLang="en-US" lang="en-GB">
                <a:solidFill>
                  <a:srgbClr val="3399FF"/>
                </a:solidFill>
              </a:rPr>
              <a:t>গুলো</a:t>
            </a:r>
            <a:r>
              <a:rPr altLang="en-GB" lang="en-US">
                <a:solidFill>
                  <a:srgbClr val="3399FF"/>
                </a:solidFill>
              </a:rPr>
              <a:t> </a:t>
            </a:r>
            <a:r>
              <a:rPr altLang="en-US" lang="en-GB">
                <a:solidFill>
                  <a:srgbClr val="3399FF"/>
                </a:solidFill>
              </a:rPr>
              <a:t>জেনে</a:t>
            </a:r>
            <a:r>
              <a:rPr altLang="en-GB" lang="en-US">
                <a:solidFill>
                  <a:srgbClr val="3399FF"/>
                </a:solidFill>
              </a:rPr>
              <a:t> </a:t>
            </a:r>
            <a:r>
              <a:rPr altLang="en-US" lang="en-GB">
                <a:solidFill>
                  <a:srgbClr val="3399FF"/>
                </a:solidFill>
              </a:rPr>
              <a:t>নিই</a:t>
            </a:r>
            <a:endParaRPr lang="en-GB">
              <a:solidFill>
                <a:srgbClr val="3399FF"/>
              </a:solidFill>
            </a:endParaRPr>
          </a:p>
        </p:txBody>
      </p:sp>
      <p:sp>
        <p:nvSpPr>
          <p:cNvPr id="1048635" name=""/>
          <p:cNvSpPr txBox="1"/>
          <p:nvPr/>
        </p:nvSpPr>
        <p:spPr>
          <a:xfrm>
            <a:off x="835481" y="1919880"/>
            <a:ext cx="1787438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3399FF"/>
                </a:solidFill>
              </a:rPr>
              <a:t>প্রার্থনা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36" name=""/>
          <p:cNvSpPr txBox="1"/>
          <p:nvPr/>
        </p:nvSpPr>
        <p:spPr>
          <a:xfrm>
            <a:off x="5374476" y="1834787"/>
            <a:ext cx="3475960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3399FF"/>
                </a:solidFill>
              </a:rPr>
              <a:t>মুনাজাত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37" name=""/>
          <p:cNvSpPr txBox="1"/>
          <p:nvPr/>
        </p:nvSpPr>
        <p:spPr>
          <a:xfrm>
            <a:off x="964257" y="3337886"/>
            <a:ext cx="1463121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3399FF"/>
                </a:solidFill>
              </a:rPr>
              <a:t>হৃদে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38" name=""/>
          <p:cNvSpPr txBox="1"/>
          <p:nvPr/>
        </p:nvSpPr>
        <p:spPr>
          <a:xfrm>
            <a:off x="5657344" y="3558130"/>
            <a:ext cx="3475960" cy="646899"/>
          </a:xfrm>
          <a:prstGeom prst="rect"/>
        </p:spPr>
        <p:txBody>
          <a:bodyPr rtlCol="0" wrap="square">
            <a:spAutoFit/>
          </a:bodyPr>
          <a:p>
            <a:r>
              <a:rPr altLang="en-GB" b="1" sz="3200" lang="en-GB">
                <a:solidFill>
                  <a:srgbClr val="3399FF"/>
                </a:solidFill>
              </a:rPr>
              <a:t>হৃদয়ে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বা</a:t>
            </a:r>
            <a:r>
              <a:rPr altLang="en-GB" b="1" sz="3200" lang="en-US">
                <a:solidFill>
                  <a:srgbClr val="3399FF"/>
                </a:solidFill>
              </a:rPr>
              <a:t> </a:t>
            </a:r>
            <a:r>
              <a:rPr altLang="en-US" b="1" sz="3200" lang="en-GB">
                <a:solidFill>
                  <a:srgbClr val="3399FF"/>
                </a:solidFill>
              </a:rPr>
              <a:t>মনে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39" name=""/>
          <p:cNvSpPr txBox="1"/>
          <p:nvPr/>
        </p:nvSpPr>
        <p:spPr>
          <a:xfrm>
            <a:off x="925519" y="5036294"/>
            <a:ext cx="2638692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3399FF"/>
                </a:solidFill>
              </a:rPr>
              <a:t>বিষাদ</a:t>
            </a:r>
            <a:endParaRPr b="1" sz="3200" lang="en-GB">
              <a:solidFill>
                <a:srgbClr val="3399FF"/>
              </a:solidFill>
            </a:endParaRPr>
          </a:p>
        </p:txBody>
      </p:sp>
      <p:sp>
        <p:nvSpPr>
          <p:cNvPr id="1048640" name=""/>
          <p:cNvSpPr txBox="1"/>
          <p:nvPr/>
        </p:nvSpPr>
        <p:spPr>
          <a:xfrm>
            <a:off x="5484075" y="5123941"/>
            <a:ext cx="3475960" cy="646899"/>
          </a:xfrm>
          <a:prstGeom prst="rect"/>
        </p:spPr>
        <p:txBody>
          <a:bodyPr rtlCol="0" wrap="square">
            <a:spAutoFit/>
          </a:bodyPr>
          <a:p>
            <a:r>
              <a:rPr b="1" sz="3200" lang="en-GB">
                <a:solidFill>
                  <a:srgbClr val="3399FF"/>
                </a:solidFill>
              </a:rPr>
              <a:t>দুঃখবোধ</a:t>
            </a:r>
            <a:endParaRPr b="1" sz="3200" lang="en-GB">
              <a:solidFill>
                <a:srgbClr val="3399FF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58616" y="1597302"/>
            <a:ext cx="2441864" cy="1332539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55635" y="4669398"/>
            <a:ext cx="2247137" cy="1351540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739214" y="3048868"/>
            <a:ext cx="2331646" cy="144791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2015-04-27T21:30:45Z</dcterms:created>
  <dcterms:modified xsi:type="dcterms:W3CDTF">2021-10-07T05:21:09Z</dcterms:modified>
</cp:coreProperties>
</file>