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58" r:id="rId4"/>
    <p:sldId id="261" r:id="rId5"/>
    <p:sldId id="262" r:id="rId6"/>
    <p:sldId id="263" r:id="rId7"/>
    <p:sldId id="264" r:id="rId8"/>
    <p:sldId id="28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33279-D437-4241-BE88-CB7BE3E82759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4A8354-DF4F-491C-A993-810E69DEFD15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জন্ম</a:t>
          </a:r>
          <a:r>
            <a:rPr lang="en-US" sz="18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: </a:t>
          </a:r>
          <a:r>
            <a:rPr lang="bn-IN" sz="18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সুফিয়া </a:t>
          </a:r>
          <a:r>
            <a:rPr lang="bn-IN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কামাল ১৯১১ সালে বরিশালে জন্মগ্রহ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ণ</a:t>
          </a:r>
          <a:r>
            <a:rPr lang="bn-IN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করেন </a:t>
          </a:r>
          <a:endParaRPr lang="en-US" sz="1800" b="1" dirty="0"/>
        </a:p>
      </dgm:t>
    </dgm:pt>
    <dgm:pt modelId="{EE9408F5-2DD4-4C24-B9B0-6F0F3F38890F}" type="parTrans" cxnId="{2A4976B0-9776-4553-9323-971C8F1CAEBC}">
      <dgm:prSet/>
      <dgm:spPr/>
      <dgm:t>
        <a:bodyPr/>
        <a:lstStyle/>
        <a:p>
          <a:endParaRPr lang="en-US" b="1"/>
        </a:p>
      </dgm:t>
    </dgm:pt>
    <dgm:pt modelId="{D9BDA4B8-BBFE-400A-AD9A-E53BE6977287}" type="sibTrans" cxnId="{2A4976B0-9776-4553-9323-971C8F1CAEBC}">
      <dgm:prSet/>
      <dgm:spPr/>
      <dgm:t>
        <a:bodyPr/>
        <a:lstStyle/>
        <a:p>
          <a:endParaRPr lang="en-US" b="1"/>
        </a:p>
      </dgm:t>
    </dgm:pt>
    <dgm:pt modelId="{EF231D40-5FA6-4F68-B1A5-EB1B093D4D04}">
      <dgm:prSet phldrT="[Text]" custT="1"/>
      <dgm:spPr/>
      <dgm:t>
        <a:bodyPr/>
        <a:lstStyle/>
        <a:p>
          <a:r>
            <a:rPr lang="bn-IN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তিনি ছিলেন একজন সফল সংগঠক ও নারীনেত্রী </a:t>
          </a:r>
          <a:endParaRPr lang="en-US" sz="1800" b="1" dirty="0"/>
        </a:p>
      </dgm:t>
    </dgm:pt>
    <dgm:pt modelId="{E74EFD37-9EEF-493C-99FA-4517E6C35469}" type="parTrans" cxnId="{F9A1C014-DA59-4D5A-B182-FB533197269A}">
      <dgm:prSet/>
      <dgm:spPr/>
      <dgm:t>
        <a:bodyPr/>
        <a:lstStyle/>
        <a:p>
          <a:endParaRPr lang="en-US" b="1"/>
        </a:p>
      </dgm:t>
    </dgm:pt>
    <dgm:pt modelId="{3C94D3EA-6633-4D99-8A89-2711F51F0C4A}" type="sibTrans" cxnId="{F9A1C014-DA59-4D5A-B182-FB533197269A}">
      <dgm:prSet/>
      <dgm:spPr/>
      <dgm:t>
        <a:bodyPr/>
        <a:lstStyle/>
        <a:p>
          <a:endParaRPr lang="en-US" b="1"/>
        </a:p>
      </dgm:t>
    </dgm:pt>
    <dgm:pt modelId="{2F9B223C-3B2E-4F56-A145-28F96E12C66B}">
      <dgm:prSet phldrT="[Text]" custT="1"/>
      <dgm:spPr/>
      <dgm:t>
        <a:bodyPr/>
        <a:lstStyle/>
        <a:p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নারীদের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সম-অধীকার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প্রতিষ্ঠার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আন্দোলনে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তিনি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অগ্রণী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ভুমিকা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পালন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করেছেন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1800" b="1" dirty="0"/>
        </a:p>
      </dgm:t>
    </dgm:pt>
    <dgm:pt modelId="{1404AA0E-FCEB-43FE-8634-EC8FB964FAC4}" type="parTrans" cxnId="{D50985C2-1A0B-48BA-8627-AD60475BD9B8}">
      <dgm:prSet/>
      <dgm:spPr/>
      <dgm:t>
        <a:bodyPr/>
        <a:lstStyle/>
        <a:p>
          <a:endParaRPr lang="en-US" b="1"/>
        </a:p>
      </dgm:t>
    </dgm:pt>
    <dgm:pt modelId="{0AD452FC-C477-4E65-BCD2-805F031C12D1}" type="sibTrans" cxnId="{D50985C2-1A0B-48BA-8627-AD60475BD9B8}">
      <dgm:prSet/>
      <dgm:spPr/>
      <dgm:t>
        <a:bodyPr/>
        <a:lstStyle/>
        <a:p>
          <a:endParaRPr lang="en-US" b="1"/>
        </a:p>
      </dgm:t>
    </dgm:pt>
    <dgm:pt modelId="{CAB95F68-F9EA-4409-B1B0-FFD16A591228}">
      <dgm:prSet phldrT="[Text]" custT="1"/>
      <dgm:spPr/>
      <dgm:t>
        <a:bodyPr/>
        <a:lstStyle/>
        <a:p>
          <a:r>
            <a:rPr lang="bn-IN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কাব্যগ্রন্থ</a:t>
          </a:r>
          <a:r>
            <a:rPr lang="bn-IN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সাঁজের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bn-IN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কাজল</a:t>
          </a:r>
          <a:r>
            <a:rPr lang="bn-IN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কেয়ার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কাঁটা</a:t>
          </a:r>
          <a:endParaRPr lang="en-US" sz="2000" b="1" dirty="0"/>
        </a:p>
      </dgm:t>
    </dgm:pt>
    <dgm:pt modelId="{38ACF9C5-28D4-415D-A3C3-D5C7BE41846D}" type="parTrans" cxnId="{AEE9206C-3530-4A0F-AC3A-0A3BA9B465E3}">
      <dgm:prSet/>
      <dgm:spPr/>
      <dgm:t>
        <a:bodyPr/>
        <a:lstStyle/>
        <a:p>
          <a:endParaRPr lang="en-US" b="1"/>
        </a:p>
      </dgm:t>
    </dgm:pt>
    <dgm:pt modelId="{B351F912-B466-4644-AF72-97FE8F96F715}" type="sibTrans" cxnId="{AEE9206C-3530-4A0F-AC3A-0A3BA9B465E3}">
      <dgm:prSet/>
      <dgm:spPr/>
      <dgm:t>
        <a:bodyPr/>
        <a:lstStyle/>
        <a:p>
          <a:endParaRPr lang="en-US" b="1"/>
        </a:p>
      </dgm:t>
    </dgm:pt>
    <dgm:pt modelId="{CC6E3DC8-2C0D-48BA-BBC1-146BBC91C8DB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মৃত্যু</a:t>
          </a:r>
          <a:r>
            <a:rPr lang="en-US" sz="18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: </a:t>
          </a:r>
          <a:r>
            <a:rPr lang="en-US" sz="1800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তিনি</a:t>
          </a:r>
          <a:r>
            <a:rPr lang="en-US" sz="18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১৯৯৯ সালে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মৃত্যুবরণ</a:t>
          </a:r>
          <a:endParaRPr lang="en-US" sz="18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করেন</a:t>
          </a:r>
          <a:endParaRPr lang="en-US" sz="1800" b="1" dirty="0"/>
        </a:p>
      </dgm:t>
    </dgm:pt>
    <dgm:pt modelId="{3ACDC900-B386-45F6-BFDA-A2A7F5E754AB}" type="parTrans" cxnId="{42B436F5-68E6-47E9-BBB1-E60C07C83E7E}">
      <dgm:prSet/>
      <dgm:spPr/>
      <dgm:t>
        <a:bodyPr/>
        <a:lstStyle/>
        <a:p>
          <a:endParaRPr lang="en-US" b="1"/>
        </a:p>
      </dgm:t>
    </dgm:pt>
    <dgm:pt modelId="{6F4E4545-736B-42A7-A679-BD94A85A89D7}" type="sibTrans" cxnId="{42B436F5-68E6-47E9-BBB1-E60C07C83E7E}">
      <dgm:prSet/>
      <dgm:spPr/>
      <dgm:t>
        <a:bodyPr/>
        <a:lstStyle/>
        <a:p>
          <a:endParaRPr lang="en-US" b="1"/>
        </a:p>
      </dgm:t>
    </dgm:pt>
    <dgm:pt modelId="{29D7E337-2A75-4225-82C9-3E57B51E71CC}" type="pres">
      <dgm:prSet presAssocID="{7EF33279-D437-4241-BE88-CB7BE3E827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58F71-96C2-464A-9DBE-84332B52942A}" type="pres">
      <dgm:prSet presAssocID="{494A8354-DF4F-491C-A993-810E69DEFD15}" presName="node" presStyleLbl="node1" presStyleIdx="0" presStyleCnt="5" custScaleX="167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92C45-7AE7-418A-9EF3-DEDA15F3BB24}" type="pres">
      <dgm:prSet presAssocID="{D9BDA4B8-BBFE-400A-AD9A-E53BE697728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68B1729-E5FC-4FA3-9DEE-568B0C8F61DC}" type="pres">
      <dgm:prSet presAssocID="{D9BDA4B8-BBFE-400A-AD9A-E53BE697728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CDAAACF-DA9A-4244-90C2-31084B237E5E}" type="pres">
      <dgm:prSet presAssocID="{EF231D40-5FA6-4F68-B1A5-EB1B093D4D04}" presName="node" presStyleLbl="node1" presStyleIdx="1" presStyleCnt="5" custScaleX="171954" custRadScaleRad="123461" custRadScaleInc="8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003D4-C72D-4898-B781-933B0123D837}" type="pres">
      <dgm:prSet presAssocID="{3C94D3EA-6633-4D99-8A89-2711F51F0C4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BFDC096-A3E2-4F3A-A847-8F96B9E5DE27}" type="pres">
      <dgm:prSet presAssocID="{3C94D3EA-6633-4D99-8A89-2711F51F0C4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55C317F-0C22-4857-AF14-966B1401AEE8}" type="pres">
      <dgm:prSet presAssocID="{2F9B223C-3B2E-4F56-A145-28F96E12C66B}" presName="node" presStyleLbl="node1" presStyleIdx="2" presStyleCnt="5" custScaleX="173666" custRadScaleRad="141919" custRadScaleInc="-50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51E4C-183D-4061-92DF-402DF4D449A6}" type="pres">
      <dgm:prSet presAssocID="{0AD452FC-C477-4E65-BCD2-805F031C12D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85C14D0-6AD4-427D-80F1-00077DD45837}" type="pres">
      <dgm:prSet presAssocID="{0AD452FC-C477-4E65-BCD2-805F031C12D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5A9857D-7B9C-427C-8885-652CAEAE1010}" type="pres">
      <dgm:prSet presAssocID="{CAB95F68-F9EA-4409-B1B0-FFD16A591228}" presName="node" presStyleLbl="node1" presStyleIdx="3" presStyleCnt="5" custScaleX="165398" custRadScaleRad="128715" custRadScaleInc="46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EDD42-EAB5-4B5C-858E-1EF15FF1D6B8}" type="pres">
      <dgm:prSet presAssocID="{B351F912-B466-4644-AF72-97FE8F96F71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A402E2B-A9E2-4A2B-8034-CE64F8650214}" type="pres">
      <dgm:prSet presAssocID="{B351F912-B466-4644-AF72-97FE8F96F71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3330373-8048-4952-94FA-8BE3121A6A59}" type="pres">
      <dgm:prSet presAssocID="{CC6E3DC8-2C0D-48BA-BBC1-146BBC91C8DB}" presName="node" presStyleLbl="node1" presStyleIdx="4" presStyleCnt="5" custScaleX="145036" custRadScaleRad="120250" custRadScaleInc="-7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F398A-C9F9-4024-9A12-D8FC28F0DDD5}" type="pres">
      <dgm:prSet presAssocID="{6F4E4545-736B-42A7-A679-BD94A85A89D7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E080516-C317-4A94-A076-059378538634}" type="pres">
      <dgm:prSet presAssocID="{6F4E4545-736B-42A7-A679-BD94A85A89D7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2B9D8AB-7019-41ED-8CD3-2E2077D7C596}" type="presOf" srcId="{B351F912-B466-4644-AF72-97FE8F96F715}" destId="{175EDD42-EAB5-4B5C-858E-1EF15FF1D6B8}" srcOrd="0" destOrd="0" presId="urn:microsoft.com/office/officeart/2005/8/layout/cycle2"/>
    <dgm:cxn modelId="{29CA77BF-6FDD-4853-A608-5358C5E02C4A}" type="presOf" srcId="{3C94D3EA-6633-4D99-8A89-2711F51F0C4A}" destId="{0BFDC096-A3E2-4F3A-A847-8F96B9E5DE27}" srcOrd="1" destOrd="0" presId="urn:microsoft.com/office/officeart/2005/8/layout/cycle2"/>
    <dgm:cxn modelId="{C953D7F9-E3BD-492C-A8DB-575C96284368}" type="presOf" srcId="{D9BDA4B8-BBFE-400A-AD9A-E53BE6977287}" destId="{D68B1729-E5FC-4FA3-9DEE-568B0C8F61DC}" srcOrd="1" destOrd="0" presId="urn:microsoft.com/office/officeart/2005/8/layout/cycle2"/>
    <dgm:cxn modelId="{F9A1C014-DA59-4D5A-B182-FB533197269A}" srcId="{7EF33279-D437-4241-BE88-CB7BE3E82759}" destId="{EF231D40-5FA6-4F68-B1A5-EB1B093D4D04}" srcOrd="1" destOrd="0" parTransId="{E74EFD37-9EEF-493C-99FA-4517E6C35469}" sibTransId="{3C94D3EA-6633-4D99-8A89-2711F51F0C4A}"/>
    <dgm:cxn modelId="{6FBA7F98-C78D-4562-92C5-4AE4A588C1D8}" type="presOf" srcId="{0AD452FC-C477-4E65-BCD2-805F031C12D1}" destId="{25451E4C-183D-4061-92DF-402DF4D449A6}" srcOrd="0" destOrd="0" presId="urn:microsoft.com/office/officeart/2005/8/layout/cycle2"/>
    <dgm:cxn modelId="{50553F08-676B-4F3B-9820-E364FE69B485}" type="presOf" srcId="{EF231D40-5FA6-4F68-B1A5-EB1B093D4D04}" destId="{FCDAAACF-DA9A-4244-90C2-31084B237E5E}" srcOrd="0" destOrd="0" presId="urn:microsoft.com/office/officeart/2005/8/layout/cycle2"/>
    <dgm:cxn modelId="{01A28FDA-FFE0-4150-A879-1106B58891F9}" type="presOf" srcId="{CAB95F68-F9EA-4409-B1B0-FFD16A591228}" destId="{65A9857D-7B9C-427C-8885-652CAEAE1010}" srcOrd="0" destOrd="0" presId="urn:microsoft.com/office/officeart/2005/8/layout/cycle2"/>
    <dgm:cxn modelId="{AEE9206C-3530-4A0F-AC3A-0A3BA9B465E3}" srcId="{7EF33279-D437-4241-BE88-CB7BE3E82759}" destId="{CAB95F68-F9EA-4409-B1B0-FFD16A591228}" srcOrd="3" destOrd="0" parTransId="{38ACF9C5-28D4-415D-A3C3-D5C7BE41846D}" sibTransId="{B351F912-B466-4644-AF72-97FE8F96F715}"/>
    <dgm:cxn modelId="{2003EE30-2F7C-4C97-8115-5C745CA2CCCC}" type="presOf" srcId="{2F9B223C-3B2E-4F56-A145-28F96E12C66B}" destId="{B55C317F-0C22-4857-AF14-966B1401AEE8}" srcOrd="0" destOrd="0" presId="urn:microsoft.com/office/officeart/2005/8/layout/cycle2"/>
    <dgm:cxn modelId="{C5387C1E-A676-469C-9D00-C0CD58AA486C}" type="presOf" srcId="{3C94D3EA-6633-4D99-8A89-2711F51F0C4A}" destId="{089003D4-C72D-4898-B781-933B0123D837}" srcOrd="0" destOrd="0" presId="urn:microsoft.com/office/officeart/2005/8/layout/cycle2"/>
    <dgm:cxn modelId="{D50985C2-1A0B-48BA-8627-AD60475BD9B8}" srcId="{7EF33279-D437-4241-BE88-CB7BE3E82759}" destId="{2F9B223C-3B2E-4F56-A145-28F96E12C66B}" srcOrd="2" destOrd="0" parTransId="{1404AA0E-FCEB-43FE-8634-EC8FB964FAC4}" sibTransId="{0AD452FC-C477-4E65-BCD2-805F031C12D1}"/>
    <dgm:cxn modelId="{C75CC6B6-56CC-4DFD-BF1F-74F922D44DED}" type="presOf" srcId="{B351F912-B466-4644-AF72-97FE8F96F715}" destId="{EA402E2B-A9E2-4A2B-8034-CE64F8650214}" srcOrd="1" destOrd="0" presId="urn:microsoft.com/office/officeart/2005/8/layout/cycle2"/>
    <dgm:cxn modelId="{2A4976B0-9776-4553-9323-971C8F1CAEBC}" srcId="{7EF33279-D437-4241-BE88-CB7BE3E82759}" destId="{494A8354-DF4F-491C-A993-810E69DEFD15}" srcOrd="0" destOrd="0" parTransId="{EE9408F5-2DD4-4C24-B9B0-6F0F3F38890F}" sibTransId="{D9BDA4B8-BBFE-400A-AD9A-E53BE6977287}"/>
    <dgm:cxn modelId="{3C227400-7445-4897-9F5E-295148CD4C5F}" type="presOf" srcId="{7EF33279-D437-4241-BE88-CB7BE3E82759}" destId="{29D7E337-2A75-4225-82C9-3E57B51E71CC}" srcOrd="0" destOrd="0" presId="urn:microsoft.com/office/officeart/2005/8/layout/cycle2"/>
    <dgm:cxn modelId="{F8A3C725-E61B-4E3D-A7A8-3A8EDAEE6A5C}" type="presOf" srcId="{494A8354-DF4F-491C-A993-810E69DEFD15}" destId="{2B958F71-96C2-464A-9DBE-84332B52942A}" srcOrd="0" destOrd="0" presId="urn:microsoft.com/office/officeart/2005/8/layout/cycle2"/>
    <dgm:cxn modelId="{42B436F5-68E6-47E9-BBB1-E60C07C83E7E}" srcId="{7EF33279-D437-4241-BE88-CB7BE3E82759}" destId="{CC6E3DC8-2C0D-48BA-BBC1-146BBC91C8DB}" srcOrd="4" destOrd="0" parTransId="{3ACDC900-B386-45F6-BFDA-A2A7F5E754AB}" sibTransId="{6F4E4545-736B-42A7-A679-BD94A85A89D7}"/>
    <dgm:cxn modelId="{0651F345-F635-46D6-B96F-9CA767FFB870}" type="presOf" srcId="{6F4E4545-736B-42A7-A679-BD94A85A89D7}" destId="{7A7F398A-C9F9-4024-9A12-D8FC28F0DDD5}" srcOrd="0" destOrd="0" presId="urn:microsoft.com/office/officeart/2005/8/layout/cycle2"/>
    <dgm:cxn modelId="{4D80FF57-6AD8-4692-8ECE-961CBAC44991}" type="presOf" srcId="{6F4E4545-736B-42A7-A679-BD94A85A89D7}" destId="{1E080516-C317-4A94-A076-059378538634}" srcOrd="1" destOrd="0" presId="urn:microsoft.com/office/officeart/2005/8/layout/cycle2"/>
    <dgm:cxn modelId="{F415F79E-C1EE-4FE7-8CDF-056CDB4BD9E7}" type="presOf" srcId="{CC6E3DC8-2C0D-48BA-BBC1-146BBC91C8DB}" destId="{13330373-8048-4952-94FA-8BE3121A6A59}" srcOrd="0" destOrd="0" presId="urn:microsoft.com/office/officeart/2005/8/layout/cycle2"/>
    <dgm:cxn modelId="{F26233DA-E090-4A3E-B75B-58759321E0F2}" type="presOf" srcId="{0AD452FC-C477-4E65-BCD2-805F031C12D1}" destId="{C85C14D0-6AD4-427D-80F1-00077DD45837}" srcOrd="1" destOrd="0" presId="urn:microsoft.com/office/officeart/2005/8/layout/cycle2"/>
    <dgm:cxn modelId="{DB85B2F1-3C34-4182-8A25-2D03BA473C05}" type="presOf" srcId="{D9BDA4B8-BBFE-400A-AD9A-E53BE6977287}" destId="{E0F92C45-7AE7-418A-9EF3-DEDA15F3BB24}" srcOrd="0" destOrd="0" presId="urn:microsoft.com/office/officeart/2005/8/layout/cycle2"/>
    <dgm:cxn modelId="{E3D16F23-1A3A-4071-8BF8-714944E91D36}" type="presParOf" srcId="{29D7E337-2A75-4225-82C9-3E57B51E71CC}" destId="{2B958F71-96C2-464A-9DBE-84332B52942A}" srcOrd="0" destOrd="0" presId="urn:microsoft.com/office/officeart/2005/8/layout/cycle2"/>
    <dgm:cxn modelId="{8A19C334-C9FF-4030-B920-4577341CF3B7}" type="presParOf" srcId="{29D7E337-2A75-4225-82C9-3E57B51E71CC}" destId="{E0F92C45-7AE7-418A-9EF3-DEDA15F3BB24}" srcOrd="1" destOrd="0" presId="urn:microsoft.com/office/officeart/2005/8/layout/cycle2"/>
    <dgm:cxn modelId="{6C674681-AC09-4F26-AF54-7EE68C7D6989}" type="presParOf" srcId="{E0F92C45-7AE7-418A-9EF3-DEDA15F3BB24}" destId="{D68B1729-E5FC-4FA3-9DEE-568B0C8F61DC}" srcOrd="0" destOrd="0" presId="urn:microsoft.com/office/officeart/2005/8/layout/cycle2"/>
    <dgm:cxn modelId="{D88AD39B-40E5-494E-B9C0-3717FC111C23}" type="presParOf" srcId="{29D7E337-2A75-4225-82C9-3E57B51E71CC}" destId="{FCDAAACF-DA9A-4244-90C2-31084B237E5E}" srcOrd="2" destOrd="0" presId="urn:microsoft.com/office/officeart/2005/8/layout/cycle2"/>
    <dgm:cxn modelId="{33C478BE-9CCD-4D4D-AEBA-533DAE7C8ACC}" type="presParOf" srcId="{29D7E337-2A75-4225-82C9-3E57B51E71CC}" destId="{089003D4-C72D-4898-B781-933B0123D837}" srcOrd="3" destOrd="0" presId="urn:microsoft.com/office/officeart/2005/8/layout/cycle2"/>
    <dgm:cxn modelId="{5E30C0B2-BD3C-4223-83A0-954FFD68471C}" type="presParOf" srcId="{089003D4-C72D-4898-B781-933B0123D837}" destId="{0BFDC096-A3E2-4F3A-A847-8F96B9E5DE27}" srcOrd="0" destOrd="0" presId="urn:microsoft.com/office/officeart/2005/8/layout/cycle2"/>
    <dgm:cxn modelId="{963C4AFA-7A71-4718-A22B-8B77535B7114}" type="presParOf" srcId="{29D7E337-2A75-4225-82C9-3E57B51E71CC}" destId="{B55C317F-0C22-4857-AF14-966B1401AEE8}" srcOrd="4" destOrd="0" presId="urn:microsoft.com/office/officeart/2005/8/layout/cycle2"/>
    <dgm:cxn modelId="{34EE08C6-E9D6-4BEF-BBFA-DF4D6D05583D}" type="presParOf" srcId="{29D7E337-2A75-4225-82C9-3E57B51E71CC}" destId="{25451E4C-183D-4061-92DF-402DF4D449A6}" srcOrd="5" destOrd="0" presId="urn:microsoft.com/office/officeart/2005/8/layout/cycle2"/>
    <dgm:cxn modelId="{F2B950F4-767C-4B80-8A92-5D40F4C09C57}" type="presParOf" srcId="{25451E4C-183D-4061-92DF-402DF4D449A6}" destId="{C85C14D0-6AD4-427D-80F1-00077DD45837}" srcOrd="0" destOrd="0" presId="urn:microsoft.com/office/officeart/2005/8/layout/cycle2"/>
    <dgm:cxn modelId="{6E886CF0-96B5-4D10-AE6C-EFE19FFED325}" type="presParOf" srcId="{29D7E337-2A75-4225-82C9-3E57B51E71CC}" destId="{65A9857D-7B9C-427C-8885-652CAEAE1010}" srcOrd="6" destOrd="0" presId="urn:microsoft.com/office/officeart/2005/8/layout/cycle2"/>
    <dgm:cxn modelId="{5837FC95-71C5-4EEC-9C3A-723C7B4D5991}" type="presParOf" srcId="{29D7E337-2A75-4225-82C9-3E57B51E71CC}" destId="{175EDD42-EAB5-4B5C-858E-1EF15FF1D6B8}" srcOrd="7" destOrd="0" presId="urn:microsoft.com/office/officeart/2005/8/layout/cycle2"/>
    <dgm:cxn modelId="{33077A7A-57EE-4DB3-83F8-4CC5F5D7D31C}" type="presParOf" srcId="{175EDD42-EAB5-4B5C-858E-1EF15FF1D6B8}" destId="{EA402E2B-A9E2-4A2B-8034-CE64F8650214}" srcOrd="0" destOrd="0" presId="urn:microsoft.com/office/officeart/2005/8/layout/cycle2"/>
    <dgm:cxn modelId="{948227AF-2FDC-4805-A0AA-497AC3625070}" type="presParOf" srcId="{29D7E337-2A75-4225-82C9-3E57B51E71CC}" destId="{13330373-8048-4952-94FA-8BE3121A6A59}" srcOrd="8" destOrd="0" presId="urn:microsoft.com/office/officeart/2005/8/layout/cycle2"/>
    <dgm:cxn modelId="{D00197E1-9110-4A52-82EC-2B5D0A59ABD3}" type="presParOf" srcId="{29D7E337-2A75-4225-82C9-3E57B51E71CC}" destId="{7A7F398A-C9F9-4024-9A12-D8FC28F0DDD5}" srcOrd="9" destOrd="0" presId="urn:microsoft.com/office/officeart/2005/8/layout/cycle2"/>
    <dgm:cxn modelId="{D0EF1886-F730-4EA4-BEBB-252CEFC81DAD}" type="presParOf" srcId="{7A7F398A-C9F9-4024-9A12-D8FC28F0DDD5}" destId="{1E080516-C317-4A94-A076-05937853863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58F71-96C2-464A-9DBE-84332B52942A}">
      <dsp:nvSpPr>
        <dsp:cNvPr id="0" name=""/>
        <dsp:cNvSpPr/>
      </dsp:nvSpPr>
      <dsp:spPr>
        <a:xfrm>
          <a:off x="2437424" y="14"/>
          <a:ext cx="2817583" cy="16859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জন্ম</a:t>
          </a:r>
          <a:r>
            <a:rPr lang="en-US" sz="1800" b="1" kern="1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: </a:t>
          </a:r>
          <a:r>
            <a:rPr lang="bn-IN" sz="1800" b="1" kern="1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সুফিয়া </a:t>
          </a:r>
          <a:r>
            <a:rPr lang="bn-IN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কামাল ১৯১১ সালে বরিশালে জন্মগ্রহ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ণ</a:t>
          </a:r>
          <a:r>
            <a:rPr lang="bn-IN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করেন </a:t>
          </a:r>
          <a:endParaRPr lang="en-US" sz="1800" b="1" kern="1200" dirty="0"/>
        </a:p>
      </dsp:txBody>
      <dsp:txXfrm>
        <a:off x="2850049" y="246916"/>
        <a:ext cx="1992333" cy="1192150"/>
      </dsp:txXfrm>
    </dsp:sp>
    <dsp:sp modelId="{E0F92C45-7AE7-418A-9EF3-DEDA15F3BB24}">
      <dsp:nvSpPr>
        <dsp:cNvPr id="0" name=""/>
        <dsp:cNvSpPr/>
      </dsp:nvSpPr>
      <dsp:spPr>
        <a:xfrm rot="1778567">
          <a:off x="4958749" y="1279926"/>
          <a:ext cx="310448" cy="569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4964843" y="1370696"/>
        <a:ext cx="217314" cy="341405"/>
      </dsp:txXfrm>
    </dsp:sp>
    <dsp:sp modelId="{FCDAAACF-DA9A-4244-90C2-31084B237E5E}">
      <dsp:nvSpPr>
        <dsp:cNvPr id="0" name=""/>
        <dsp:cNvSpPr/>
      </dsp:nvSpPr>
      <dsp:spPr>
        <a:xfrm>
          <a:off x="4962657" y="1460226"/>
          <a:ext cx="2899065" cy="1685954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তিনি ছিলেন একজন সফল সংগঠক ও নারীনেত্রী </a:t>
          </a:r>
          <a:endParaRPr lang="en-US" sz="1800" b="1" kern="1200" dirty="0"/>
        </a:p>
      </dsp:txBody>
      <dsp:txXfrm>
        <a:off x="5387215" y="1707128"/>
        <a:ext cx="2049949" cy="1192150"/>
      </dsp:txXfrm>
    </dsp:sp>
    <dsp:sp modelId="{089003D4-C72D-4898-B781-933B0123D837}">
      <dsp:nvSpPr>
        <dsp:cNvPr id="0" name=""/>
        <dsp:cNvSpPr/>
      </dsp:nvSpPr>
      <dsp:spPr>
        <a:xfrm rot="5524506">
          <a:off x="6170004" y="3224532"/>
          <a:ext cx="396988" cy="569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 rot="10800000">
        <a:off x="6231708" y="3278825"/>
        <a:ext cx="277892" cy="341405"/>
      </dsp:txXfrm>
    </dsp:sp>
    <dsp:sp modelId="{B55C317F-0C22-4857-AF14-966B1401AEE8}">
      <dsp:nvSpPr>
        <dsp:cNvPr id="0" name=""/>
        <dsp:cNvSpPr/>
      </dsp:nvSpPr>
      <dsp:spPr>
        <a:xfrm>
          <a:off x="4860029" y="3894354"/>
          <a:ext cx="2927929" cy="1685954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নারীদের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সম-অধীকার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প্রতিষ্ঠার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আন্দোলনে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তিনি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অগ্রণী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ভুমিকা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পালন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করেছেন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1800" b="1" kern="1200" dirty="0"/>
        </a:p>
      </dsp:txBody>
      <dsp:txXfrm>
        <a:off x="5288814" y="4141256"/>
        <a:ext cx="2070359" cy="1192150"/>
      </dsp:txXfrm>
    </dsp:sp>
    <dsp:sp modelId="{25451E4C-183D-4061-92DF-402DF4D449A6}">
      <dsp:nvSpPr>
        <dsp:cNvPr id="0" name=""/>
        <dsp:cNvSpPr/>
      </dsp:nvSpPr>
      <dsp:spPr>
        <a:xfrm rot="10850055">
          <a:off x="3488728" y="4418599"/>
          <a:ext cx="969449" cy="569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 rot="10800000">
        <a:off x="3659422" y="4533644"/>
        <a:ext cx="798746" cy="341405"/>
      </dsp:txXfrm>
    </dsp:sp>
    <dsp:sp modelId="{65A9857D-7B9C-427C-8885-652CAEAE1010}">
      <dsp:nvSpPr>
        <dsp:cNvPr id="0" name=""/>
        <dsp:cNvSpPr/>
      </dsp:nvSpPr>
      <dsp:spPr>
        <a:xfrm>
          <a:off x="243410" y="3826114"/>
          <a:ext cx="2788534" cy="1685954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কাব্যগ্রন্থ</a:t>
          </a:r>
          <a:r>
            <a:rPr lang="bn-IN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en-US" sz="20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সাঁজের</a:t>
          </a:r>
          <a:r>
            <a:rPr lang="en-US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bn-IN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en-US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en-US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কাজল</a:t>
          </a:r>
          <a:r>
            <a:rPr lang="bn-IN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en-US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কেয়ার</a:t>
          </a:r>
          <a:r>
            <a:rPr lang="en-US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কাঁটা</a:t>
          </a:r>
          <a:endParaRPr lang="en-US" sz="2000" b="1" kern="1200" dirty="0"/>
        </a:p>
      </dsp:txBody>
      <dsp:txXfrm>
        <a:off x="651781" y="4073016"/>
        <a:ext cx="1971792" cy="1192150"/>
      </dsp:txXfrm>
    </dsp:sp>
    <dsp:sp modelId="{175EDD42-EAB5-4B5C-858E-1EF15FF1D6B8}">
      <dsp:nvSpPr>
        <dsp:cNvPr id="0" name=""/>
        <dsp:cNvSpPr/>
      </dsp:nvSpPr>
      <dsp:spPr>
        <a:xfrm rot="15781530">
          <a:off x="1314243" y="3216035"/>
          <a:ext cx="360963" cy="569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 rot="10800000">
        <a:off x="1374962" y="3383581"/>
        <a:ext cx="252674" cy="341405"/>
      </dsp:txXfrm>
    </dsp:sp>
    <dsp:sp modelId="{13330373-8048-4952-94FA-8BE3121A6A59}">
      <dsp:nvSpPr>
        <dsp:cNvPr id="0" name=""/>
        <dsp:cNvSpPr/>
      </dsp:nvSpPr>
      <dsp:spPr>
        <a:xfrm>
          <a:off x="126755" y="1469416"/>
          <a:ext cx="2445240" cy="168595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মৃত্যু</a:t>
          </a:r>
          <a:r>
            <a:rPr lang="en-US" sz="1800" b="1" kern="1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: </a:t>
          </a:r>
          <a:r>
            <a:rPr lang="en-US" sz="1800" b="1" kern="1200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তিনি</a:t>
          </a:r>
          <a:r>
            <a:rPr lang="en-US" sz="1800" b="1" kern="1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১৯৯৯ সালে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মৃত্যুবরণ</a:t>
          </a:r>
          <a:endParaRPr lang="en-US" sz="1800" b="1" kern="1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করেন</a:t>
          </a:r>
          <a:endParaRPr lang="en-US" sz="1800" b="1" kern="1200" dirty="0"/>
        </a:p>
      </dsp:txBody>
      <dsp:txXfrm>
        <a:off x="484852" y="1716318"/>
        <a:ext cx="1729046" cy="1192150"/>
      </dsp:txXfrm>
    </dsp:sp>
    <dsp:sp modelId="{7A7F398A-C9F9-4024-9A12-D8FC28F0DDD5}">
      <dsp:nvSpPr>
        <dsp:cNvPr id="0" name=""/>
        <dsp:cNvSpPr/>
      </dsp:nvSpPr>
      <dsp:spPr>
        <a:xfrm rot="19771380">
          <a:off x="2379162" y="1320068"/>
          <a:ext cx="345916" cy="569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2386331" y="1460187"/>
        <a:ext cx="242141" cy="341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227A-A027-4113-AA74-9614F4CDF4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BBCE-5682-4AAB-A755-13672891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1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227A-A027-4113-AA74-9614F4CDF4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BBCE-5682-4AAB-A755-13672891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227A-A027-4113-AA74-9614F4CDF4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BBCE-5682-4AAB-A755-13672891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227A-A027-4113-AA74-9614F4CDF4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BBCE-5682-4AAB-A755-13672891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6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227A-A027-4113-AA74-9614F4CDF4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BBCE-5682-4AAB-A755-13672891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5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227A-A027-4113-AA74-9614F4CDF4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BBCE-5682-4AAB-A755-13672891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6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227A-A027-4113-AA74-9614F4CDF4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BBCE-5682-4AAB-A755-13672891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9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227A-A027-4113-AA74-9614F4CDF4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BBCE-5682-4AAB-A755-13672891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227A-A027-4113-AA74-9614F4CDF4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BBCE-5682-4AAB-A755-13672891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4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227A-A027-4113-AA74-9614F4CDF4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BBCE-5682-4AAB-A755-13672891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6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227A-A027-4113-AA74-9614F4CDF4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BBCE-5682-4AAB-A755-13672891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9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227A-A027-4113-AA74-9614F4CDF4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2BBCE-5682-4AAB-A755-13672891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6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nazrul693105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653F14-A57E-40A5-8937-0346DA93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32" y="221046"/>
            <a:ext cx="11095630" cy="6429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833" y="1426507"/>
            <a:ext cx="1109562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latin typeface="NikoshBAN" pitchFamily="2" charset="0"/>
                <a:cs typeface="NikoshBAN" pitchFamily="2" charset="0"/>
              </a:rPr>
              <a:t>“</a:t>
            </a:r>
            <a:r>
              <a:rPr lang="en-US" sz="9600" b="1" dirty="0">
                <a:ln w="11430"/>
                <a:latin typeface="NikoshBAN" pitchFamily="2" charset="0"/>
                <a:cs typeface="NikoshBAN" pitchFamily="2" charset="0"/>
              </a:rPr>
              <a:t>মাল্টিমিডিয়া ক্লাশে সবাইকে স্বাগতম</a:t>
            </a:r>
            <a:r>
              <a:rPr lang="bn-IN" sz="9600" b="1" dirty="0">
                <a:ln w="11430"/>
                <a:latin typeface="NikoshBAN" pitchFamily="2" charset="0"/>
                <a:cs typeface="NikoshBAN" pitchFamily="2" charset="0"/>
              </a:rPr>
              <a:t>” </a:t>
            </a:r>
            <a:endParaRPr lang="en-US" sz="4400" b="1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29518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365" y="508976"/>
            <a:ext cx="109420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জীবন শ্রেষ্ঠ , কঠোর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কর্মে সে মহীয়ান ,</a:t>
            </a:r>
          </a:p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সংগ্রামে আর সাহসে প্রজ্ঞা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আলোকে দীপ্তিমান 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365" y="3787416"/>
            <a:ext cx="109420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পায়ের তলায় মাটিতে, আকাশে,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সমুখে, সিন্ধু জলে</a:t>
            </a:r>
          </a:p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 কেতন উড়ায়ে মানুষ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চলিয়াছে দলে দলে 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07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8900CA6-F564-471C-8E8F-182242C75CA5}"/>
              </a:ext>
            </a:extLst>
          </p:cNvPr>
          <p:cNvSpPr txBox="1"/>
          <p:nvPr/>
        </p:nvSpPr>
        <p:spPr>
          <a:xfrm>
            <a:off x="626661" y="294384"/>
            <a:ext cx="1091820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 অর্থ জেনে নেই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8EB9F1F-C274-405B-8651-BAE8EEA0A866}"/>
              </a:ext>
            </a:extLst>
          </p:cNvPr>
          <p:cNvSpPr/>
          <p:nvPr/>
        </p:nvSpPr>
        <p:spPr>
          <a:xfrm>
            <a:off x="8296702" y="5046796"/>
            <a:ext cx="3070747" cy="864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লড়াই 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C645112-B91E-4D06-9B3A-760A1487D752}"/>
              </a:ext>
            </a:extLst>
          </p:cNvPr>
          <p:cNvSpPr/>
          <p:nvPr/>
        </p:nvSpPr>
        <p:spPr>
          <a:xfrm>
            <a:off x="8187396" y="1655275"/>
            <a:ext cx="3180052" cy="971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পতাকা  </a:t>
            </a:r>
            <a:endParaRPr lang="en-US" sz="6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7DFA6FA-BC10-41CE-949F-54EADD7683D8}"/>
              </a:ext>
            </a:extLst>
          </p:cNvPr>
          <p:cNvSpPr/>
          <p:nvPr/>
        </p:nvSpPr>
        <p:spPr>
          <a:xfrm>
            <a:off x="872319" y="1785468"/>
            <a:ext cx="3111182" cy="8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কেতন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EE51F5-6907-4BEF-8EF2-95BC0FAAF0FE}"/>
              </a:ext>
            </a:extLst>
          </p:cNvPr>
          <p:cNvSpPr/>
          <p:nvPr/>
        </p:nvSpPr>
        <p:spPr>
          <a:xfrm>
            <a:off x="872319" y="5173907"/>
            <a:ext cx="3111182" cy="817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 </a:t>
            </a:r>
            <a:endParaRPr lang="en-US" sz="5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1AAF3EA-455F-4E41-B91A-C003765D07E5}"/>
              </a:ext>
            </a:extLst>
          </p:cNvPr>
          <p:cNvSpPr/>
          <p:nvPr/>
        </p:nvSpPr>
        <p:spPr>
          <a:xfrm>
            <a:off x="8187396" y="3428999"/>
            <a:ext cx="3180052" cy="815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একশ  </a:t>
            </a:r>
            <a:endParaRPr lang="en-US" sz="6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11B1CFC-19E7-468B-956A-A88C1F5F8147}"/>
              </a:ext>
            </a:extLst>
          </p:cNvPr>
          <p:cNvSpPr/>
          <p:nvPr/>
        </p:nvSpPr>
        <p:spPr>
          <a:xfrm>
            <a:off x="872319" y="3429000"/>
            <a:ext cx="3111182" cy="8154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শতেক</a:t>
            </a:r>
            <a:r>
              <a:rPr lang="en-US" sz="5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.jpeg">
            <a:extLst>
              <a:ext uri="{FF2B5EF4-FFF2-40B4-BE49-F238E27FC236}">
                <a16:creationId xmlns="" xmlns:a16="http://schemas.microsoft.com/office/drawing/2014/main" id="{27B6660A-64D4-4216-AD98-83AF74AA8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504" y="3100241"/>
            <a:ext cx="2541215" cy="1295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4567967-B820-4911-877C-D6D0A7FCF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52" y="1431833"/>
            <a:ext cx="3013917" cy="1488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AE39D51-823C-4625-B2B9-3553A740F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04" y="4788804"/>
            <a:ext cx="2541215" cy="14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7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8FD334-3B9D-47CF-AEB1-89EF37F2DC91}"/>
              </a:ext>
            </a:extLst>
          </p:cNvPr>
          <p:cNvSpPr txBox="1"/>
          <p:nvPr/>
        </p:nvSpPr>
        <p:spPr>
          <a:xfrm>
            <a:off x="558421" y="3261815"/>
            <a:ext cx="10959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শতেকের সাথে শতেক হস্ত</a:t>
            </a:r>
          </a:p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মিলায়ে একত্রিত</a:t>
            </a:r>
          </a:p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 দেশে সব কালে কালে সবে</a:t>
            </a:r>
          </a:p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হয়েছে সমুন্নত 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15.jpg">
            <a:extLst>
              <a:ext uri="{FF2B5EF4-FFF2-40B4-BE49-F238E27FC236}">
                <a16:creationId xmlns="" xmlns:a16="http://schemas.microsoft.com/office/drawing/2014/main" id="{C612CF54-BED8-4811-AC67-788497CB5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981" y="454784"/>
            <a:ext cx="2183641" cy="2506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101264-6187-43CE-810D-8D704A2C7B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r="17535"/>
          <a:stretch/>
        </p:blipFill>
        <p:spPr>
          <a:xfrm>
            <a:off x="3397155" y="454786"/>
            <a:ext cx="1951630" cy="2506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82252" y="619910"/>
            <a:ext cx="259889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8214816" y="689477"/>
            <a:ext cx="176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শতেক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139149" y="689477"/>
            <a:ext cx="137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একশ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6752" y="1446562"/>
            <a:ext cx="2270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সমুন্নত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অতিশয়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উচু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B3E3EF7-63B6-4094-B899-25E2EE97BC5A}"/>
              </a:ext>
            </a:extLst>
          </p:cNvPr>
          <p:cNvSpPr txBox="1"/>
          <p:nvPr/>
        </p:nvSpPr>
        <p:spPr>
          <a:xfrm>
            <a:off x="653955" y="3316460"/>
            <a:ext cx="10890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বিপুলা পৃথিবী, প্রসারিত পথ,</a:t>
            </a:r>
          </a:p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যাত্রীরা সেই পথে,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 কর্মের আহবানে কোন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অনন্ত কাল হতে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images (8).jpeg">
            <a:extLst>
              <a:ext uri="{FF2B5EF4-FFF2-40B4-BE49-F238E27FC236}">
                <a16:creationId xmlns="" xmlns:a16="http://schemas.microsoft.com/office/drawing/2014/main" id="{F8D076F0-9B28-4169-ABBE-6435B7646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339" y="373407"/>
            <a:ext cx="2402005" cy="2642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289F2BA-0973-4EFC-95A5-B73559DAE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t="14728" r="2252" b="17954"/>
          <a:stretch/>
        </p:blipFill>
        <p:spPr>
          <a:xfrm>
            <a:off x="6161831" y="373406"/>
            <a:ext cx="2257701" cy="2642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53955" y="606517"/>
            <a:ext cx="259889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8782201" y="373407"/>
            <a:ext cx="2871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2201" y="1076098"/>
            <a:ext cx="2871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82201" y="2145844"/>
            <a:ext cx="27626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অনন্ত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1E5688-6C3F-40FF-B123-2D142726A088}"/>
              </a:ext>
            </a:extLst>
          </p:cNvPr>
          <p:cNvSpPr txBox="1"/>
          <p:nvPr/>
        </p:nvSpPr>
        <p:spPr>
          <a:xfrm>
            <a:off x="633288" y="3034330"/>
            <a:ext cx="10931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জীবন শ্রেষ্ঠ , কঠোর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কর্মে সে মহীয়ান ,</a:t>
            </a:r>
          </a:p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সংগ্রামে আর সাহসে প্রজ্ঞা 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আলোকে দীপ্তিমান 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F6E522-4781-4A13-A9BB-345315A5B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31"/>
          <a:stretch/>
        </p:blipFill>
        <p:spPr>
          <a:xfrm>
            <a:off x="3342443" y="313593"/>
            <a:ext cx="2279298" cy="2620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-101004820.jpg">
            <a:extLst>
              <a:ext uri="{FF2B5EF4-FFF2-40B4-BE49-F238E27FC236}">
                <a16:creationId xmlns="" xmlns:a16="http://schemas.microsoft.com/office/drawing/2014/main" id="{4DB752FB-547C-426F-8A2A-4C713FE1A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695" y="313591"/>
            <a:ext cx="2483894" cy="2620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33287" y="535666"/>
            <a:ext cx="259889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8651544" y="539809"/>
            <a:ext cx="2879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মহীয়ান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সুমহান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51544" y="1786376"/>
            <a:ext cx="2879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প্রজ্ঞা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51544" y="1163092"/>
            <a:ext cx="2879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লড়াই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51544" y="2478404"/>
            <a:ext cx="2879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দীপ্তিমান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উজ্জ্বল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39031EF-9FC2-4219-9A0A-8AF98CFF7F37}"/>
              </a:ext>
            </a:extLst>
          </p:cNvPr>
          <p:cNvSpPr txBox="1"/>
          <p:nvPr/>
        </p:nvSpPr>
        <p:spPr>
          <a:xfrm>
            <a:off x="667604" y="3163989"/>
            <a:ext cx="10809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পায়ের তলায় মাটিতে, আকাশে,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সমুখে, সিন্ধু জলে</a:t>
            </a:r>
          </a:p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 কেতন উড়ায়ে মানুষ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চলিয়াছে দলে দলে 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gil-beach.jpg">
            <a:extLst>
              <a:ext uri="{FF2B5EF4-FFF2-40B4-BE49-F238E27FC236}">
                <a16:creationId xmlns="" xmlns:a16="http://schemas.microsoft.com/office/drawing/2014/main" id="{59A9CDBD-158E-45F9-9D0B-D21A6F697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367" y="270827"/>
            <a:ext cx="2353013" cy="2554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827ee98b910b0c1a16244e0877563c0e.jpg">
            <a:extLst>
              <a:ext uri="{FF2B5EF4-FFF2-40B4-BE49-F238E27FC236}">
                <a16:creationId xmlns="" xmlns:a16="http://schemas.microsoft.com/office/drawing/2014/main" id="{77A95DFB-3C46-4CE4-9AE3-D83E862BDC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8224" y="270827"/>
            <a:ext cx="2644792" cy="2554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39696E4-D186-4E11-AF51-862B0AA80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30" y="270827"/>
            <a:ext cx="2611901" cy="2554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67603" y="459692"/>
            <a:ext cx="259889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513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4).jpeg">
            <a:extLst>
              <a:ext uri="{FF2B5EF4-FFF2-40B4-BE49-F238E27FC236}">
                <a16:creationId xmlns="" xmlns:a16="http://schemas.microsoft.com/office/drawing/2014/main" id="{6DFADDD0-EFF4-458B-A406-AA0B41AB4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32" y="1259450"/>
            <a:ext cx="9007522" cy="2443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AA42F9-3E62-4E4C-843C-C9616D1069B1}"/>
              </a:ext>
            </a:extLst>
          </p:cNvPr>
          <p:cNvSpPr/>
          <p:nvPr/>
        </p:nvSpPr>
        <p:spPr>
          <a:xfrm>
            <a:off x="602776" y="4312698"/>
            <a:ext cx="10986448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“একতাবদ্ধ </a:t>
            </a:r>
            <a:r>
              <a:rPr lang="bn-IN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 কাজ করলে জয় নিশ্চিত” উক্তিটি </a:t>
            </a:r>
            <a:r>
              <a:rPr lang="bn-IN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IN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AED9DE-EEB6-4A95-A1D6-3F6CF7ED2C55}"/>
              </a:ext>
            </a:extLst>
          </p:cNvPr>
          <p:cNvSpPr txBox="1"/>
          <p:nvPr/>
        </p:nvSpPr>
        <p:spPr>
          <a:xfrm>
            <a:off x="3814409" y="336120"/>
            <a:ext cx="4563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781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9DB721-DF0C-467D-A512-94CF83BD815E}"/>
              </a:ext>
            </a:extLst>
          </p:cNvPr>
          <p:cNvSpPr txBox="1"/>
          <p:nvPr/>
        </p:nvSpPr>
        <p:spPr>
          <a:xfrm>
            <a:off x="548184" y="568514"/>
            <a:ext cx="109318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১. কবি সুফিয়া কামাল কত সালে জন্মগ্রহ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করেন ? 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ক. ১৯১১ সালে       		খ. ১৯১২ সালে      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	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গ. ১৯১৩ সালে   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	ঘ. ১৯১৪ সালে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নীচের কোনটির সাথে সাম্য কবিতার মিল আছে ?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একতাই বল         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স্বাস্থ্যই সকল সুখের মুল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অর্থই অনর্থের মূল ঘ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জোর যার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মুলুক তাঁর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সব দেশে মানুষ কিভাবে উন্নত হয়েছে ?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ক. একক প্রয়াসে    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খ. সভ্যতার বিকাশে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গ. অর্থনৈতিক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ঘ. সম্মিলিত প্রয়াসে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833A15-2045-42E6-B851-C0355CC68884}"/>
              </a:ext>
            </a:extLst>
          </p:cNvPr>
          <p:cNvSpPr txBox="1"/>
          <p:nvPr/>
        </p:nvSpPr>
        <p:spPr>
          <a:xfrm>
            <a:off x="5089478" y="0"/>
            <a:ext cx="2113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Half Frame 3">
            <a:extLst>
              <a:ext uri="{FF2B5EF4-FFF2-40B4-BE49-F238E27FC236}">
                <a16:creationId xmlns="" xmlns:a16="http://schemas.microsoft.com/office/drawing/2014/main" id="{02B758B0-11B6-44A1-980C-EE992D53A656}"/>
              </a:ext>
            </a:extLst>
          </p:cNvPr>
          <p:cNvSpPr/>
          <p:nvPr/>
        </p:nvSpPr>
        <p:spPr>
          <a:xfrm rot="13225213">
            <a:off x="2297278" y="1780415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="" xmlns:a16="http://schemas.microsoft.com/office/drawing/2014/main" id="{D65632F5-207F-4BC4-9217-DDA20E5A6F95}"/>
              </a:ext>
            </a:extLst>
          </p:cNvPr>
          <p:cNvSpPr/>
          <p:nvPr/>
        </p:nvSpPr>
        <p:spPr>
          <a:xfrm rot="13225213">
            <a:off x="1725425" y="3212254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="" xmlns:a16="http://schemas.microsoft.com/office/drawing/2014/main" id="{3F6F2724-CD2A-4E42-A7B0-EE39EC7532EA}"/>
              </a:ext>
            </a:extLst>
          </p:cNvPr>
          <p:cNvSpPr/>
          <p:nvPr/>
        </p:nvSpPr>
        <p:spPr>
          <a:xfrm rot="13225213">
            <a:off x="7075603" y="5792786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1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93BFF3-8BF0-414B-B65A-EBDEED0D5F09}"/>
              </a:ext>
            </a:extLst>
          </p:cNvPr>
          <p:cNvSpPr txBox="1"/>
          <p:nvPr/>
        </p:nvSpPr>
        <p:spPr>
          <a:xfrm>
            <a:off x="705914" y="5144530"/>
            <a:ext cx="10768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ধর্ম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বর্ন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গোত্র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ভেদে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সৌহার্দের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আমাদের কী করতে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লিখে নিয়ে আসবে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97B863C-37C0-4359-922B-EF88CECF67D9}"/>
              </a:ext>
            </a:extLst>
          </p:cNvPr>
          <p:cNvSpPr txBox="1"/>
          <p:nvPr/>
        </p:nvSpPr>
        <p:spPr>
          <a:xfrm>
            <a:off x="633486" y="375719"/>
            <a:ext cx="4380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9E58D9-AED4-43B2-A0B4-A944CEC27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39" y="1391382"/>
            <a:ext cx="6284795" cy="366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E34670D-83AA-46DF-8566-0DD0D8F4343B}"/>
              </a:ext>
            </a:extLst>
          </p:cNvPr>
          <p:cNvSpPr txBox="1"/>
          <p:nvPr/>
        </p:nvSpPr>
        <p:spPr>
          <a:xfrm>
            <a:off x="708546" y="486492"/>
            <a:ext cx="10836323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F1494D-FEAE-4B49-B132-D76762916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r="11046"/>
          <a:stretch/>
        </p:blipFill>
        <p:spPr>
          <a:xfrm>
            <a:off x="968721" y="2094753"/>
            <a:ext cx="10293791" cy="44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58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ender-equality-a-dogma-b53759ce125c14cf4e9cdd38022436ca.jpg">
            <a:extLst>
              <a:ext uri="{FF2B5EF4-FFF2-40B4-BE49-F238E27FC236}">
                <a16:creationId xmlns="" xmlns:a16="http://schemas.microsoft.com/office/drawing/2014/main" id="{FE40CAE3-4F2E-4787-B28B-F57E2D370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51" y="286603"/>
            <a:ext cx="10863618" cy="625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19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3717601" y="227244"/>
            <a:ext cx="3500438" cy="806969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375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409" y="3340358"/>
            <a:ext cx="5803640" cy="2758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 নজরুল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কিসামত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হারাটী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ডি.এস.আই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০১৭১৪৫৫৯৬৪১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nazrul693105@gmail.com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34065" y="3340358"/>
            <a:ext cx="4105469" cy="2453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০৭/১০/২০২১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98" y="701217"/>
            <a:ext cx="1689202" cy="222984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17609" y="1142025"/>
            <a:ext cx="2199992" cy="198270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651BF6-EBCA-44F4-B893-026A68F37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61" y="1392983"/>
            <a:ext cx="4935440" cy="3666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2C872B6-49AB-4E6B-AF4B-7A4ACD261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95" y="1392983"/>
            <a:ext cx="4995081" cy="3666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1C3D94-3DE0-4897-AC85-8C0BD53F146A}"/>
              </a:ext>
            </a:extLst>
          </p:cNvPr>
          <p:cNvSpPr/>
          <p:nvPr/>
        </p:nvSpPr>
        <p:spPr>
          <a:xfrm>
            <a:off x="1841310" y="390275"/>
            <a:ext cx="9183768" cy="739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 দেখে চিন্তা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A8C702E-98FB-4E76-9FC2-6EFA45BB073C}"/>
              </a:ext>
            </a:extLst>
          </p:cNvPr>
          <p:cNvSpPr/>
          <p:nvPr/>
        </p:nvSpPr>
        <p:spPr>
          <a:xfrm>
            <a:off x="2648188" y="5562002"/>
            <a:ext cx="1616590" cy="5056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3600" b="1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86A3980-F660-446A-83B9-06078B79A3AA}"/>
              </a:ext>
            </a:extLst>
          </p:cNvPr>
          <p:cNvSpPr/>
          <p:nvPr/>
        </p:nvSpPr>
        <p:spPr>
          <a:xfrm>
            <a:off x="8421744" y="5562001"/>
            <a:ext cx="1616039" cy="505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একতা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10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500BFEE-995A-4715-8524-375D98132DA9}"/>
              </a:ext>
            </a:extLst>
          </p:cNvPr>
          <p:cNvSpPr/>
          <p:nvPr/>
        </p:nvSpPr>
        <p:spPr>
          <a:xfrm>
            <a:off x="1452447" y="267286"/>
            <a:ext cx="9171294" cy="1425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7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en-US" sz="7200" b="1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C447802-88A9-4E37-8F46-2C011D22032D}"/>
              </a:ext>
            </a:extLst>
          </p:cNvPr>
          <p:cNvSpPr/>
          <p:nvPr/>
        </p:nvSpPr>
        <p:spPr>
          <a:xfrm>
            <a:off x="4565189" y="1447879"/>
            <a:ext cx="4285397" cy="145380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সাম্য </a:t>
            </a:r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34F280-BB96-4D23-AE13-EAB204C1A2B9}"/>
              </a:ext>
            </a:extLst>
          </p:cNvPr>
          <p:cNvSpPr/>
          <p:nvPr/>
        </p:nvSpPr>
        <p:spPr>
          <a:xfrm>
            <a:off x="6834230" y="2901680"/>
            <a:ext cx="2318824" cy="65793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সুফিয়া কামাল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3554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200E82-34D4-4083-9A3E-B41213D5FF2A}"/>
              </a:ext>
            </a:extLst>
          </p:cNvPr>
          <p:cNvSpPr txBox="1"/>
          <p:nvPr/>
        </p:nvSpPr>
        <p:spPr>
          <a:xfrm>
            <a:off x="572069" y="1086887"/>
            <a:ext cx="11068335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এই পাঠ শেষে শিক্ষার্থীরা.........</a:t>
            </a:r>
          </a:p>
          <a:p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১. সুফিয়া কামাল এর সংক্ষিপ্ত পরিচয় বলতে পারবে; </a:t>
            </a:r>
          </a:p>
          <a:p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২. নতুন শব্দগুলো অর্থসহ বাক্যে প্রয়োগ করতে পারবে; </a:t>
            </a:r>
          </a:p>
          <a:p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“একতাবদ্ধ হয়ে কাজ করলে সবখানে জয় নিশ্চিত” উক্তিটি  </a:t>
            </a: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বিশ্লেষ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 পারবে 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CB32AF7-308D-4507-94B3-4D2D7F4EF568}"/>
              </a:ext>
            </a:extLst>
          </p:cNvPr>
          <p:cNvSpPr/>
          <p:nvPr/>
        </p:nvSpPr>
        <p:spPr>
          <a:xfrm>
            <a:off x="4106839" y="267286"/>
            <a:ext cx="3628047" cy="619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9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3E7082A8-AC6D-479C-A7E2-CD4F6C263C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542919"/>
              </p:ext>
            </p:extLst>
          </p:nvPr>
        </p:nvGraphicFramePr>
        <p:xfrm>
          <a:off x="2520056" y="590844"/>
          <a:ext cx="7919345" cy="558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image-13717-1511149097.jpg">
            <a:extLst>
              <a:ext uri="{FF2B5EF4-FFF2-40B4-BE49-F238E27FC236}">
                <a16:creationId xmlns="" xmlns:a16="http://schemas.microsoft.com/office/drawing/2014/main" id="{8B994518-76F6-471D-922A-492EEAC6E1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" r="35098" b="23858"/>
          <a:stretch/>
        </p:blipFill>
        <p:spPr>
          <a:xfrm>
            <a:off x="5551997" y="2664740"/>
            <a:ext cx="1828091" cy="1866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CE9EE5A-8E47-44A4-ABB5-6BB52ADA33C3}"/>
              </a:ext>
            </a:extLst>
          </p:cNvPr>
          <p:cNvSpPr/>
          <p:nvPr/>
        </p:nvSpPr>
        <p:spPr>
          <a:xfrm>
            <a:off x="582682" y="238313"/>
            <a:ext cx="1968312" cy="174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লেখক পরিচিতি 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160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958F71-96C2-464A-9DBE-84332B529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2B958F71-96C2-464A-9DBE-84332B529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B958F71-96C2-464A-9DBE-84332B529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2B958F71-96C2-464A-9DBE-84332B529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F92C45-7AE7-418A-9EF3-DEDA15F3B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E0F92C45-7AE7-418A-9EF3-DEDA15F3B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E0F92C45-7AE7-418A-9EF3-DEDA15F3B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E0F92C45-7AE7-418A-9EF3-DEDA15F3B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DAAACF-DA9A-4244-90C2-31084B23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FCDAAACF-DA9A-4244-90C2-31084B23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FCDAAACF-DA9A-4244-90C2-31084B23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FCDAAACF-DA9A-4244-90C2-31084B237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9003D4-C72D-4898-B781-933B0123D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089003D4-C72D-4898-B781-933B0123D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089003D4-C72D-4898-B781-933B0123D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089003D4-C72D-4898-B781-933B0123D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5C317F-0C22-4857-AF14-966B1401A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B55C317F-0C22-4857-AF14-966B1401A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B55C317F-0C22-4857-AF14-966B1401A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B55C317F-0C22-4857-AF14-966B1401A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451E4C-183D-4061-92DF-402DF4D44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25451E4C-183D-4061-92DF-402DF4D44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25451E4C-183D-4061-92DF-402DF4D44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25451E4C-183D-4061-92DF-402DF4D44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9857D-7B9C-427C-8885-652CAEAE1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65A9857D-7B9C-427C-8885-652CAEAE1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65A9857D-7B9C-427C-8885-652CAEAE1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65A9857D-7B9C-427C-8885-652CAEAE1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5EDD42-EAB5-4B5C-858E-1EF15FF1D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175EDD42-EAB5-4B5C-858E-1EF15FF1D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175EDD42-EAB5-4B5C-858E-1EF15FF1D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175EDD42-EAB5-4B5C-858E-1EF15FF1D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330373-8048-4952-94FA-8BE3121A6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13330373-8048-4952-94FA-8BE3121A6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13330373-8048-4952-94FA-8BE3121A6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13330373-8048-4952-94FA-8BE3121A6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F398A-C9F9-4024-9A12-D8FC28F0D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A7F398A-C9F9-4024-9A12-D8FC28F0D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A7F398A-C9F9-4024-9A12-D8FC28F0D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7A7F398A-C9F9-4024-9A12-D8FC28F0D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9B8DC33-A1F6-4C8A-AD9C-FA2E9CD59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7" y="2298742"/>
            <a:ext cx="10836323" cy="423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956" y="1123542"/>
            <a:ext cx="108772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শতেকের সাথে শতেক হস্ত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মিলায়ে একত্রিত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 দেশে সব কালে কালে সবে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হয়েছে সমুন্নত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B3E3EF7-63B6-4094-B899-25E2EE97BC5A}"/>
              </a:ext>
            </a:extLst>
          </p:cNvPr>
          <p:cNvSpPr txBox="1"/>
          <p:nvPr/>
        </p:nvSpPr>
        <p:spPr>
          <a:xfrm>
            <a:off x="653956" y="3814564"/>
            <a:ext cx="108772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বিপুলা পৃথিবী, প্রসারিত পথ,</a:t>
            </a:r>
          </a:p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যাত্রীরা সেই পথে,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 কর্মের আহবানে কোন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অনন্ত কাল হতে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C447802-88A9-4E37-8F46-2C011D22032D}"/>
              </a:ext>
            </a:extLst>
          </p:cNvPr>
          <p:cNvSpPr/>
          <p:nvPr/>
        </p:nvSpPr>
        <p:spPr>
          <a:xfrm>
            <a:off x="4420738" y="232012"/>
            <a:ext cx="2224586" cy="755052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সাম্য</a:t>
            </a:r>
            <a:r>
              <a:rPr lang="bn-IN" sz="8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15896" y="616272"/>
            <a:ext cx="3295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সুফিয়া কামাল  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0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423</Words>
  <Application>Microsoft Office PowerPoint</Application>
  <PresentationFormat>Widescreen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Md Nazrul Islam</cp:lastModifiedBy>
  <cp:revision>22</cp:revision>
  <dcterms:created xsi:type="dcterms:W3CDTF">2021-10-06T14:10:56Z</dcterms:created>
  <dcterms:modified xsi:type="dcterms:W3CDTF">2021-10-07T02:11:55Z</dcterms:modified>
</cp:coreProperties>
</file>