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sldIdLst>
    <p:sldId id="318" r:id="rId3"/>
    <p:sldId id="314" r:id="rId4"/>
    <p:sldId id="316" r:id="rId5"/>
    <p:sldId id="315" r:id="rId6"/>
    <p:sldId id="317" r:id="rId7"/>
    <p:sldId id="256" r:id="rId8"/>
    <p:sldId id="257" r:id="rId9"/>
    <p:sldId id="258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313" r:id="rId18"/>
    <p:sldId id="31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6C027-1E79-44C4-8F93-59D1BC25B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0A394-2F60-4CAA-9F5A-84F826300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48600-FBCC-4E04-BBA3-8423FD9A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D2AB4-9B42-4423-88D4-AF55C472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CE9C-ABC5-45E1-89EB-7C35CBCE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43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5482-EE17-4AD0-BDDE-BC491EF9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C4F76-0601-43E4-BF50-70326D6A3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D6269-0ED2-4949-9797-D23FA85E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1427C-F962-41C6-8308-CE20ADDF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0B98F-6CBE-4375-924C-3B06126B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21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2974C0-D73B-4C68-B995-4E534EA02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CF647-108D-4109-B895-21DCE8C46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9938A-E35A-4E05-B4E1-3BD298E1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318F-AEDB-4764-9B34-38209B96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D0AA3-F1C0-4B7F-94C5-563E0E2A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35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213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FF46-DE75-4C10-9C8B-F83D16C45EA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9D08-45F0-49A2-A6AB-B419F87B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82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FF46-DE75-4C10-9C8B-F83D16C45EA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9D08-45F0-49A2-A6AB-B419F87B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0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FF46-DE75-4C10-9C8B-F83D16C45EA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9D08-45F0-49A2-A6AB-B419F87B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31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FF46-DE75-4C10-9C8B-F83D16C45EA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9D08-45F0-49A2-A6AB-B419F87B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1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FF46-DE75-4C10-9C8B-F83D16C45EA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9D08-45F0-49A2-A6AB-B419F87B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12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FF46-DE75-4C10-9C8B-F83D16C45EA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9D08-45F0-49A2-A6AB-B419F87B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9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FF46-DE75-4C10-9C8B-F83D16C45EA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9D08-45F0-49A2-A6AB-B419F87B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18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4D8F-099D-4842-ADFF-F5DBF3E0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51BB-93E7-4074-8028-C020C6303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8BB5F-2725-4E68-A818-C99E646F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7453D-E045-429D-BBCA-566B07E0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D3BD0-FF1F-4BBA-ADA0-2A177AEC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71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FF46-DE75-4C10-9C8B-F83D16C45EA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9D08-45F0-49A2-A6AB-B419F87B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93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FF46-DE75-4C10-9C8B-F83D16C45EA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9D08-45F0-49A2-A6AB-B419F87B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87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81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961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35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111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29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FF46-DE75-4C10-9C8B-F83D16C45EA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9D08-45F0-49A2-A6AB-B419F87B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81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FF46-DE75-4C10-9C8B-F83D16C45EA9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9D08-45F0-49A2-A6AB-B419F87B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22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97AB-C1E4-475B-8F32-81A76FC5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6B123-74B5-4357-9D32-101929B30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75AA3-FCEB-4430-A3C5-91EBA0E45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74D92-9A3A-47A9-B9B8-74C37F2A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92D46-B7DB-4566-9D6E-D3BE6F3F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16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7C0F-C2D4-43A7-AC37-4E9728D7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F8E14-5E80-4A93-B43A-BA74D0DF0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CC8E1-4345-4587-AE7D-51A6CCCD3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DB22-9770-4C7C-BF0E-585B4283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035B0-FD27-454A-9CB6-1B5AFBDA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5A0E-54CC-443F-9EE7-DE6BE5DA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83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F0E0-4575-46BB-9D89-0BE24A21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6370-C785-45F5-80CE-512FFB3AF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DEC48-2847-4700-BF73-57FA66556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63308-B743-4775-B1D9-EA3218109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8FE7B-DAEE-4F3E-AD31-256FD8252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D811A1-3181-4A9F-910D-C5921FE1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042CAE-3F48-4732-AED3-AC133882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D8F00B-D49A-428D-9561-ED2D14CA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54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BE99-FE0E-4FC1-9A3A-267EE269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E5F59-69FD-4720-82F6-1B444E59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3F826-3377-4314-9A65-B930F7EC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04F4D-3D3B-41EE-973E-7D1AF8EF0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38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61FED-140D-45D5-B697-F1227199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FE08D-80B3-44B3-83B0-A94A5F4F6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6A0BB-1D25-46FD-B6C5-A97C2D53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4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ACCD-A7F0-4336-9255-DA72C903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6FCB9-CADE-45AB-9A91-0D2CB982A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2466F-EFB1-48F6-9E6A-DAA88804A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59F4AB-2A4A-4B96-A9AB-EF2495D1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F2BB4-F350-4628-B710-599D795D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BBA2B-E39F-479A-AC9A-35F5AE49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3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E77D-4EC4-4B9F-8322-CB99C33A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C1367-F344-4B4A-8F40-5706EC782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1D24E-3665-4988-8D75-075F3D0F4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61533-4EEC-4C53-A36E-9C031B62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E8FC2-D09C-42A3-BE9B-72ACC125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0C185-C1F9-4889-8290-2139F94A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8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CBE4-7B14-49DD-8105-04ADD9B81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B0924-BB50-464F-B4C9-8245708F0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BB76C-C0B6-4FCD-87FD-75FDD5C7B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35CEF-E37A-43E8-9854-9F956278E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64FD2-25EA-44B3-A87E-1665950E9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5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F2B3-6986-4BE2-AC6F-758C54426287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D1C838-2638-4BA0-B477-DD2F1A10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2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4E7CFC-F02A-47E1-9161-617B47EDB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76" y="347205"/>
            <a:ext cx="10979848" cy="6163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81FB4F-4E13-4D4E-83EB-5549CEA01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6" y="491836"/>
            <a:ext cx="5957455" cy="5957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B6CE60-0D7B-4143-8435-37540AEBB7A2}"/>
              </a:ext>
            </a:extLst>
          </p:cNvPr>
          <p:cNvSpPr txBox="1"/>
          <p:nvPr/>
        </p:nvSpPr>
        <p:spPr>
          <a:xfrm>
            <a:off x="3241964" y="1108363"/>
            <a:ext cx="5084618" cy="7342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dirty="0">
                <a:ln/>
                <a:solidFill>
                  <a:srgbClr val="FF0000"/>
                </a:solidFill>
                <a:latin typeface="Century Gothic"/>
              </a:rPr>
              <a:t>আজকের পাঠে সবাইকে স্বাগতম </a:t>
            </a:r>
            <a:endParaRPr lang="en-US" b="1" dirty="0">
              <a:ln/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09741D-DC96-41D6-8C5E-02CD10A50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0907" y="-57150"/>
            <a:ext cx="4097141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47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50391 0.3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5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554763-A327-44AE-891D-AA563550BAAE}"/>
              </a:ext>
            </a:extLst>
          </p:cNvPr>
          <p:cNvGrpSpPr/>
          <p:nvPr/>
        </p:nvGrpSpPr>
        <p:grpSpPr>
          <a:xfrm>
            <a:off x="481284" y="347511"/>
            <a:ext cx="10980059" cy="6162977"/>
            <a:chOff x="609600" y="337154"/>
            <a:chExt cx="10980059" cy="61629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27A0E71-8B49-4264-A7A9-0AB258409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A7F6B44-78B6-44B1-8969-B26E70DD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8757B0-1A45-4802-8F81-70B9CF5AE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437A0E7-1F68-449F-8ECA-6AF6D7845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C578D29-D858-4C2A-A193-BDDEA09F4EC1}"/>
              </a:ext>
            </a:extLst>
          </p:cNvPr>
          <p:cNvSpPr txBox="1"/>
          <p:nvPr/>
        </p:nvSpPr>
        <p:spPr>
          <a:xfrm>
            <a:off x="2369127" y="1345259"/>
            <a:ext cx="105294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DBE0D-171F-40A5-AA2A-7E177A15C2D5}"/>
              </a:ext>
            </a:extLst>
          </p:cNvPr>
          <p:cNvSpPr txBox="1"/>
          <p:nvPr/>
        </p:nvSpPr>
        <p:spPr>
          <a:xfrm>
            <a:off x="3228109" y="1811573"/>
            <a:ext cx="5126181" cy="52322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( ৮৭০০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১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+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২১০০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২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+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৭৫০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৮ )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÷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৩ টাকা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49A35-8D46-4A99-A386-EEAA540E4DF8}"/>
              </a:ext>
            </a:extLst>
          </p:cNvPr>
          <p:cNvSpPr txBox="1"/>
          <p:nvPr/>
        </p:nvSpPr>
        <p:spPr>
          <a:xfrm>
            <a:off x="3228109" y="2712118"/>
            <a:ext cx="4253345" cy="52322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=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( ৮৭০০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+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৪২০০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+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৬০০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০ )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÷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৩ টাকা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D381D-386B-489F-B79A-EC3A1CB9C060}"/>
              </a:ext>
            </a:extLst>
          </p:cNvPr>
          <p:cNvSpPr txBox="1"/>
          <p:nvPr/>
        </p:nvSpPr>
        <p:spPr>
          <a:xfrm>
            <a:off x="3228109" y="3574077"/>
            <a:ext cx="2507672" cy="46166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= ১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৮৯০০ 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÷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৩ টাকা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1B503-073E-4B5A-B856-9A6A0AB83648}"/>
              </a:ext>
            </a:extLst>
          </p:cNvPr>
          <p:cNvSpPr txBox="1"/>
          <p:nvPr/>
        </p:nvSpPr>
        <p:spPr>
          <a:xfrm>
            <a:off x="3228109" y="4367553"/>
            <a:ext cx="2507671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= ৬৩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০০  টাকা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CEDCB0-719F-49DC-8E7D-7F1B7ED3AAE6}"/>
              </a:ext>
            </a:extLst>
          </p:cNvPr>
          <p:cNvSpPr txBox="1"/>
          <p:nvPr/>
        </p:nvSpPr>
        <p:spPr>
          <a:xfrm>
            <a:off x="3325091" y="5143408"/>
            <a:ext cx="2410689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উত্তরঃ ৬৩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০০  টাকা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835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DC1C522-535D-4C9D-B25A-A674CFE29420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7D5C301-C52D-4C66-A64A-4BA868BA8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7EEBBB2-638E-4786-8D3C-1D2249AD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6B8687B-0B0A-4CD1-A83A-49A3395B8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6DA4A47-3C64-48D0-87D3-794A25B58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4A4726C-F684-4C04-9E5C-5CB47D557B91}"/>
              </a:ext>
            </a:extLst>
          </p:cNvPr>
          <p:cNvSpPr txBox="1"/>
          <p:nvPr/>
        </p:nvSpPr>
        <p:spPr>
          <a:xfrm>
            <a:off x="498764" y="457200"/>
            <a:ext cx="14962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কাজঃ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A98206-418C-4521-A38D-949733933932}"/>
              </a:ext>
            </a:extLst>
          </p:cNvPr>
          <p:cNvSpPr/>
          <p:nvPr/>
        </p:nvSpPr>
        <p:spPr>
          <a:xfrm>
            <a:off x="4634611" y="248722"/>
            <a:ext cx="2282997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E9DCF-1F75-423A-8A27-4AE479FA910B}"/>
              </a:ext>
            </a:extLst>
          </p:cNvPr>
          <p:cNvSpPr txBox="1"/>
          <p:nvPr/>
        </p:nvSpPr>
        <p:spPr>
          <a:xfrm>
            <a:off x="2256545" y="1057309"/>
            <a:ext cx="7358510" cy="37369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নিচের প্রশ্নটি মনোযোগ সহকারে পড়ি ও সমস্যা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টির সমাধান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খুঁজে বের কর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।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CE85D-5077-4038-BF6A-898CCD251703}"/>
              </a:ext>
            </a:extLst>
          </p:cNvPr>
          <p:cNvSpPr txBox="1"/>
          <p:nvPr/>
        </p:nvSpPr>
        <p:spPr>
          <a:xfrm>
            <a:off x="1451264" y="1463571"/>
            <a:ext cx="9978736" cy="1365374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প্রশ্ন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ঃ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তারিক জসিম এবং হালিম একটি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ফলের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দোকানে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গে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ল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।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তারা নিচের চিত্রে দেয়া মূল্য অনুযায়ী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৬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টি কলা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,৩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টি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কমলা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এবং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৯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টি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আম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কিনলো এবং মোট মূল্য তিন জন সমানভাবে ভাগ করে দিল। প্রত্যেকে কত টাকা করে দিল?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24D897-F2A7-4B69-8B8F-704092487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81" y="3013873"/>
            <a:ext cx="1895030" cy="18950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102477-55E8-4B49-8D5A-F8F28C04456E}"/>
              </a:ext>
            </a:extLst>
          </p:cNvPr>
          <p:cNvSpPr txBox="1"/>
          <p:nvPr/>
        </p:nvSpPr>
        <p:spPr>
          <a:xfrm>
            <a:off x="3082901" y="5505375"/>
            <a:ext cx="1399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১</a:t>
            </a:r>
            <a:r>
              <a:rPr lang="b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০</a:t>
            </a:r>
            <a:r>
              <a:rPr lang="bn-IN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টাকা</a:t>
            </a:r>
            <a:r>
              <a:rPr lang="bn-IN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1026" name="Picture 2" descr="Buy Fresh Seedless Oranges Online | Walmart Canada">
            <a:extLst>
              <a:ext uri="{FF2B5EF4-FFF2-40B4-BE49-F238E27FC236}">
                <a16:creationId xmlns:a16="http://schemas.microsoft.com/office/drawing/2014/main" id="{DEC98658-452E-45C3-A000-E62EF742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17" y="2937694"/>
            <a:ext cx="2017966" cy="201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3DBB55-B667-49A3-99A8-EFAD49DB262B}"/>
              </a:ext>
            </a:extLst>
          </p:cNvPr>
          <p:cNvSpPr txBox="1"/>
          <p:nvPr/>
        </p:nvSpPr>
        <p:spPr>
          <a:xfrm>
            <a:off x="5609608" y="5470506"/>
            <a:ext cx="1399310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dirty="0"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১২</a:t>
            </a:r>
            <a:r>
              <a:rPr lang="bn-IN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টাকা</a:t>
            </a:r>
            <a:r>
              <a:rPr lang="bn-IN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15" name="Picture 4" descr="Mango PNG Clip Art - Best WEB Clipart">
            <a:extLst>
              <a:ext uri="{FF2B5EF4-FFF2-40B4-BE49-F238E27FC236}">
                <a16:creationId xmlns:a16="http://schemas.microsoft.com/office/drawing/2014/main" id="{8299ECC1-6851-4189-863F-7EF0B120A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59" y="3247351"/>
            <a:ext cx="2009968" cy="16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9B3D81-99A2-4D15-BCDE-61CC08B53981}"/>
              </a:ext>
            </a:extLst>
          </p:cNvPr>
          <p:cNvSpPr txBox="1"/>
          <p:nvPr/>
        </p:nvSpPr>
        <p:spPr>
          <a:xfrm>
            <a:off x="8399052" y="5465799"/>
            <a:ext cx="1399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dirty="0"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২</a:t>
            </a:r>
            <a:r>
              <a:rPr lang="bn-BD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৫</a:t>
            </a:r>
            <a:r>
              <a:rPr lang="bn-IN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n-IN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টাকা</a:t>
            </a:r>
            <a:r>
              <a:rPr lang="bn-IN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35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7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13FDFC-275F-4907-9275-A23F5AD89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32" y="1449202"/>
            <a:ext cx="2395936" cy="10120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816ED-CF49-47CA-AAF2-C5CCD9AAE847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2183E32-5FF3-4773-BBBB-FCE201A2F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732E213-5950-4625-A3AE-AF68DFAB6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62FB971-9F86-4FF0-B8E0-967FA65D9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A3831B-621E-42BE-B638-BECCFB0DF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413DC78-AC26-4CE2-ABBC-6A1D581DEEDC}"/>
              </a:ext>
            </a:extLst>
          </p:cNvPr>
          <p:cNvSpPr txBox="1"/>
          <p:nvPr/>
        </p:nvSpPr>
        <p:spPr>
          <a:xfrm>
            <a:off x="2625436" y="387996"/>
            <a:ext cx="5953992" cy="650731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সমস্যাটি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করতে পারবে?    </a:t>
            </a:r>
            <a:endParaRPr lang="en-US" sz="2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A0D23-B2EC-4CB3-8472-FA48D981D3E7}"/>
              </a:ext>
            </a:extLst>
          </p:cNvPr>
          <p:cNvSpPr txBox="1"/>
          <p:nvPr/>
        </p:nvSpPr>
        <p:spPr>
          <a:xfrm>
            <a:off x="2736272" y="5423086"/>
            <a:ext cx="6338455" cy="46166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মোট মূল্য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=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আসবাবপত্রের একক মূল্য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আসবাবপত্রের সংখ্যা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90802-F120-4768-B088-25A04ABE5E1E}"/>
              </a:ext>
            </a:extLst>
          </p:cNvPr>
          <p:cNvSpPr txBox="1"/>
          <p:nvPr/>
        </p:nvSpPr>
        <p:spPr>
          <a:xfrm>
            <a:off x="4336473" y="1264536"/>
            <a:ext cx="1399309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দেয়া আছে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,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9DDF3-1369-4CF0-BF45-24FFD3F5B59D}"/>
              </a:ext>
            </a:extLst>
          </p:cNvPr>
          <p:cNvSpPr txBox="1"/>
          <p:nvPr/>
        </p:nvSpPr>
        <p:spPr>
          <a:xfrm>
            <a:off x="4447308" y="1934882"/>
            <a:ext cx="3713018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একটি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কলার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মূল্য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১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০ টাকা 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B6999-D28F-4853-B622-75F06BC35904}"/>
              </a:ext>
            </a:extLst>
          </p:cNvPr>
          <p:cNvSpPr txBox="1"/>
          <p:nvPr/>
        </p:nvSpPr>
        <p:spPr>
          <a:xfrm>
            <a:off x="4447308" y="2579719"/>
            <a:ext cx="3713018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একটি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কমলার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মূল্য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১২ টাকা ।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CECE0-1E1E-4F39-A7B0-5D6433749BC8}"/>
              </a:ext>
            </a:extLst>
          </p:cNvPr>
          <p:cNvSpPr txBox="1"/>
          <p:nvPr/>
        </p:nvSpPr>
        <p:spPr>
          <a:xfrm>
            <a:off x="4447308" y="3244334"/>
            <a:ext cx="3470564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একটি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আমের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মূল্য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২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৫ টাকা 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DDD99-8D06-4659-997C-8717EE10885F}"/>
              </a:ext>
            </a:extLst>
          </p:cNvPr>
          <p:cNvSpPr txBox="1"/>
          <p:nvPr/>
        </p:nvSpPr>
        <p:spPr>
          <a:xfrm>
            <a:off x="4447308" y="3908949"/>
            <a:ext cx="2036618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মোট মূল্য কত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305CE7-0BC9-4830-8049-F29770CE54A5}"/>
              </a:ext>
            </a:extLst>
          </p:cNvPr>
          <p:cNvSpPr txBox="1"/>
          <p:nvPr/>
        </p:nvSpPr>
        <p:spPr>
          <a:xfrm>
            <a:off x="4488873" y="4553787"/>
            <a:ext cx="2327564" cy="37369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প্রত্যেকে দিল কত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?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35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EA0BBC-CDEE-4F39-83E1-E083B683A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074" y="2403674"/>
            <a:ext cx="1454127" cy="145412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8D5ABB-F491-408A-A582-FC0A42029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04" y="5165646"/>
            <a:ext cx="1180622" cy="9910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DB174CE-6C9B-4C53-A70F-22203ECD0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074" y="3950473"/>
            <a:ext cx="1180622" cy="9910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B7F4D20-280F-4D3A-B546-7075B8F86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696" y="3953519"/>
            <a:ext cx="1180622" cy="9910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884FC9F-533E-4212-B537-73FC8C327808}"/>
              </a:ext>
            </a:extLst>
          </p:cNvPr>
          <p:cNvSpPr txBox="1"/>
          <p:nvPr/>
        </p:nvSpPr>
        <p:spPr>
          <a:xfrm>
            <a:off x="8413135" y="2874911"/>
            <a:ext cx="2361817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১২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 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 ৩  =  টাকা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8BAF1B-6E5A-48F7-B5A4-974F1DCBCAD0}"/>
              </a:ext>
            </a:extLst>
          </p:cNvPr>
          <p:cNvGrpSpPr/>
          <p:nvPr/>
        </p:nvGrpSpPr>
        <p:grpSpPr>
          <a:xfrm>
            <a:off x="561955" y="331401"/>
            <a:ext cx="10980059" cy="6195197"/>
            <a:chOff x="609600" y="304934"/>
            <a:chExt cx="10980059" cy="619519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ACDD7B7A-15DD-4CBC-B221-A44DAD35F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FD0A03A-9017-43CD-A9C2-3E143FA63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3958B2D-E3C0-4705-A1B8-89B16F87F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42425" y="209662"/>
              <a:ext cx="2710907" cy="290145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CB567E7-179A-4703-AF81-F61927D3C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5700583-62D6-4F4C-BF14-DAEF855ED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61" y="757507"/>
            <a:ext cx="1572874" cy="15728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9E72F60-179F-4EB7-B34A-34917F12F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872" y="828863"/>
            <a:ext cx="1572874" cy="15728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5600A59-E1EF-44BD-B80B-C1BAC1E4B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455" y="440375"/>
            <a:ext cx="1572874" cy="15728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B92A3B4-B35E-4E97-B181-827E24700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825" y="58758"/>
            <a:ext cx="1572874" cy="15728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59D8BB9-A023-4738-981D-5B1EA1D54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887" y="1556"/>
            <a:ext cx="1572874" cy="15728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6081CA3-E341-4E4A-B729-6D5995DAB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321" y="413849"/>
            <a:ext cx="1572874" cy="1572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183D6C-10B7-497B-920C-C8ABE5124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42" y="2394674"/>
            <a:ext cx="1454127" cy="14497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F24AA5-25C9-49A5-91A3-C37E058CC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79" y="2365068"/>
            <a:ext cx="1454127" cy="14541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1BA167A-CF85-44CC-AD96-DCC69FF30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96" y="4136555"/>
            <a:ext cx="1180622" cy="9910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E0EC93-76CC-439D-802A-9627C7DDD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546" y="3999863"/>
            <a:ext cx="1180622" cy="9910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6033ACB-AA8F-4A14-A598-9DC1A734E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182" y="5134109"/>
            <a:ext cx="1180622" cy="991007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5C9C1307-2D20-4430-A900-B4943011335F}"/>
              </a:ext>
            </a:extLst>
          </p:cNvPr>
          <p:cNvSpPr/>
          <p:nvPr/>
        </p:nvSpPr>
        <p:spPr>
          <a:xfrm>
            <a:off x="6397690" y="2609377"/>
            <a:ext cx="1768222" cy="991007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0D4BC6A-7AEB-4AC5-B9BD-2FB27EBF36B1}"/>
              </a:ext>
            </a:extLst>
          </p:cNvPr>
          <p:cNvSpPr/>
          <p:nvPr/>
        </p:nvSpPr>
        <p:spPr>
          <a:xfrm>
            <a:off x="6403183" y="4526294"/>
            <a:ext cx="1768222" cy="991007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7E6ED6F-9AB5-4155-B8BB-C0606AEC8B4E}"/>
              </a:ext>
            </a:extLst>
          </p:cNvPr>
          <p:cNvSpPr/>
          <p:nvPr/>
        </p:nvSpPr>
        <p:spPr>
          <a:xfrm>
            <a:off x="6397690" y="845195"/>
            <a:ext cx="1768222" cy="991007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8CBB5A-40CD-49D1-8A6A-ED6C475860FA}"/>
              </a:ext>
            </a:extLst>
          </p:cNvPr>
          <p:cNvSpPr txBox="1"/>
          <p:nvPr/>
        </p:nvSpPr>
        <p:spPr>
          <a:xfrm>
            <a:off x="8413135" y="1104987"/>
            <a:ext cx="2361817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১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০  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 ৬  =  টাকা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C148BC-7EFE-423A-89F1-39953F05938E}"/>
              </a:ext>
            </a:extLst>
          </p:cNvPr>
          <p:cNvSpPr txBox="1"/>
          <p:nvPr/>
        </p:nvSpPr>
        <p:spPr>
          <a:xfrm>
            <a:off x="8413135" y="4764777"/>
            <a:ext cx="2361817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২৫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 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 ৯  =  টাকা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266C1E-2964-440E-A682-5D4007687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3" y="5166359"/>
            <a:ext cx="1180622" cy="991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34901F-5807-442E-A14F-3544435EF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54" y="4074885"/>
            <a:ext cx="1180622" cy="9910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DA5234-B421-4975-8AE1-5F65C559F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791" y="5087185"/>
            <a:ext cx="1180622" cy="99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30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12B9BD7-8463-415B-AFAA-FA40C5F400ED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0AB5FA-80C7-4EE7-A7E3-39D873BE4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865257-F5AC-4FC7-AC2F-F0BE9FBA6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D8CC769-AF37-4638-8B19-E2EC989CC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42B3B7-5685-4B5D-9880-A8C949DE2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6D30513-34D9-4CD4-A46D-21C70D30A953}"/>
              </a:ext>
            </a:extLst>
          </p:cNvPr>
          <p:cNvSpPr txBox="1"/>
          <p:nvPr/>
        </p:nvSpPr>
        <p:spPr>
          <a:xfrm>
            <a:off x="2382981" y="1143895"/>
            <a:ext cx="7176656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প্রত্যেকের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য়ার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পরিমান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÷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মূল্য পরিশোধকারীর সংখ্যা)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210C2-E57D-4B30-8219-504E90F0EF67}"/>
              </a:ext>
            </a:extLst>
          </p:cNvPr>
          <p:cNvSpPr txBox="1"/>
          <p:nvPr/>
        </p:nvSpPr>
        <p:spPr>
          <a:xfrm>
            <a:off x="2493818" y="2267903"/>
            <a:ext cx="6096000" cy="67005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বন্ধনী ব্যবহার করে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উপরে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র প্রশ্নটিকে একটি গাণিতিক বাক্যে প্রকাশ করি এবং সমস্যাটি সমাধান করি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।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5B7C3-13A3-4A49-90FB-BD6A0E74F92A}"/>
              </a:ext>
            </a:extLst>
          </p:cNvPr>
          <p:cNvSpPr txBox="1"/>
          <p:nvPr/>
        </p:nvSpPr>
        <p:spPr>
          <a:xfrm>
            <a:off x="1998517" y="3394364"/>
            <a:ext cx="8416637" cy="155359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কথায় গাণিতিক বাক্যটি হচ্ছে</a:t>
            </a:r>
            <a:endParaRPr lang="bn-BD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spcAft>
                <a:spcPts val="800"/>
              </a:spcAft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মোট মূল্য 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কলা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মূল্য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সংখ্যা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+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কমলা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মূল্য</a:t>
            </a:r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সংখ্যা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+</a:t>
            </a:r>
          </a:p>
          <a:p>
            <a:pPr>
              <a:spcAft>
                <a:spcPts val="800"/>
              </a:spcAft>
            </a:pP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আম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একক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মূল্য</a:t>
            </a:r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সংখ্যা ) 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÷</a:t>
            </a: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৩ </a:t>
            </a:r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EF5AD-6D99-4642-A164-B24B4E5DECB6}"/>
              </a:ext>
            </a:extLst>
          </p:cNvPr>
          <p:cNvSpPr txBox="1"/>
          <p:nvPr/>
        </p:nvSpPr>
        <p:spPr>
          <a:xfrm>
            <a:off x="2244435" y="5483272"/>
            <a:ext cx="7176656" cy="46166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গাণিতিক বাক্যটি হচ্ছে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(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০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+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bn-I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+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৯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)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÷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৩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টাকা।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76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BA7CE37-0472-4B00-BF4D-6A0A21FD225A}"/>
              </a:ext>
            </a:extLst>
          </p:cNvPr>
          <p:cNvSpPr txBox="1"/>
          <p:nvPr/>
        </p:nvSpPr>
        <p:spPr>
          <a:xfrm>
            <a:off x="4239489" y="1026606"/>
            <a:ext cx="1745674" cy="46166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kumimoji="0" lang="bn-BD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kumimoji="0" lang="bn-IN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kumimoji="0" lang="en-US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kumimoji="0" lang="bn-BD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 =৩৬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9EC612-1C80-4495-9741-B97B6ADE2A39}"/>
              </a:ext>
            </a:extLst>
          </p:cNvPr>
          <p:cNvSpPr txBox="1"/>
          <p:nvPr/>
        </p:nvSpPr>
        <p:spPr>
          <a:xfrm>
            <a:off x="6622470" y="1111157"/>
            <a:ext cx="1510145" cy="40011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kumimoji="0" lang="bn-BD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kumimoji="0" lang="bn-IN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</a:t>
            </a:r>
            <a:r>
              <a:rPr kumimoji="0" lang="en-US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kumimoji="0" lang="bn-BD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৯ =২২৫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10AB52-9ABD-48F4-ADAC-766E3477BD54}"/>
              </a:ext>
            </a:extLst>
          </p:cNvPr>
          <p:cNvGrpSpPr/>
          <p:nvPr/>
        </p:nvGrpSpPr>
        <p:grpSpPr>
          <a:xfrm>
            <a:off x="585893" y="347511"/>
            <a:ext cx="10985522" cy="6162977"/>
            <a:chOff x="604137" y="337154"/>
            <a:chExt cx="10985522" cy="616297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FD92D55-8DD9-4AE2-9C9C-197D0B7A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9409" y="310956"/>
              <a:ext cx="2710907" cy="29014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030A469-6CB3-4383-83ED-4A4925A95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4A007D-E836-4DDA-AA3F-CDDB9BF19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113EE6-9A8C-4871-AE2B-000E5DF26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1CF1E1-FB6C-4FCB-85BE-DDC165B2BFF8}"/>
              </a:ext>
            </a:extLst>
          </p:cNvPr>
          <p:cNvSpPr txBox="1"/>
          <p:nvPr/>
        </p:nvSpPr>
        <p:spPr>
          <a:xfrm>
            <a:off x="2355272" y="999841"/>
            <a:ext cx="1510145" cy="46166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kumimoji="0" lang="bn-BD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kumimoji="0" lang="bn-IN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০</a:t>
            </a:r>
            <a:r>
              <a:rPr kumimoji="0" lang="en-US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kumimoji="0" lang="bn-BD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 =৬০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534A63-ADD6-460B-8993-F4CAC43A434E}"/>
              </a:ext>
            </a:extLst>
          </p:cNvPr>
          <p:cNvSpPr txBox="1"/>
          <p:nvPr/>
        </p:nvSpPr>
        <p:spPr>
          <a:xfrm>
            <a:off x="3366651" y="2261845"/>
            <a:ext cx="4017819" cy="52322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kumimoji="0" lang="bn-BD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(</a:t>
            </a:r>
            <a:r>
              <a:rPr kumimoji="0" lang="bn-BD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kumimoji="0" lang="bn-IN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০</a:t>
            </a:r>
            <a:r>
              <a:rPr kumimoji="0" lang="en-US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kumimoji="0" lang="bn-BD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৬</a:t>
            </a:r>
            <a:r>
              <a:rPr kumimoji="0" lang="en-US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+</a:t>
            </a:r>
            <a:r>
              <a:rPr kumimoji="0" lang="bn-BD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kumimoji="0" lang="bn-IN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kumimoji="0" lang="en-US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kumimoji="0" lang="bn-BD" sz="24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kumimoji="0" lang="en-US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+</a:t>
            </a:r>
            <a:r>
              <a:rPr kumimoji="0" lang="bn-BD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</a:t>
            </a:r>
            <a:r>
              <a:rPr kumimoji="0" lang="bn-IN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</a:t>
            </a:r>
            <a:r>
              <a:rPr kumimoji="0" lang="en-US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×</a:t>
            </a:r>
            <a:r>
              <a:rPr kumimoji="0" lang="bn-BD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৯</a:t>
            </a:r>
            <a:r>
              <a:rPr kumimoji="0" lang="en-US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) </a:t>
            </a:r>
            <a:r>
              <a:rPr kumimoji="0" lang="en-US" sz="2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÷</a:t>
            </a:r>
            <a:r>
              <a:rPr kumimoji="0" lang="bn-BD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kumimoji="0" lang="bn-IN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৩</a:t>
            </a:r>
            <a:r>
              <a:rPr kumimoji="0" lang="bn-BD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kumimoji="0" lang="bn-BD" sz="18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টাকা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49A35-8D46-4A99-A386-EEAA540E4DF8}"/>
              </a:ext>
            </a:extLst>
          </p:cNvPr>
          <p:cNvSpPr txBox="1"/>
          <p:nvPr/>
        </p:nvSpPr>
        <p:spPr>
          <a:xfrm>
            <a:off x="3214254" y="3030772"/>
            <a:ext cx="4253345" cy="52322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=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(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৬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০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+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৩৬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+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২২৫ )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÷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৩ টাকা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D381D-386B-489F-B79A-EC3A1CB9C060}"/>
              </a:ext>
            </a:extLst>
          </p:cNvPr>
          <p:cNvSpPr txBox="1"/>
          <p:nvPr/>
        </p:nvSpPr>
        <p:spPr>
          <a:xfrm>
            <a:off x="3214254" y="3892731"/>
            <a:ext cx="2507672" cy="46166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= ৩২১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÷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৩ টাকা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41B503-073E-4B5A-B856-9A6A0AB83648}"/>
              </a:ext>
            </a:extLst>
          </p:cNvPr>
          <p:cNvSpPr txBox="1"/>
          <p:nvPr/>
        </p:nvSpPr>
        <p:spPr>
          <a:xfrm>
            <a:off x="3214254" y="4686207"/>
            <a:ext cx="2507671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= ১০৭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 টাকা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CEDCB0-719F-49DC-8E7D-7F1B7ED3AAE6}"/>
              </a:ext>
            </a:extLst>
          </p:cNvPr>
          <p:cNvSpPr txBox="1"/>
          <p:nvPr/>
        </p:nvSpPr>
        <p:spPr>
          <a:xfrm>
            <a:off x="3311236" y="5462062"/>
            <a:ext cx="2410689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উত্তরঃ </a:t>
            </a:r>
            <a:r>
              <a:rPr lang="bn-BD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১০৭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 টাকা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578D29-D858-4C2A-A193-BDDEA09F4EC1}"/>
              </a:ext>
            </a:extLst>
          </p:cNvPr>
          <p:cNvSpPr txBox="1"/>
          <p:nvPr/>
        </p:nvSpPr>
        <p:spPr>
          <a:xfrm>
            <a:off x="2355272" y="1663913"/>
            <a:ext cx="105294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64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4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4" grpId="0"/>
      <p:bldP spid="12" grpId="0"/>
      <p:bldP spid="7" grpId="0"/>
      <p:bldP spid="8" grpId="0"/>
      <p:bldP spid="9" grpId="0"/>
      <p:bldP spid="1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76200" ty="635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35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63369E-F490-4B95-A765-9FB9E54F27C7}"/>
              </a:ext>
            </a:extLst>
          </p:cNvPr>
          <p:cNvGrpSpPr/>
          <p:nvPr/>
        </p:nvGrpSpPr>
        <p:grpSpPr>
          <a:xfrm>
            <a:off x="167417" y="183702"/>
            <a:ext cx="11857164" cy="6508043"/>
            <a:chOff x="609600" y="337154"/>
            <a:chExt cx="10980059" cy="61629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9CE9458-9EF3-4B99-A12D-78C184E5C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A9E651-4E21-403E-A5D7-59957E5FA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CA0F9DF-BD54-41A3-8513-C224007B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2FF4F7-6F9E-4FE1-B361-8BB904DDE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193471" y="497085"/>
            <a:ext cx="6395669" cy="923330"/>
          </a:xfrm>
          <a:prstGeom prst="rect">
            <a:avLst/>
          </a:prstGeom>
          <a:noFill/>
          <a:effectLst>
            <a:glow rad="228600">
              <a:schemeClr val="accent2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বাড়ির কাজঃ</a:t>
            </a:r>
            <a:endParaRPr kumimoji="0" lang="en-US" sz="54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91485-896C-4381-9C9E-171BCD9DD0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6036" r="13936"/>
          <a:stretch/>
        </p:blipFill>
        <p:spPr>
          <a:xfrm>
            <a:off x="734289" y="2165088"/>
            <a:ext cx="5755533" cy="3975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014B0F-9594-4F1D-A84C-63446C29D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01" y="2165088"/>
            <a:ext cx="3408215" cy="4195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1374" y="1264357"/>
            <a:ext cx="10114283" cy="6531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তোমার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</a:t>
            </a:r>
            <a:r>
              <a:rPr kumimoji="0" lang="bn-BD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বইয়ের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১৯</a:t>
            </a:r>
            <a:r>
              <a:rPr kumimoji="0" lang="en-US" sz="3600" b="0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পৃষ্ঠার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সমস্যা</a:t>
            </a:r>
            <a:r>
              <a:rPr kumimoji="0" lang="bn-BD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গুলো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সমাধান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নিয়ে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আসবে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bn-BD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95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74FF67-806B-43ED-8DB4-5E2682DB8CB6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F1DF47F-DF14-47BA-8D50-AE4CE2FD6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5E9BB62-57C5-46FD-B2A2-A9073A32D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D6E929B-D9FA-40AD-8D94-71C2DE6E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3E97E18-E590-4226-8F87-2A8BAB32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7548361-F192-4525-A706-8AD91D21A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66887"/>
            <a:ext cx="3810000" cy="33242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29F2222-7E07-40AB-B5B8-53E6AA9F7CD2}"/>
              </a:ext>
            </a:extLst>
          </p:cNvPr>
          <p:cNvSpPr txBox="1"/>
          <p:nvPr/>
        </p:nvSpPr>
        <p:spPr>
          <a:xfrm>
            <a:off x="-1319219" y="347513"/>
            <a:ext cx="7385992" cy="27109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RightUp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err="1">
                <a:ln/>
                <a:solidFill>
                  <a:srgbClr val="FF67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dirty="0">
                <a:ln/>
                <a:solidFill>
                  <a:srgbClr val="FF67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6108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491FCA-1BCF-4B9D-8FAA-17BD70F3EE7A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E47014-218E-421F-A349-CDA4ECF73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670872-644C-4330-90B0-6E4F39659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EC337E-4B4E-4B87-A013-4F22C3DDC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1CC9ED7-69CB-4814-BBE3-C81890605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ED4FE4B-AE4C-4819-B023-1C449BC28588}"/>
              </a:ext>
            </a:extLst>
          </p:cNvPr>
          <p:cNvSpPr txBox="1"/>
          <p:nvPr/>
        </p:nvSpPr>
        <p:spPr>
          <a:xfrm>
            <a:off x="2387393" y="1551078"/>
            <a:ext cx="487680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6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B0AADB-FD41-4E59-9727-26D066F80249}"/>
              </a:ext>
            </a:extLst>
          </p:cNvPr>
          <p:cNvSpPr txBox="1"/>
          <p:nvPr/>
        </p:nvSpPr>
        <p:spPr>
          <a:xfrm>
            <a:off x="2117979" y="2738988"/>
            <a:ext cx="4876800" cy="2554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হামিদ</a:t>
            </a:r>
            <a:endParaRPr lang="bn-IN" sz="32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।</a:t>
            </a:r>
          </a:p>
          <a:p>
            <a:pPr algn="ctr">
              <a:defRPr/>
            </a:pPr>
            <a:r>
              <a:rPr lang="bn-B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সেনগ্রাম পাড়া </a:t>
            </a:r>
            <a:r>
              <a:rPr lang="bn-IN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 ।</a:t>
            </a:r>
          </a:p>
          <a:p>
            <a:pPr algn="ctr">
              <a:defRPr/>
            </a:pPr>
            <a:r>
              <a:rPr lang="bn-B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পাংশা</a:t>
            </a:r>
            <a:r>
              <a:rPr lang="bn-IN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bn-BD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রাজবাড়ী</a:t>
            </a:r>
            <a:r>
              <a:rPr lang="bn-IN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D4CCAF-4C0D-454A-B550-385399CCF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271" y="1465323"/>
            <a:ext cx="3751386" cy="46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09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B05B9C-2C89-4C16-80CE-B40AD073C4CE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439F7D-3078-4D95-8EAC-4EC36EF59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AC766A9-A2DE-4B15-8133-E4104986F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380261-F28F-4E74-8D2B-5B6B00698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B31E4B-622F-471F-8C93-78EB1B64A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42BA443-2E6E-4FB1-AD04-36203FE78DFA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A5A5A5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4C7137-C2A1-4D20-AF6E-86310AE51911}"/>
              </a:ext>
            </a:extLst>
          </p:cNvPr>
          <p:cNvSpPr/>
          <p:nvPr/>
        </p:nvSpPr>
        <p:spPr>
          <a:xfrm>
            <a:off x="3182608" y="537885"/>
            <a:ext cx="4677135" cy="769441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C8928-F42C-436F-850A-CBF3456862AC}"/>
              </a:ext>
            </a:extLst>
          </p:cNvPr>
          <p:cNvSpPr txBox="1"/>
          <p:nvPr/>
        </p:nvSpPr>
        <p:spPr>
          <a:xfrm>
            <a:off x="1346386" y="1988866"/>
            <a:ext cx="4957431" cy="32647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bn-BD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গণিত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 সম্পর্কিত সমস্যাবলি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</a:t>
            </a:r>
            <a:r>
              <a:rPr lang="bn-IN" dirty="0"/>
              <a:t> </a:t>
            </a:r>
            <a:r>
              <a:rPr lang="bn-IN" sz="2400" b="1" dirty="0"/>
              <a:t>বন্ধনী</a:t>
            </a:r>
            <a:r>
              <a:rPr lang="bn-BD" sz="2400" b="1" dirty="0"/>
              <a:t>র</a:t>
            </a:r>
            <a:r>
              <a:rPr lang="bn-IN" sz="2400" b="1" dirty="0"/>
              <a:t> ব্যবহার</a:t>
            </a:r>
            <a:r>
              <a:rPr lang="bn-IN" dirty="0"/>
              <a:t> 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sz="1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643E69-DAC4-43E0-B801-FFF823F3E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87" y="1670457"/>
            <a:ext cx="3327486" cy="40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45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39010F9-90B8-482D-8D42-C432221EF011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F42AC8-362D-457B-BCFB-3ED0BC6E0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3CFD4D-672B-4569-AD09-23DD94893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B00B22-06B6-4E0F-8857-8DEF11AE3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B93697-8A50-473E-A676-D924B9326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AC07AF1-BA23-48A0-9454-B6E5502A7A0B}"/>
              </a:ext>
            </a:extLst>
          </p:cNvPr>
          <p:cNvSpPr txBox="1"/>
          <p:nvPr/>
        </p:nvSpPr>
        <p:spPr>
          <a:xfrm>
            <a:off x="3291840" y="1045028"/>
            <a:ext cx="4650377" cy="9967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6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9113B4-A495-4A20-9902-1FFFD3C48D96}"/>
              </a:ext>
            </a:extLst>
          </p:cNvPr>
          <p:cNvSpPr txBox="1"/>
          <p:nvPr/>
        </p:nvSpPr>
        <p:spPr>
          <a:xfrm>
            <a:off x="1652153" y="2739257"/>
            <a:ext cx="8323119" cy="120704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১৪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যোগ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/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বিয়োগ ও গুন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/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ভাগ  সংক্রান্ত তিন স্তর বিশিষ্ট সমস্যার সমাধান করতে পারবে 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১৪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৪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  যোগ 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বিয়োগ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গুণ ও ভাগের অনূর্ধ্ব তিনটি ব্যবহার করে তিন স্তরবিশিষ্ট সমস্যার সমাধান করতে পারবে।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55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2C4EA0-B6E4-4CD7-8374-88F7A14A9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76" y="347205"/>
            <a:ext cx="10979848" cy="6163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F07FC-AF5F-4F5E-A546-879F2C5D4574}"/>
              </a:ext>
            </a:extLst>
          </p:cNvPr>
          <p:cNvSpPr txBox="1"/>
          <p:nvPr/>
        </p:nvSpPr>
        <p:spPr>
          <a:xfrm>
            <a:off x="3222170" y="876662"/>
            <a:ext cx="6446763" cy="16125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6350">
            <a:bevelT w="63500"/>
            <a:bevelB w="44450"/>
            <a:extrusionClr>
              <a:srgbClr val="FF0000"/>
            </a:extrusionClr>
            <a:contourClr>
              <a:srgbClr val="00B0F0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80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b="1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85D5C-7DBE-4D9C-93AB-A4DE7F15D62E}"/>
              </a:ext>
            </a:extLst>
          </p:cNvPr>
          <p:cNvSpPr txBox="1"/>
          <p:nvPr/>
        </p:nvSpPr>
        <p:spPr>
          <a:xfrm>
            <a:off x="3731618" y="3213463"/>
            <a:ext cx="5361709" cy="1015663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 extrusionH="38100" contourW="12700" prstMaterial="matte">
            <a:bevelT w="38100" h="82550"/>
            <a:bevelB w="31750"/>
            <a:contourClr>
              <a:srgbClr val="FF0000"/>
            </a:contourClr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 প্র</a:t>
            </a:r>
            <a:r>
              <a:rPr lang="bn-BD" sz="2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 সম্পর্কিত সমস্যাবলি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15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73DBB55-B667-49A3-99A8-EFAD49DB262B}"/>
              </a:ext>
            </a:extLst>
          </p:cNvPr>
          <p:cNvSpPr txBox="1"/>
          <p:nvPr/>
        </p:nvSpPr>
        <p:spPr>
          <a:xfrm>
            <a:off x="5588562" y="6008167"/>
            <a:ext cx="1399310" cy="369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২১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০০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টাকা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B3D81-99A2-4D15-BCDE-61CC08B53981}"/>
              </a:ext>
            </a:extLst>
          </p:cNvPr>
          <p:cNvSpPr txBox="1"/>
          <p:nvPr/>
        </p:nvSpPr>
        <p:spPr>
          <a:xfrm>
            <a:off x="7827818" y="6008166"/>
            <a:ext cx="1399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৭</a:t>
            </a:r>
            <a:r>
              <a:rPr lang="bn-BD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৫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০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টাকা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8AEE8D-79B0-42F3-87ED-402C2AB9BC97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CE4CE56-4556-47E7-B1D9-D0EC17912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BF1254-C7C5-43B1-86D0-1EE42B0C7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46B10D4-8607-43C3-8392-F92AED910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BBF8F5-0CFA-4CC1-8C78-3DD74ABF7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75692DF-B4EB-4D33-8998-CA91A783E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45" y="2922495"/>
            <a:ext cx="6591270" cy="29169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102477-55E8-4B49-8D5A-F8F28C04456E}"/>
              </a:ext>
            </a:extLst>
          </p:cNvPr>
          <p:cNvSpPr txBox="1"/>
          <p:nvPr/>
        </p:nvSpPr>
        <p:spPr>
          <a:xfrm>
            <a:off x="3061855" y="6043036"/>
            <a:ext cx="1399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৮৭০০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টাকা</a:t>
            </a:r>
            <a:r>
              <a:rPr lang="bn-IN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1E9DCF-1F75-423A-8A27-4AE479FA910B}"/>
              </a:ext>
            </a:extLst>
          </p:cNvPr>
          <p:cNvSpPr txBox="1"/>
          <p:nvPr/>
        </p:nvSpPr>
        <p:spPr>
          <a:xfrm>
            <a:off x="2201126" y="630298"/>
            <a:ext cx="7344656" cy="388244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নিচের প্রশ্নটি মনোযোগ সহকারে পড়ি ও সমস্যা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টির সমাধান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খুঁজে বের 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।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CCE85D-5077-4038-BF6A-898CCD251703}"/>
              </a:ext>
            </a:extLst>
          </p:cNvPr>
          <p:cNvSpPr txBox="1"/>
          <p:nvPr/>
        </p:nvSpPr>
        <p:spPr>
          <a:xfrm>
            <a:off x="1451263" y="1353544"/>
            <a:ext cx="9289473" cy="1365374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প্রশ্ন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ঃ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তারিক জসিম এবং হালিম একটি আসবাব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পত্রের দোকানে গিয়েছিল তারা নিচের চিত্রে দেয়া মূল্য অনুযায়ী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১টি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আলমারি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,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২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টি টেবিল এবং ৮টি চেয়ার কিনলো এবং মোট মূল্য তিন জন সমানভাবে ভাগ করে দিল। প্রত্যেকে কত টাকা করে দিল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?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30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B0E54C6-1743-4849-9910-DCC88A6027C8}"/>
              </a:ext>
            </a:extLst>
          </p:cNvPr>
          <p:cNvGrpSpPr/>
          <p:nvPr/>
        </p:nvGrpSpPr>
        <p:grpSpPr>
          <a:xfrm>
            <a:off x="605970" y="347511"/>
            <a:ext cx="10980059" cy="6162977"/>
            <a:chOff x="609600" y="337154"/>
            <a:chExt cx="10980059" cy="61629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A6E9DF-221C-4C69-A224-3C18D09DD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EBAB51-5C33-4774-9A88-F7FF21D48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D6712B0-BA30-4219-A233-80AFC0713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6A52DD2-B258-479D-9772-04555A3B8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0A0D23-B2EC-4CB3-8472-FA48D981D3E7}"/>
              </a:ext>
            </a:extLst>
          </p:cNvPr>
          <p:cNvSpPr txBox="1"/>
          <p:nvPr/>
        </p:nvSpPr>
        <p:spPr>
          <a:xfrm>
            <a:off x="2736272" y="5408798"/>
            <a:ext cx="6338455" cy="46166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মোট মূল্য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=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আসবাবপত্রের একক মূল্য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আসবাবপত্রের সংখ্যা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90802-F120-4768-B088-25A04ABE5E1E}"/>
              </a:ext>
            </a:extLst>
          </p:cNvPr>
          <p:cNvSpPr txBox="1"/>
          <p:nvPr/>
        </p:nvSpPr>
        <p:spPr>
          <a:xfrm>
            <a:off x="4336473" y="1264536"/>
            <a:ext cx="1399309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দেয়া আছে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,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9DDF3-1369-4CF0-BF45-24FFD3F5B59D}"/>
              </a:ext>
            </a:extLst>
          </p:cNvPr>
          <p:cNvSpPr txBox="1"/>
          <p:nvPr/>
        </p:nvSpPr>
        <p:spPr>
          <a:xfrm>
            <a:off x="4447308" y="1934882"/>
            <a:ext cx="3713018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একটি আলমারির মূল্য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৮৭০০ টাকা 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7B6999-D28F-4853-B622-75F06BC35904}"/>
              </a:ext>
            </a:extLst>
          </p:cNvPr>
          <p:cNvSpPr txBox="1"/>
          <p:nvPr/>
        </p:nvSpPr>
        <p:spPr>
          <a:xfrm>
            <a:off x="4447308" y="2579719"/>
            <a:ext cx="3713018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একটি টেবিল এর মূল্য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২১০০ টাকা ।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CECE0-1E1E-4F39-A7B0-5D6433749BC8}"/>
              </a:ext>
            </a:extLst>
          </p:cNvPr>
          <p:cNvSpPr txBox="1"/>
          <p:nvPr/>
        </p:nvSpPr>
        <p:spPr>
          <a:xfrm>
            <a:off x="4447308" y="3244334"/>
            <a:ext cx="3470564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একটি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চে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য়ারের মূল্য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৭৫০ টাকা ।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DDD99-8D06-4659-997C-8717EE10885F}"/>
              </a:ext>
            </a:extLst>
          </p:cNvPr>
          <p:cNvSpPr txBox="1"/>
          <p:nvPr/>
        </p:nvSpPr>
        <p:spPr>
          <a:xfrm>
            <a:off x="4447308" y="3908949"/>
            <a:ext cx="2036618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মোট মূল্য কত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305CE7-0BC9-4830-8049-F29770CE54A5}"/>
              </a:ext>
            </a:extLst>
          </p:cNvPr>
          <p:cNvSpPr txBox="1"/>
          <p:nvPr/>
        </p:nvSpPr>
        <p:spPr>
          <a:xfrm>
            <a:off x="4488873" y="4553787"/>
            <a:ext cx="2327564" cy="37369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প্রত্যেকে দিল কত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?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81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A07CA-1CB1-4FF9-9746-074A4398A50D}"/>
              </a:ext>
            </a:extLst>
          </p:cNvPr>
          <p:cNvGrpSpPr/>
          <p:nvPr/>
        </p:nvGrpSpPr>
        <p:grpSpPr>
          <a:xfrm>
            <a:off x="524042" y="314423"/>
            <a:ext cx="10980059" cy="6162977"/>
            <a:chOff x="609600" y="337154"/>
            <a:chExt cx="10980059" cy="61629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BE7E86-F567-4591-B403-23213AC6C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39CF6BC-23D9-43DE-8F95-C0E8AF55E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A8A5E44-E98F-4895-B88A-613416E87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9AD06B4-1ABF-46EE-9B3E-D15E6D0C6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774A67A-F4BE-4963-9187-1D3696D7F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8" y="3662630"/>
            <a:ext cx="1099878" cy="1479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2467E3-AF96-440B-B79F-D64B6DA37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9" y="2248067"/>
            <a:ext cx="1572874" cy="1411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0D720B-975C-4174-AC89-E5A2A8A7A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63" y="2159011"/>
            <a:ext cx="1572874" cy="1411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47DE00-3900-4D47-9B6D-1B72610EB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10" y="3659636"/>
            <a:ext cx="1099878" cy="1479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016F8F-8BC3-43BA-B06C-A360203CD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945" y="3570580"/>
            <a:ext cx="1099878" cy="1479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48AA50-84AF-4A57-BED5-5DF5BC5F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11" y="3564652"/>
            <a:ext cx="1099878" cy="14798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CD07BA-D08D-410D-B9A8-21163E7F7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1" y="5016779"/>
            <a:ext cx="1099878" cy="14798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FDDC4F-295E-42AC-8971-6905AF1DE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62" y="4921873"/>
            <a:ext cx="1099878" cy="1479837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47E6ED6F-9AB5-4155-B8BB-C0606AEC8B4E}"/>
              </a:ext>
            </a:extLst>
          </p:cNvPr>
          <p:cNvSpPr/>
          <p:nvPr/>
        </p:nvSpPr>
        <p:spPr>
          <a:xfrm>
            <a:off x="4991411" y="871278"/>
            <a:ext cx="1768222" cy="991007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8CBB5A-40CD-49D1-8A6A-ED6C475860FA}"/>
              </a:ext>
            </a:extLst>
          </p:cNvPr>
          <p:cNvSpPr txBox="1"/>
          <p:nvPr/>
        </p:nvSpPr>
        <p:spPr>
          <a:xfrm>
            <a:off x="7060325" y="1149477"/>
            <a:ext cx="2361817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৮৭০০  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 ১  =  টাকা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C9C1307-2D20-4430-A900-B4943011335F}"/>
              </a:ext>
            </a:extLst>
          </p:cNvPr>
          <p:cNvSpPr/>
          <p:nvPr/>
        </p:nvSpPr>
        <p:spPr>
          <a:xfrm>
            <a:off x="4940301" y="2535897"/>
            <a:ext cx="1768222" cy="991007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0D4BC6A-7AEB-4AC5-B9BD-2FB27EBF36B1}"/>
              </a:ext>
            </a:extLst>
          </p:cNvPr>
          <p:cNvSpPr/>
          <p:nvPr/>
        </p:nvSpPr>
        <p:spPr>
          <a:xfrm>
            <a:off x="4940301" y="4486645"/>
            <a:ext cx="1768222" cy="991007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84FC9F-533E-4212-B537-73FC8C327808}"/>
              </a:ext>
            </a:extLst>
          </p:cNvPr>
          <p:cNvSpPr txBox="1"/>
          <p:nvPr/>
        </p:nvSpPr>
        <p:spPr>
          <a:xfrm>
            <a:off x="7060325" y="2864795"/>
            <a:ext cx="2361817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২১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০০  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 ২  =  টাকা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C148BC-7EFE-423A-89F1-39953F05938E}"/>
              </a:ext>
            </a:extLst>
          </p:cNvPr>
          <p:cNvSpPr txBox="1"/>
          <p:nvPr/>
        </p:nvSpPr>
        <p:spPr>
          <a:xfrm>
            <a:off x="6986117" y="4764779"/>
            <a:ext cx="2361817" cy="3693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৭৫০  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 ৮  =  টাকা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99D0C-D84B-4B5D-830F-53A705C92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1" y="498765"/>
            <a:ext cx="1157237" cy="1503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A9C8C9-B65A-4BF0-82EA-32CE0602B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1" y="4982149"/>
            <a:ext cx="1099878" cy="14798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EBFED4-25FC-4F4C-836A-FD1888683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842" y="4949445"/>
            <a:ext cx="1099878" cy="14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00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A7D86E8-B214-41F7-92BE-1AE879C2E97B}"/>
              </a:ext>
            </a:extLst>
          </p:cNvPr>
          <p:cNvGrpSpPr/>
          <p:nvPr/>
        </p:nvGrpSpPr>
        <p:grpSpPr>
          <a:xfrm>
            <a:off x="591356" y="347511"/>
            <a:ext cx="10980059" cy="6162977"/>
            <a:chOff x="609600" y="337154"/>
            <a:chExt cx="10980059" cy="616297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0DFAE1-92A0-42DB-894B-E70E770C5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99714" y="337154"/>
              <a:ext cx="2971800" cy="25584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7B8CFD-D2E1-4598-A4D0-9A841C324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935942"/>
              <a:ext cx="2971800" cy="25315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D927E4-93BE-45DE-9509-2666C90BC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64139" y="241884"/>
              <a:ext cx="2710907" cy="29014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81A34F-37BC-4763-83E6-D14B1C475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787956" y="3698429"/>
              <a:ext cx="2700549" cy="290285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6D30513-34D9-4CD4-A46D-21C70D30A953}"/>
              </a:ext>
            </a:extLst>
          </p:cNvPr>
          <p:cNvSpPr txBox="1"/>
          <p:nvPr/>
        </p:nvSpPr>
        <p:spPr>
          <a:xfrm>
            <a:off x="2382981" y="1143895"/>
            <a:ext cx="7176656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প্রত্যেকের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য়ার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পরিমান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÷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মূল্য পরিশোধকারীর সংখ্যা)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210C2-E57D-4B30-8219-504E90F0EF67}"/>
              </a:ext>
            </a:extLst>
          </p:cNvPr>
          <p:cNvSpPr txBox="1"/>
          <p:nvPr/>
        </p:nvSpPr>
        <p:spPr>
          <a:xfrm>
            <a:off x="2493818" y="2267903"/>
            <a:ext cx="6096000" cy="67005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বন্ধনী ব্যবহার করে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উপরে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র প্রশ্নটিকে একটি গাণিতিক বাক্যে প্রকাশ করি এবং সমস্যাটি সমাধান করি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।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5B7C3-13A3-4A49-90FB-BD6A0E74F92A}"/>
              </a:ext>
            </a:extLst>
          </p:cNvPr>
          <p:cNvSpPr txBox="1"/>
          <p:nvPr/>
        </p:nvSpPr>
        <p:spPr>
          <a:xfrm>
            <a:off x="2147454" y="3486526"/>
            <a:ext cx="7897092" cy="86703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কথায় গাণিতিক বাক্যটি হচ্ছে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(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মোট মূল্য 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=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আলমারি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একক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মূল্য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সংখ্যা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+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টেবি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লের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একক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মূল্য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সংখ্যা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+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চেয়া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রের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একক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মূল্য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সংখ্যা ) 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÷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 ৩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জন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1EF5AD-6D99-4642-A164-B24B4E5DECB6}"/>
              </a:ext>
            </a:extLst>
          </p:cNvPr>
          <p:cNvSpPr txBox="1"/>
          <p:nvPr/>
        </p:nvSpPr>
        <p:spPr>
          <a:xfrm>
            <a:off x="2382980" y="5252440"/>
            <a:ext cx="7176656" cy="46166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bn-IN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গাণিতিক বাক্যটি হচ্ছে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Vrinda" panose="020B0502040204020203" pitchFamily="34" charset="0"/>
              </a:rPr>
              <a:t>(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৮৭০০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১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+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২১০০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২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+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৭৫০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×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৮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) </a:t>
            </a: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÷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bn-IN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৩</a:t>
            </a:r>
            <a:r>
              <a:rPr lang="bn-BD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Noto Sans Bengali UI"/>
              </a:rPr>
              <a:t>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টাকা।</a:t>
            </a: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41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645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NikoshBAN</vt:lpstr>
      <vt:lpstr>Trebuchet MS</vt:lpstr>
      <vt:lpstr>Wingdings 3</vt:lpstr>
      <vt:lpstr>1_Office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Hamid</dc:creator>
  <cp:lastModifiedBy>Abdul Hamid</cp:lastModifiedBy>
  <cp:revision>16</cp:revision>
  <dcterms:created xsi:type="dcterms:W3CDTF">2021-10-05T02:47:26Z</dcterms:created>
  <dcterms:modified xsi:type="dcterms:W3CDTF">2021-10-07T18:05:44Z</dcterms:modified>
</cp:coreProperties>
</file>