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06F2C-227C-431F-85C6-556A060AD88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1EDB1-EB60-49A7-8E7B-659B13D7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6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BD" dirty="0" smtClean="0"/>
              <a:t>Made by z.m.a.</a:t>
            </a:r>
            <a:r>
              <a:rPr lang="bn-BD" baseline="0" dirty="0" smtClean="0"/>
              <a:t> </a:t>
            </a:r>
            <a:r>
              <a:rPr lang="en-US" baseline="0" dirty="0" smtClean="0"/>
              <a:t>K</a:t>
            </a:r>
            <a:r>
              <a:rPr lang="bn-BD" baseline="0" dirty="0" smtClean="0"/>
              <a:t>abir. 01934153202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EDB1-EB60-49A7-8E7B-659B13D7AF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93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BD" dirty="0" smtClean="0"/>
              <a:t>Don’t copy it without</a:t>
            </a:r>
            <a:r>
              <a:rPr lang="bn-BD" baseline="0" dirty="0" smtClean="0"/>
              <a:t> my permision. – z.m.a kabir.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EDB1-EB60-49A7-8E7B-659B13D7AF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1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1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9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4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9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7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1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 txBox="1">
            <a:spLocks/>
          </p:cNvSpPr>
          <p:nvPr/>
        </p:nvSpPr>
        <p:spPr>
          <a:xfrm>
            <a:off x="660042" y="376541"/>
            <a:ext cx="7823915" cy="1282521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>
                <a:solidFill>
                  <a:srgbClr val="FFFF00"/>
                </a:solidFill>
              </a:rPr>
              <a:t>     Welcome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981200"/>
            <a:ext cx="7924800" cy="1371600"/>
          </a:xfrm>
          <a:prstGeom prst="rect">
            <a:avLst/>
          </a:prstGeom>
          <a:solidFill>
            <a:schemeClr val="accent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Subject: English </a:t>
            </a:r>
            <a:r>
              <a:rPr lang="en-US" sz="3600" dirty="0">
                <a:solidFill>
                  <a:schemeClr val="bg1"/>
                </a:solidFill>
              </a:rPr>
              <a:t>2nd </a:t>
            </a:r>
            <a:r>
              <a:rPr lang="en-US" sz="3600" dirty="0" smtClean="0">
                <a:solidFill>
                  <a:schemeClr val="bg1"/>
                </a:solidFill>
              </a:rPr>
              <a:t>Paper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Topic: TAG QUESTION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602226" y="3657600"/>
            <a:ext cx="5029200" cy="28956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Md. </a:t>
            </a:r>
            <a:r>
              <a:rPr lang="en-US" sz="4800" b="1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Saiful</a:t>
            </a:r>
            <a:r>
              <a:rPr lang="en-US" sz="48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Islam </a:t>
            </a:r>
            <a:endParaRPr lang="en-US" sz="48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Assaistant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Teacher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Shahjalal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High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School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Habiganj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Sadar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habiganj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2" descr="E:\ROSE\Valentine Gift Roses.jpgx400x400.aspx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929" y="609600"/>
            <a:ext cx="2319337" cy="10494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91200" y="3553674"/>
            <a:ext cx="2514600" cy="271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4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54182"/>
            <a:ext cx="7467600" cy="3108543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9.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Everybody/Everyone/anybody/anyone/ somebody/someone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Subject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is/was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aren't/weren't they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a. Everybody is liable to error, 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aren't they? 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Subject they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হওয়ার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is-‘are’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হয়েছে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।]</a:t>
            </a:r>
            <a:b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b. Anyone is allowed, 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aren't they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3733800"/>
            <a:ext cx="7467600" cy="156966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Subject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s/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es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verb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Subject 'they'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হওয়ার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doesn't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হয়ে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don't they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a. Everyone likes me, </a:t>
            </a:r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don't they?</a:t>
            </a:r>
            <a:b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b. Somebody came the other day, </a:t>
            </a:r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didn't they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8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620000" cy="2246769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10. Nobody/no one/none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subject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is/was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Tag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are/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were+they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b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a. None is present today, </a:t>
            </a:r>
            <a:r>
              <a:rPr lang="en-US" sz="28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are they?</a:t>
            </a:r>
            <a:br>
              <a:rPr lang="en-US" sz="28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b. No one was against the rule, </a:t>
            </a:r>
            <a:r>
              <a:rPr lang="en-US" sz="28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were they</a:t>
            </a:r>
            <a:r>
              <a:rPr lang="en-US" sz="28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200400"/>
            <a:ext cx="7620000" cy="26776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ওই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Subject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s/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es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verb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Tag‘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doesn't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হয়ে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’do they?’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(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does 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they?’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়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a. Nobody likes a liar, do they?</a:t>
            </a:r>
            <a:b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b. Nobody phoned me, did they?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[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phoned past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did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হয়েছে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91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8686800" cy="2308324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11. Everything/Anything/something subject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হ্যাঁ-বোধক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Tag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Negative verb-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short form-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it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ব্যবহূত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়: </a:t>
            </a:r>
            <a:b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a. Everything is all right, </a:t>
            </a:r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isn't it?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b. Everything has gone bad, </a:t>
            </a:r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hasn't it?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c. Something is better than nothing, </a:t>
            </a:r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isn't it?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733800"/>
            <a:ext cx="8229600" cy="26670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 startAt="12"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Imperative sentence  এ Tag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will you? / won’t you?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Let’s / Let us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shall we?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1. Please go home, 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will you?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Don’t make a noise, 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will you?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Let’s go for a walk, 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shall we?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5139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981200"/>
          </a:xfrm>
        </p:spPr>
        <p:txBody>
          <a:bodyPr>
            <a:normAutofit/>
          </a:bodyPr>
          <a:lstStyle/>
          <a:p>
            <a:pPr algn="ctr"/>
            <a:r>
              <a:rPr lang="en-US" sz="89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r>
              <a:rPr lang="en-US" sz="8900" i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/>
          </a:p>
        </p:txBody>
      </p:sp>
      <p:pic>
        <p:nvPicPr>
          <p:cNvPr id="4" name="Picture 3" descr="YourSweetSmilebyTeleflor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00200"/>
            <a:ext cx="4343400" cy="503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5436" y="533400"/>
            <a:ext cx="3255764" cy="584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/>
              <a:t>Tag questions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066800" y="1220450"/>
            <a:ext cx="6934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প্রিয় নবম ও দশম শ্রেণির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আজ আমরা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English 2nd Paper-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Part-A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 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Tag questions-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Rules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চর্চা করব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8830" y="2640925"/>
            <a:ext cx="2398413" cy="523220"/>
          </a:xfrm>
          <a:prstGeom prst="rect">
            <a:avLst/>
          </a:prstGeom>
          <a:solidFill>
            <a:schemeClr val="accent2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/>
            <a:r>
              <a:rPr lang="bn-BD" sz="2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বাক্যগুলো দেখ</a:t>
            </a:r>
            <a:r>
              <a:rPr lang="en-US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799" y="3265116"/>
            <a:ext cx="6781799" cy="52322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He is a good student, </a:t>
            </a:r>
            <a:r>
              <a:rPr lang="en-US" sz="28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isn’t he?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3884527"/>
            <a:ext cx="6781799" cy="52322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We play cricket, </a:t>
            </a:r>
            <a:r>
              <a:rPr lang="en-US" sz="28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don’t we?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4503938"/>
            <a:ext cx="6781799" cy="52322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Maria eats mango, </a:t>
            </a:r>
            <a:r>
              <a:rPr lang="en-US" sz="28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doesn’t she?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0306" y="5061794"/>
            <a:ext cx="6789294" cy="5232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She does not eat rice, </a:t>
            </a:r>
            <a:r>
              <a:rPr lang="en-US" sz="28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does she?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5642711"/>
            <a:ext cx="6781799" cy="52322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Hasan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is not a regular student, </a:t>
            </a:r>
            <a:r>
              <a:rPr lang="en-US" sz="28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 he?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717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03518"/>
            <a:ext cx="739140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Conversation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 কথোপকথনের সময় কোনো বিবৃতি উপস্থাপন করলে এর সত্যতা যাচাই করার প্রয়োজন হয়। ফলে যে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Question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 প্রশ্ন জিজ্ঞেস করা হয়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Tag Question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124200"/>
            <a:ext cx="73914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সুতরাং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Conversation-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সময়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Sentence-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শেষে যদি কোনো সমর্থনসূচক প্রশ্ন সংযোগ করা হয়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Tag Question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বলে।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Tag Question-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মাধ্যমে বক্তা সাধারণত তার ধারণাকৃত কোনো বিষয়ের সত্যতা যাচাই করে থাকে। যেমন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5552182"/>
            <a:ext cx="7391400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Taher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can't fly a plane, 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can he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Birds can fly in the sky, 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can't they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304800"/>
            <a:ext cx="5867400" cy="5175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What is </a:t>
            </a:r>
            <a:r>
              <a:rPr lang="en-US" sz="2800" b="1" dirty="0" smtClean="0">
                <a:solidFill>
                  <a:srgbClr val="FFFF00"/>
                </a:solidFill>
              </a:rPr>
              <a:t>Tag </a:t>
            </a:r>
            <a:r>
              <a:rPr lang="en-US" sz="2000" dirty="0" smtClean="0"/>
              <a:t>question?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473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29228"/>
            <a:ext cx="7543800" cy="95410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Note: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গঠনে যেসব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auxiliary verb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ব্যবহূত হয়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তাদের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Operator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392113"/>
            <a:ext cx="7467600" cy="181588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do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does, did, am, is, are, was, were, have, has, had, shall, will, should, would, can, could, might, must, ought to, dare, need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ইত্যাদি।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4876800"/>
            <a:ext cx="74676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Negative Tag Question-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উপরিউক্ত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Operator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গুলোর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Short form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বসে। যেমন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7286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53713"/>
              </p:ext>
            </p:extLst>
          </p:nvPr>
        </p:nvGraphicFramePr>
        <p:xfrm>
          <a:off x="457200" y="609600"/>
          <a:ext cx="8153400" cy="5166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Long form — Short form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Long </a:t>
                      </a:r>
                      <a:r>
                        <a:rPr lang="en-US" sz="2400" dirty="0" smtClean="0">
                          <a:effectLst/>
                        </a:rPr>
                        <a:t>form</a:t>
                      </a:r>
                      <a:r>
                        <a:rPr lang="en-US" sz="2400" dirty="0">
                          <a:effectLst/>
                        </a:rPr>
                        <a:t> — Short form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8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do not        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don't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does not    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doesn't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did not        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didn't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am not        —  aren't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amn't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হয় 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is not           — isn't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are not        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aren't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will not      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won't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should not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shouldn't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would not  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wouldn't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cannot        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can't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could not  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couldn't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NikoshBAN" panose="02000000000000000000" pitchFamily="2" charset="0"/>
                        <a:ea typeface="Times New Roman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was not      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wasn't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were not    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weren't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have not    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haven't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has not        —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hasn't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had not       —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hadn't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shall not    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shan't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might not    —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mightn't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must not     —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mustn't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ought not    —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oughtn't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dare not      —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daren't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need not     —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needn't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used not    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usedn't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NikoshBAN" panose="02000000000000000000" pitchFamily="2" charset="0"/>
                        <a:ea typeface="Times New Roman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54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9416" y="609599"/>
            <a:ext cx="3587842" cy="70788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90471"/>
            <a:ext cx="7543800" cy="830997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অংশ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affirmative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Negative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590800"/>
            <a:ext cx="7543800" cy="95410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প্রথম অংশ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Negative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affirmative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911025"/>
            <a:ext cx="7543800" cy="52322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3. Tag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Q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Negative verb-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সংক্ষিপ্ত রূপ হয়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542472"/>
            <a:ext cx="7543800" cy="156966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Rana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 a good student, </a:t>
            </a:r>
            <a:r>
              <a:rPr lang="en-US" sz="24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isn’t he?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Maria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eats mango, </a:t>
            </a:r>
            <a:r>
              <a:rPr lang="en-US" sz="24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doesn’t she?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She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does not eat rice, </a:t>
            </a:r>
            <a:r>
              <a:rPr lang="en-US" sz="24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does she?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Hasan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 not a regular student, </a:t>
            </a:r>
            <a:r>
              <a:rPr lang="en-US" sz="24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 he?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161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00200"/>
            <a:ext cx="7848600" cy="1384995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Not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 very good film-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প্রকৃতপক্ষে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এরূপ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—It was not a very good film.</a:t>
            </a:r>
            <a:b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What a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pity!—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What a pity it is!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381000"/>
            <a:ext cx="7848600" cy="954107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বাক্য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Tag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হলে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complete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ধরে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tag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হয়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352800"/>
            <a:ext cx="7848600" cy="2677656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5.</a:t>
            </a:r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না-বোধক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 not/does not/did not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Tag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ক্রিয়া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not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দিয়ে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সাহায্যকারী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ক্রিয়া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pronoun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Kabita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did not sleep, 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did she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algn="just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	   b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 I do not like him, 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do I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	   c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 Reba does not take tea, 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does she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22518"/>
            <a:ext cx="7162800" cy="156966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3200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 am </a:t>
            </a:r>
            <a:r>
              <a:rPr lang="en-US" sz="3200" u="sng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Tag aren't I?</a:t>
            </a:r>
            <a:br>
              <a:rPr lang="en-US" sz="3200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a. I am late, </a:t>
            </a:r>
            <a:r>
              <a:rPr lang="en-US" sz="3200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aren't I?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b. I am tired, </a:t>
            </a:r>
            <a:r>
              <a:rPr lang="en-US" sz="3200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aren't I</a:t>
            </a:r>
            <a:r>
              <a:rPr lang="en-US" sz="3200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565499"/>
            <a:ext cx="71628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N.B: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Non-standard British English-এ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 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am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not 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ain't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I?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Standard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British English-এ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American English-এ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I'm me,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ain't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I?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ain't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3200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620000" cy="2246769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7. Question Tag-এ 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There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Subject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ব্যবহূত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a. There is something wrong, 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isn't there?</a:t>
            </a:r>
            <a:b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b. There weren't any problem, 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were there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782431"/>
            <a:ext cx="7620000" cy="2246769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8. Non auxiliary-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have/has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Tag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়—</a:t>
            </a:r>
            <a:b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a.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K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amal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has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car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hasn't/doesn't he?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b. They have a red cow, 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haven't/don't they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605</Words>
  <Application>Microsoft Office PowerPoint</Application>
  <PresentationFormat>On-screen Show (4:3)</PresentationFormat>
  <Paragraphs>61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RASEL</cp:lastModifiedBy>
  <cp:revision>137</cp:revision>
  <dcterms:created xsi:type="dcterms:W3CDTF">2006-08-16T00:00:00Z</dcterms:created>
  <dcterms:modified xsi:type="dcterms:W3CDTF">2021-10-08T04:49:15Z</dcterms:modified>
</cp:coreProperties>
</file>