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1" r:id="rId2"/>
    <p:sldId id="283" r:id="rId3"/>
    <p:sldId id="290" r:id="rId4"/>
    <p:sldId id="277" r:id="rId5"/>
    <p:sldId id="292" r:id="rId6"/>
    <p:sldId id="256" r:id="rId7"/>
    <p:sldId id="259" r:id="rId8"/>
    <p:sldId id="263" r:id="rId9"/>
    <p:sldId id="268" r:id="rId10"/>
    <p:sldId id="286" r:id="rId11"/>
    <p:sldId id="291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64622-8A3C-4773-A232-397365D96AA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7EC1D-8BA7-4DE2-ACAE-429DEB54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5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EC1D-8BA7-4DE2-ACAE-429DEB545A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5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8735-17C0-485D-B8F0-1961FCB72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0060F-4AD9-42B9-B994-DEDB50E6F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8EDE2-D41D-4789-8CC8-CBA7213A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0C883-567F-4B10-A3FF-2C508FC9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4E9C-70C7-43B5-8AFD-77FB5269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5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8064-D4AD-4B13-8BBB-6AF29589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EDB90-3F70-41B0-A0E0-BDE6485E9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DD8B-D990-4501-A012-5DD1021F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9DF57-A3A6-4A63-8B37-F3A747F9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BA85-9470-4A90-9F03-3B7AC998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8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EFBF2-12EE-46E5-A965-AF2B5976B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24FE6-8A76-4607-BC3F-2BC54A98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2476-71B2-4A32-8DBF-F9B3135B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481FC-F885-4AB7-8A6E-61E5AEFA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A3E3A-9038-4E0B-A483-D6E785B7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17DA-950D-4018-9617-E78DB3AD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5C3B-434A-47B6-8859-8A4B4686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23768-8B9D-472B-8A65-6B8F9F1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D47A0-3DAD-4E0C-8E2E-145245C0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CD468-B723-4626-8997-157A6138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715-8EAD-4210-9F68-CAC36030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2DFFA-CD88-428E-BD3B-97D8E390D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36D5F-FEA7-45D0-8234-5511B8D1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E0D4-3591-41AD-8D0E-81B278CA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9E34E-9C56-4DE2-BF73-17C2ED18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9A16-1671-4A04-B1C4-5876F905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73B1-2CAB-4326-9AB6-6B97EDCFC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51C8E-999A-4C23-BF22-F071D8B35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3CA05-0EDD-4C23-9894-5945A108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D6BEE-2B36-421E-8DAD-9120D0AF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C529C-F6B4-4BDB-90F8-60D09CDC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5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C9C6-DB47-4B32-A6C7-B49FC0D0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B8E1-072A-40EA-93D2-12134C55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1A04C-11B5-4ABE-8708-66E57DD08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5B862-4D2C-46D7-AE47-04CB69AE0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D9C2A-BBA6-4D27-B0EE-A2653957C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CDF2D-1B06-4A30-AFD5-E6006509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673A9-273A-4548-A984-4644C90F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66938-6B1C-4BBB-AB1B-484E76C9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7A04-D53D-4064-80A0-183923A5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E1DDB-A138-496F-AF35-D688D2D4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83C9-400A-4BC6-AE8F-918488A5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847C0-3B1B-41A3-89D3-36B3C487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289E8-816F-46FF-BE07-F16E72D3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91370-F4F8-4AD6-83E8-F5E61BA5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DA8AB-5E4A-4112-B62B-6602CC97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6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67A5-5CF2-4F23-AC0A-EF73B2CD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6D93-1A82-44E9-9C17-B977A6FAC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58251-CC69-4105-BBD0-C46578C5E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178B9-9016-412C-946E-AD8FCE70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EF181-0B81-4929-BECA-88B70B0D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66FB3-C0AA-4E09-9475-7FBA2471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F905-E45C-49A3-82C2-E24193A3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FA65F-B0B1-476C-821B-45DBD401B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A2761-6323-4842-BD70-A3D644683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BB469-CC61-4E61-971E-1A7A6C4B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8D6B0-AFDE-468D-8C48-4E939DFA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CC91E-BD7C-4735-A66D-28555E35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DEB2E-D9C3-4D74-81D7-EEDCA991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C532-55E2-49EB-B804-991BF35A3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FDA56-5E78-4B77-94E0-B653B423D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A89C-2940-4395-92B2-F78015D2665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BED12-ABEC-4A9B-8D96-88267369A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BDC8D-9FF3-435A-813A-468524416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FE8C-BB8B-4FF5-9A84-2E9F3FDD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9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8591C-A72B-4C86-BAD6-315E9D6D3204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_girl_in_the_rain_animation_by_Larissa_Art.gif">
            <a:extLst>
              <a:ext uri="{FF2B5EF4-FFF2-40B4-BE49-F238E27FC236}">
                <a16:creationId xmlns:a16="http://schemas.microsoft.com/office/drawing/2014/main" id="{A875D357-4876-4DED-A8A1-67E4A297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203200"/>
            <a:ext cx="11785600" cy="642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BCBB5C-E05C-440D-AB7F-C986C1E95A42}"/>
              </a:ext>
            </a:extLst>
          </p:cNvPr>
          <p:cNvSpPr/>
          <p:nvPr/>
        </p:nvSpPr>
        <p:spPr>
          <a:xfrm>
            <a:off x="3228621" y="451556"/>
            <a:ext cx="6175023" cy="79022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6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89DEB90-758D-463B-B430-9C27A27DF5CA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E81DEB-591D-4D75-BE94-CB851A50D09B}"/>
              </a:ext>
            </a:extLst>
          </p:cNvPr>
          <p:cNvSpPr/>
          <p:nvPr/>
        </p:nvSpPr>
        <p:spPr>
          <a:xfrm>
            <a:off x="1591734" y="666045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ক। তাবিন ও তাসিনের বয়সের গড়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5CFF7B-5581-43BF-93C3-631E8473B577}"/>
              </a:ext>
            </a:extLst>
          </p:cNvPr>
          <p:cNvSpPr/>
          <p:nvPr/>
        </p:nvSpPr>
        <p:spPr>
          <a:xfrm>
            <a:off x="2043290" y="1106310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তাবিন ও তাসিনের বয়সের সমষ্টি ৪৪ বছর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84E9B9-100C-434D-B469-1875F6856726}"/>
              </a:ext>
            </a:extLst>
          </p:cNvPr>
          <p:cNvSpPr/>
          <p:nvPr/>
        </p:nvSpPr>
        <p:spPr>
          <a:xfrm>
            <a:off x="2212622" y="3680178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তাসনিম ও মুশফিকের বয়সের সমষ্টি ৩৮ বছর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EB89A-9286-42BE-9024-FB0348B2D6B0}"/>
              </a:ext>
            </a:extLst>
          </p:cNvPr>
          <p:cNvSpPr/>
          <p:nvPr/>
        </p:nvSpPr>
        <p:spPr>
          <a:xfrm>
            <a:off x="1778000" y="1947333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খ। তাসনিম ও মুশফিকের বয়সের গড়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8F24C8-5B8C-49E1-B145-63B40ED7EB20}"/>
              </a:ext>
            </a:extLst>
          </p:cNvPr>
          <p:cNvSpPr/>
          <p:nvPr/>
        </p:nvSpPr>
        <p:spPr>
          <a:xfrm>
            <a:off x="2269067" y="2393246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তাসনিম ও মুশফিকের বয়সের সমষ্টি ৩৮ বছর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3FF17-9AFA-4772-B25F-CBF4A1A7EB28}"/>
              </a:ext>
            </a:extLst>
          </p:cNvPr>
          <p:cNvSpPr/>
          <p:nvPr/>
        </p:nvSpPr>
        <p:spPr>
          <a:xfrm>
            <a:off x="1907821" y="3273779"/>
            <a:ext cx="5520267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গ। তাবিন ও তাসনিমের বয়সের গড়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168887-5C7A-43FE-A914-62514F9A4AC1}"/>
              </a:ext>
            </a:extLst>
          </p:cNvPr>
          <p:cNvSpPr/>
          <p:nvPr/>
        </p:nvSpPr>
        <p:spPr>
          <a:xfrm>
            <a:off x="2286002" y="4103509"/>
            <a:ext cx="6970888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তাসনিম ও মুশফিকের বয়সের গড় (৩৮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÷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২)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১৯ বছর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23117D-EFF0-4428-B801-82C3F1C8D588}"/>
              </a:ext>
            </a:extLst>
          </p:cNvPr>
          <p:cNvSpPr/>
          <p:nvPr/>
        </p:nvSpPr>
        <p:spPr>
          <a:xfrm>
            <a:off x="2308577" y="5074357"/>
            <a:ext cx="7320845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তাবিন ও তাসনিমের বয়সের সমষ্টি (২১+১৯)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৪০ বছর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DDDD5D-EFAA-4CEC-AB92-C9883D5C0435}"/>
              </a:ext>
            </a:extLst>
          </p:cNvPr>
          <p:cNvGrpSpPr/>
          <p:nvPr/>
        </p:nvGrpSpPr>
        <p:grpSpPr>
          <a:xfrm>
            <a:off x="3471333" y="4430886"/>
            <a:ext cx="3889023" cy="620889"/>
            <a:chOff x="3471333" y="4430886"/>
            <a:chExt cx="3889023" cy="6208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0C6FB6-D298-4E51-8852-B5BA0B375C63}"/>
                </a:ext>
              </a:extLst>
            </p:cNvPr>
            <p:cNvSpPr/>
            <p:nvPr/>
          </p:nvSpPr>
          <p:spPr>
            <a:xfrm>
              <a:off x="3730977" y="4566353"/>
              <a:ext cx="3629379" cy="48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তাসনিমের বয়স  ১৯ বছর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ACB53B4-D685-4C49-AECA-4A3DC1B80245}"/>
                </a:ext>
              </a:extLst>
            </p:cNvPr>
            <p:cNvGrpSpPr/>
            <p:nvPr/>
          </p:nvGrpSpPr>
          <p:grpSpPr>
            <a:xfrm>
              <a:off x="3471333" y="4430886"/>
              <a:ext cx="553155" cy="553156"/>
              <a:chOff x="1286932" y="2332120"/>
              <a:chExt cx="846667" cy="106583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2FC9BA2-7A80-4BAD-B8A0-545C09E0E7C7}"/>
                  </a:ext>
                </a:extLst>
              </p:cNvPr>
              <p:cNvSpPr/>
              <p:nvPr/>
            </p:nvSpPr>
            <p:spPr>
              <a:xfrm>
                <a:off x="1286932" y="2652889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71A7A5-A63F-4AB0-A44A-5F50071BDCEC}"/>
                  </a:ext>
                </a:extLst>
              </p:cNvPr>
              <p:cNvSpPr/>
              <p:nvPr/>
            </p:nvSpPr>
            <p:spPr>
              <a:xfrm>
                <a:off x="1359965" y="2332120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17717F-A737-4F58-8BDA-86DBE8C3E08F}"/>
              </a:ext>
            </a:extLst>
          </p:cNvPr>
          <p:cNvGrpSpPr/>
          <p:nvPr/>
        </p:nvGrpSpPr>
        <p:grpSpPr>
          <a:xfrm>
            <a:off x="2178755" y="2641598"/>
            <a:ext cx="7185380" cy="620888"/>
            <a:chOff x="2178755" y="2641598"/>
            <a:chExt cx="7185380" cy="6208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D28A74-F46C-4D8E-8655-33F01C78C79B}"/>
                </a:ext>
              </a:extLst>
            </p:cNvPr>
            <p:cNvSpPr/>
            <p:nvPr/>
          </p:nvSpPr>
          <p:spPr>
            <a:xfrm>
              <a:off x="2393247" y="2777064"/>
              <a:ext cx="6970888" cy="48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তাসনিম ও মুশফিকের বয়সের গড় (৩৮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÷</a:t>
              </a:r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২)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=</a:t>
              </a:r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১৯ বছর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0470F95-11CE-47C0-B9DC-914E710EC86B}"/>
                </a:ext>
              </a:extLst>
            </p:cNvPr>
            <p:cNvGrpSpPr/>
            <p:nvPr/>
          </p:nvGrpSpPr>
          <p:grpSpPr>
            <a:xfrm>
              <a:off x="2178755" y="2641598"/>
              <a:ext cx="553155" cy="553156"/>
              <a:chOff x="1286932" y="2332120"/>
              <a:chExt cx="846667" cy="106583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090E44-4CF8-4DC0-9EF8-821F368696F5}"/>
                  </a:ext>
                </a:extLst>
              </p:cNvPr>
              <p:cNvSpPr/>
              <p:nvPr/>
            </p:nvSpPr>
            <p:spPr>
              <a:xfrm>
                <a:off x="1286932" y="2652889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6FBB4D3-6417-4CD4-A2E7-247E2D5C4CCE}"/>
                  </a:ext>
                </a:extLst>
              </p:cNvPr>
              <p:cNvSpPr/>
              <p:nvPr/>
            </p:nvSpPr>
            <p:spPr>
              <a:xfrm>
                <a:off x="1359965" y="2332120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FE0142-D884-4573-A740-C28506352637}"/>
              </a:ext>
            </a:extLst>
          </p:cNvPr>
          <p:cNvGrpSpPr/>
          <p:nvPr/>
        </p:nvGrpSpPr>
        <p:grpSpPr>
          <a:xfrm>
            <a:off x="2173111" y="1349022"/>
            <a:ext cx="6869289" cy="632176"/>
            <a:chOff x="2173111" y="1349022"/>
            <a:chExt cx="6869289" cy="6321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E2A985-9712-4AF1-A01B-7345B41C4146}"/>
                </a:ext>
              </a:extLst>
            </p:cNvPr>
            <p:cNvSpPr/>
            <p:nvPr/>
          </p:nvSpPr>
          <p:spPr>
            <a:xfrm>
              <a:off x="2297291" y="1495776"/>
              <a:ext cx="6745109" cy="48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তাবিন ও তাসিনের বয়সের গড় (৪৪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÷</a:t>
              </a:r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২)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=</a:t>
              </a:r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২২ বছর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6A1CAC-C1B0-4E20-B5BE-B7689C9FC1E1}"/>
                </a:ext>
              </a:extLst>
            </p:cNvPr>
            <p:cNvGrpSpPr/>
            <p:nvPr/>
          </p:nvGrpSpPr>
          <p:grpSpPr>
            <a:xfrm>
              <a:off x="2173111" y="1349022"/>
              <a:ext cx="553155" cy="553156"/>
              <a:chOff x="1286932" y="2332120"/>
              <a:chExt cx="846667" cy="106583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D65A296-4E02-4BA0-9A59-3DAD5C67D085}"/>
                  </a:ext>
                </a:extLst>
              </p:cNvPr>
              <p:cNvSpPr/>
              <p:nvPr/>
            </p:nvSpPr>
            <p:spPr>
              <a:xfrm>
                <a:off x="1286932" y="2652889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273286B-2F82-4B98-9CA2-8B893F8B45F4}"/>
                  </a:ext>
                </a:extLst>
              </p:cNvPr>
              <p:cNvSpPr/>
              <p:nvPr/>
            </p:nvSpPr>
            <p:spPr>
              <a:xfrm>
                <a:off x="1359965" y="2332120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682BB0-B3DF-456D-BAE4-5F9DF2A4987C}"/>
              </a:ext>
            </a:extLst>
          </p:cNvPr>
          <p:cNvGrpSpPr/>
          <p:nvPr/>
        </p:nvGrpSpPr>
        <p:grpSpPr>
          <a:xfrm>
            <a:off x="2195688" y="5413020"/>
            <a:ext cx="7044270" cy="637823"/>
            <a:chOff x="2195688" y="5413020"/>
            <a:chExt cx="7044270" cy="63782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1468F9-0FF6-4109-914B-BF453CE91C7A}"/>
                </a:ext>
              </a:extLst>
            </p:cNvPr>
            <p:cNvSpPr/>
            <p:nvPr/>
          </p:nvSpPr>
          <p:spPr>
            <a:xfrm>
              <a:off x="2269070" y="5565421"/>
              <a:ext cx="6970888" cy="48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তাবিন ও তাসনিমের বয়সের গড় (৪০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÷</a:t>
              </a:r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২)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=</a:t>
              </a:r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২০ বছর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39E780D-0255-453B-90DB-606079870D59}"/>
                </a:ext>
              </a:extLst>
            </p:cNvPr>
            <p:cNvGrpSpPr/>
            <p:nvPr/>
          </p:nvGrpSpPr>
          <p:grpSpPr>
            <a:xfrm>
              <a:off x="2195688" y="5413020"/>
              <a:ext cx="553155" cy="553156"/>
              <a:chOff x="1286932" y="2332120"/>
              <a:chExt cx="846667" cy="106583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D298961-CE3A-496A-964C-BFDB501A59BF}"/>
                  </a:ext>
                </a:extLst>
              </p:cNvPr>
              <p:cNvSpPr/>
              <p:nvPr/>
            </p:nvSpPr>
            <p:spPr>
              <a:xfrm>
                <a:off x="1286932" y="2652889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FD824A5-954F-4908-80FE-8CF23D5C7F40}"/>
                  </a:ext>
                </a:extLst>
              </p:cNvPr>
              <p:cNvSpPr/>
              <p:nvPr/>
            </p:nvSpPr>
            <p:spPr>
              <a:xfrm>
                <a:off x="1359965" y="2332120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993CDD9-513F-42F5-8848-9AAEDF30315D}"/>
              </a:ext>
            </a:extLst>
          </p:cNvPr>
          <p:cNvSpPr/>
          <p:nvPr/>
        </p:nvSpPr>
        <p:spPr>
          <a:xfrm>
            <a:off x="9019821" y="1563512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২২ বছর।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DDA0CF-7262-4498-A138-FF517F3C3721}"/>
              </a:ext>
            </a:extLst>
          </p:cNvPr>
          <p:cNvSpPr/>
          <p:nvPr/>
        </p:nvSpPr>
        <p:spPr>
          <a:xfrm>
            <a:off x="9285109" y="2833511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১৯ বছর।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6915C2-30F3-4BFF-AFD6-2AC4C17EBFD6}"/>
              </a:ext>
            </a:extLst>
          </p:cNvPr>
          <p:cNvSpPr/>
          <p:nvPr/>
        </p:nvSpPr>
        <p:spPr>
          <a:xfrm>
            <a:off x="8669865" y="6033912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২০ বছর।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2" grpId="0"/>
      <p:bldP spid="14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9E9A64-C365-48A5-92CE-9BE10D2491CA}"/>
              </a:ext>
            </a:extLst>
          </p:cNvPr>
          <p:cNvGrpSpPr/>
          <p:nvPr/>
        </p:nvGrpSpPr>
        <p:grpSpPr>
          <a:xfrm>
            <a:off x="4147107" y="893344"/>
            <a:ext cx="6730540" cy="1393470"/>
            <a:chOff x="4180974" y="1028810"/>
            <a:chExt cx="6730540" cy="139347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8E28E-CC3A-43E7-BC93-A58CCF0B449E}"/>
                </a:ext>
              </a:extLst>
            </p:cNvPr>
            <p:cNvGrpSpPr/>
            <p:nvPr/>
          </p:nvGrpSpPr>
          <p:grpSpPr>
            <a:xfrm>
              <a:off x="4180974" y="1028810"/>
              <a:ext cx="6730540" cy="1393470"/>
              <a:chOff x="2023816" y="806697"/>
              <a:chExt cx="6358184" cy="1250703"/>
            </a:xfrm>
          </p:grpSpPr>
          <p:sp>
            <p:nvSpPr>
              <p:cNvPr id="3" name="Flowchart: Terminator 2">
                <a:extLst>
                  <a:ext uri="{FF2B5EF4-FFF2-40B4-BE49-F238E27FC236}">
                    <a16:creationId xmlns:a16="http://schemas.microsoft.com/office/drawing/2014/main" id="{3CE390CB-7D9A-416B-A742-6872F7EACB0B}"/>
                  </a:ext>
                </a:extLst>
              </p:cNvPr>
              <p:cNvSpPr/>
              <p:nvPr/>
            </p:nvSpPr>
            <p:spPr>
              <a:xfrm>
                <a:off x="2231108" y="814754"/>
                <a:ext cx="5943600" cy="1242646"/>
              </a:xfrm>
              <a:prstGeom prst="flowChartTerminator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04AAEE6D-A277-465D-9237-FDFB73AA6E8A}"/>
                  </a:ext>
                </a:extLst>
              </p:cNvPr>
              <p:cNvSpPr/>
              <p:nvPr/>
            </p:nvSpPr>
            <p:spPr>
              <a:xfrm>
                <a:off x="2438400" y="814754"/>
                <a:ext cx="5943600" cy="1242646"/>
              </a:xfrm>
              <a:prstGeom prst="flowChartTermina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Terminator 4">
                <a:extLst>
                  <a:ext uri="{FF2B5EF4-FFF2-40B4-BE49-F238E27FC236}">
                    <a16:creationId xmlns:a16="http://schemas.microsoft.com/office/drawing/2014/main" id="{1172B954-EAB7-41FD-9908-80B5027F0022}"/>
                  </a:ext>
                </a:extLst>
              </p:cNvPr>
              <p:cNvSpPr/>
              <p:nvPr/>
            </p:nvSpPr>
            <p:spPr>
              <a:xfrm>
                <a:off x="2023816" y="806697"/>
                <a:ext cx="5943600" cy="1242646"/>
              </a:xfrm>
              <a:prstGeom prst="flowChartTermina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568AC1-87C9-4CBE-97F4-AFDDE1E31125}"/>
                </a:ext>
              </a:extLst>
            </p:cNvPr>
            <p:cNvSpPr txBox="1"/>
            <p:nvPr/>
          </p:nvSpPr>
          <p:spPr>
            <a:xfrm>
              <a:off x="5102221" y="1176035"/>
              <a:ext cx="47996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 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B793B8F-B2AE-4C9B-87EE-E84A851C9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036"/>
          <a:stretch/>
        </p:blipFill>
        <p:spPr>
          <a:xfrm>
            <a:off x="1309512" y="540474"/>
            <a:ext cx="2567570" cy="24284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F98828-9142-4C9E-9C53-D4B40F7A6DE0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0A1B1-5729-42C9-9F8E-C266354357A0}"/>
              </a:ext>
            </a:extLst>
          </p:cNvPr>
          <p:cNvSpPr/>
          <p:nvPr/>
        </p:nvSpPr>
        <p:spPr>
          <a:xfrm>
            <a:off x="1828798" y="2946400"/>
            <a:ext cx="8568267" cy="103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ফাতেমা,সুমি,শুভ,তামিম এবং বাপ্পীর ওজন ৪৫ কেজি,৩৭ কেজি,৪৩ কেজি,৩৮ কেজি ও ৪০ কেজি।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294639-E04F-48D1-AD95-66B200412343}"/>
              </a:ext>
            </a:extLst>
          </p:cNvPr>
          <p:cNvSpPr/>
          <p:nvPr/>
        </p:nvSpPr>
        <p:spPr>
          <a:xfrm>
            <a:off x="3567292" y="4876801"/>
            <a:ext cx="6265331" cy="1038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গ। যদি ফাতেমা ও সুমির ওজন ৫ কেজি করে কম হয় তাহলে তাদের ৫ জনের গড় ওজন কত?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4DB1B8-9C49-4E65-AFB8-AEB13B1CE007}"/>
              </a:ext>
            </a:extLst>
          </p:cNvPr>
          <p:cNvSpPr/>
          <p:nvPr/>
        </p:nvSpPr>
        <p:spPr>
          <a:xfrm>
            <a:off x="3612446" y="3984979"/>
            <a:ext cx="3894666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ক।  গড় নির্ণয়ের সূত্রটি লিখ।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563634-201B-4B8F-BE71-2440513949F4}"/>
              </a:ext>
            </a:extLst>
          </p:cNvPr>
          <p:cNvSpPr/>
          <p:nvPr/>
        </p:nvSpPr>
        <p:spPr>
          <a:xfrm>
            <a:off x="3595513" y="4430891"/>
            <a:ext cx="3606799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খ। তাদের গড় ওজন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15130" y="5393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6329C2-808D-494F-A1D7-C1AEC42EADC6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F0BB8-B13B-45D5-81DB-2ED12791FBCF}"/>
              </a:ext>
            </a:extLst>
          </p:cNvPr>
          <p:cNvSpPr/>
          <p:nvPr/>
        </p:nvSpPr>
        <p:spPr>
          <a:xfrm>
            <a:off x="4120444" y="654755"/>
            <a:ext cx="3465689" cy="77893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সবাইকে ধন্যবাদ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6" name="Picture 1" descr="104591758_3082738131779966_1336124826436518617_n.png">
            <a:extLst>
              <a:ext uri="{FF2B5EF4-FFF2-40B4-BE49-F238E27FC236}">
                <a16:creationId xmlns:a16="http://schemas.microsoft.com/office/drawing/2014/main" id="{897DCC1C-BF25-46B1-B233-15753BE5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9" y="1645356"/>
            <a:ext cx="8534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6D3901-CE5A-4C51-A9B6-7BF729E66863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563369-BF64-4A95-8B0F-DD4A8676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803" y="4407459"/>
            <a:ext cx="2171700" cy="2041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59AC3-835F-4130-8558-C36A28AEC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342" y="4407060"/>
            <a:ext cx="2171700" cy="2105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FC700B-E068-4961-835E-ECECB562D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27477" y="294500"/>
            <a:ext cx="2171700" cy="2105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FB500C-5589-4591-A9F5-6D90C27A6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292" y="259544"/>
            <a:ext cx="2171700" cy="21050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CC409B6-6BEE-4AD4-A160-0760A579975E}"/>
              </a:ext>
            </a:extLst>
          </p:cNvPr>
          <p:cNvSpPr/>
          <p:nvPr/>
        </p:nvSpPr>
        <p:spPr>
          <a:xfrm>
            <a:off x="5128575" y="282221"/>
            <a:ext cx="2017291" cy="73750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0" name="Picture 19" descr="FB_IMG_1600347818465.jpg">
            <a:extLst>
              <a:ext uri="{FF2B5EF4-FFF2-40B4-BE49-F238E27FC236}">
                <a16:creationId xmlns:a16="http://schemas.microsoft.com/office/drawing/2014/main" id="{9FD0B2F8-E11C-4019-839C-5AC50DF3C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29" y="710379"/>
            <a:ext cx="1924467" cy="21136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31B2A7-4385-4356-B56A-BAA84101A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8889" r="5556" b="8889"/>
          <a:stretch/>
        </p:blipFill>
        <p:spPr>
          <a:xfrm>
            <a:off x="7913511" y="812800"/>
            <a:ext cx="1704622" cy="20213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C8B7B0-000F-4FE3-A2A4-F4DE71702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86" y="1935297"/>
            <a:ext cx="1567268" cy="35016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94174F-8661-4A70-958C-2D7FA7237AD4}"/>
              </a:ext>
            </a:extLst>
          </p:cNvPr>
          <p:cNvSpPr/>
          <p:nvPr/>
        </p:nvSpPr>
        <p:spPr>
          <a:xfrm>
            <a:off x="1425095" y="2930538"/>
            <a:ext cx="4009304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জাফর ইকবাল মন্ডল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নারায়নপুর ১নং সরকারি প্রাথমিক বিদ্যালয়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পলাশবাড়ি,গাইবান্ধা।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নং-০১৭৩৩২৭৯৮৮২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1FDEAC-0978-4D67-A5AA-C4300FB0C79E}"/>
              </a:ext>
            </a:extLst>
          </p:cNvPr>
          <p:cNvSpPr/>
          <p:nvPr/>
        </p:nvSpPr>
        <p:spPr>
          <a:xfrm>
            <a:off x="6912738" y="3284945"/>
            <a:ext cx="4073001" cy="22313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গণিত</a:t>
            </a:r>
          </a:p>
          <a:p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৮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পাঠ-গড়</a:t>
            </a:r>
          </a:p>
          <a:p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৫০ মিনিট।</a:t>
            </a: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29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020" y="1445153"/>
            <a:ext cx="7371645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৮০,৮৫,৭৮,৮২,৮০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7F023-4578-496D-B243-77022786057C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BD89-6DBC-46CC-8B37-93593EDDD83E}"/>
              </a:ext>
            </a:extLst>
          </p:cNvPr>
          <p:cNvSpPr/>
          <p:nvPr/>
        </p:nvSpPr>
        <p:spPr>
          <a:xfrm>
            <a:off x="507999" y="519288"/>
            <a:ext cx="4278489" cy="73377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আমরা যা জেনেছি...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E15DEB-70FB-4B12-B0A2-1B1D21B50600}"/>
              </a:ext>
            </a:extLst>
          </p:cNvPr>
          <p:cNvSpPr/>
          <p:nvPr/>
        </p:nvSpPr>
        <p:spPr>
          <a:xfrm>
            <a:off x="6694311" y="5463821"/>
            <a:ext cx="1388534" cy="49671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৮১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38F956-0A06-4FA6-9D8D-7944F1A5E0D8}"/>
                  </a:ext>
                </a:extLst>
              </p:cNvPr>
              <p:cNvSpPr/>
              <p:nvPr/>
            </p:nvSpPr>
            <p:spPr>
              <a:xfrm>
                <a:off x="3057861" y="2174183"/>
                <a:ext cx="4673600" cy="1307938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গড়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রাশিগুলোর</m:t>
                        </m:r>
                        <m:r>
                          <a:rPr lang="bn-IN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যোগফল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রাশির</m:t>
                        </m:r>
                        <m:r>
                          <a:rPr lang="bn-IN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সংখ্যা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38F956-0A06-4FA6-9D8D-7944F1A5E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61" y="2174183"/>
                <a:ext cx="4673600" cy="1307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0350AA-373F-42DF-BCA8-A737A249FA56}"/>
                  </a:ext>
                </a:extLst>
              </p:cNvPr>
              <p:cNvSpPr/>
              <p:nvPr/>
            </p:nvSpPr>
            <p:spPr>
              <a:xfrm>
                <a:off x="3860799" y="3409245"/>
                <a:ext cx="3747911" cy="10385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৮০</m:t>
                          </m:r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৮৫</m:t>
                          </m:r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৭৮</m:t>
                          </m:r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৮২</m:t>
                          </m:r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৮০</m:t>
                          </m:r>
                        </m:num>
                        <m:den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0350AA-373F-42DF-BCA8-A737A249F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799" y="3409245"/>
                <a:ext cx="3747911" cy="1038577"/>
              </a:xfrm>
              <a:prstGeom prst="rect">
                <a:avLst/>
              </a:prstGeom>
              <a:blipFill>
                <a:blip r:embed="rId3"/>
                <a:stretch>
                  <a:fillRect l="-17561" r="-16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CA8972-FDED-428F-A99B-CD07DAF326E1}"/>
                  </a:ext>
                </a:extLst>
              </p:cNvPr>
              <p:cNvSpPr/>
              <p:nvPr/>
            </p:nvSpPr>
            <p:spPr>
              <a:xfrm>
                <a:off x="3889022" y="4363156"/>
                <a:ext cx="1303868" cy="10385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৪০৫</m:t>
                          </m:r>
                        </m:num>
                        <m:den>
                          <m:r>
                            <a:rPr lang="bn-I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CA8972-FDED-428F-A99B-CD07DAF32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022" y="4363156"/>
                <a:ext cx="1303868" cy="1038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D91FBDC-66DE-4A18-A7FA-783F28520FAA}"/>
              </a:ext>
            </a:extLst>
          </p:cNvPr>
          <p:cNvSpPr/>
          <p:nvPr/>
        </p:nvSpPr>
        <p:spPr>
          <a:xfrm>
            <a:off x="3872088" y="5384799"/>
            <a:ext cx="982134" cy="54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 ৮১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13" grpId="0"/>
      <p:bldP spid="14" grpId="0"/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8889" r="5556" b="8889"/>
          <a:stretch/>
        </p:blipFill>
        <p:spPr>
          <a:xfrm>
            <a:off x="5339643" y="2244612"/>
            <a:ext cx="3285067" cy="37939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B5EBB-298E-4AB2-9D69-2614056D8D06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EC25EE-B232-4EF5-A185-CABC788A5E27}"/>
              </a:ext>
            </a:extLst>
          </p:cNvPr>
          <p:cNvSpPr/>
          <p:nvPr/>
        </p:nvSpPr>
        <p:spPr>
          <a:xfrm>
            <a:off x="3589865" y="553155"/>
            <a:ext cx="4955824" cy="163689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আমাদের আজকের পাঠ গড়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4A447-F5C8-42FB-B8D0-DCDD1767DDF4}"/>
              </a:ext>
            </a:extLst>
          </p:cNvPr>
          <p:cNvSpPr/>
          <p:nvPr/>
        </p:nvSpPr>
        <p:spPr>
          <a:xfrm>
            <a:off x="3093156" y="3239911"/>
            <a:ext cx="2054577" cy="120791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প্রাথমিক গণিত</a:t>
            </a:r>
          </a:p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অধ্যায়ঃ৮</a:t>
            </a:r>
          </a:p>
        </p:txBody>
      </p:sp>
    </p:spTree>
    <p:extLst>
      <p:ext uri="{BB962C8B-B14F-4D97-AF65-F5344CB8AC3E}">
        <p14:creationId xmlns:p14="http://schemas.microsoft.com/office/powerpoint/2010/main" val="2289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DB6081-E688-4432-A427-FA5ABC93DA7A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226D96-5385-4643-B55C-B0FFC036FD5B}"/>
              </a:ext>
            </a:extLst>
          </p:cNvPr>
          <p:cNvSpPr/>
          <p:nvPr/>
        </p:nvSpPr>
        <p:spPr>
          <a:xfrm>
            <a:off x="4413956" y="722490"/>
            <a:ext cx="2619022" cy="74506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65A25-E2E5-4F77-8212-CE615536BFC7}"/>
              </a:ext>
            </a:extLst>
          </p:cNvPr>
          <p:cNvSpPr/>
          <p:nvPr/>
        </p:nvSpPr>
        <p:spPr>
          <a:xfrm>
            <a:off x="3262491" y="2528711"/>
            <a:ext cx="6931376" cy="11063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১৬.৩.১ গড় সম্পর্কিত সহজ সমস্যার সমাধান করতে পারবে।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0844BBDD-130A-41F0-8C49-CDADEF457985}"/>
              </a:ext>
            </a:extLst>
          </p:cNvPr>
          <p:cNvSpPr/>
          <p:nvPr/>
        </p:nvSpPr>
        <p:spPr>
          <a:xfrm>
            <a:off x="2404533" y="925688"/>
            <a:ext cx="1670756" cy="5407378"/>
          </a:xfrm>
          <a:prstGeom prst="pi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934254EA-D0C8-4539-87A1-B12066E89D56}"/>
              </a:ext>
            </a:extLst>
          </p:cNvPr>
          <p:cNvSpPr/>
          <p:nvPr/>
        </p:nvSpPr>
        <p:spPr>
          <a:xfrm>
            <a:off x="462844" y="575734"/>
            <a:ext cx="3883377" cy="5904089"/>
          </a:xfrm>
          <a:prstGeom prst="mo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9FF0C3C-18A0-4868-8472-B6BDC13ACC22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5C82B6-ED88-493A-AC61-5FF7D5A1EF27}"/>
              </a:ext>
            </a:extLst>
          </p:cNvPr>
          <p:cNvSpPr/>
          <p:nvPr/>
        </p:nvSpPr>
        <p:spPr>
          <a:xfrm>
            <a:off x="4944533" y="462845"/>
            <a:ext cx="1738489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17AFA-BF6E-48D0-A5D8-916AF5CF3CEF}"/>
              </a:ext>
            </a:extLst>
          </p:cNvPr>
          <p:cNvSpPr/>
          <p:nvPr/>
        </p:nvSpPr>
        <p:spPr>
          <a:xfrm>
            <a:off x="2460977" y="1162756"/>
            <a:ext cx="7890934" cy="103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১।সাতটি সংখ্যার যোগফল ৪০১।প্রথম ৩টি সংখ্যার গড় ৫৮ ও শেষের ৩টি সংখ্যার গড় ৫৬।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B8A416-81E9-4E90-B178-08DC70A6F4C1}"/>
              </a:ext>
            </a:extLst>
          </p:cNvPr>
          <p:cNvSpPr/>
          <p:nvPr/>
        </p:nvSpPr>
        <p:spPr>
          <a:xfrm>
            <a:off x="3364090" y="2223911"/>
            <a:ext cx="4504266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ক। প্রথম ৩টি সংখ্যার সমষ্টি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D09AA7-CC66-4CA7-B6CF-8349B1509F9A}"/>
              </a:ext>
            </a:extLst>
          </p:cNvPr>
          <p:cNvSpPr/>
          <p:nvPr/>
        </p:nvSpPr>
        <p:spPr>
          <a:xfrm>
            <a:off x="4092222" y="2641601"/>
            <a:ext cx="3381021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প্রথম ৩টি সংখ্যার গড় ৫৮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DE9F5-2A42-448D-94FE-604ECBC16EFF}"/>
              </a:ext>
            </a:extLst>
          </p:cNvPr>
          <p:cNvSpPr/>
          <p:nvPr/>
        </p:nvSpPr>
        <p:spPr>
          <a:xfrm>
            <a:off x="3313290" y="4069644"/>
            <a:ext cx="4504266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খ। শেষের ৩টি সংখ্যার সমষ্টি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B473C5-7143-49E9-8795-B9FFE9FA990D}"/>
              </a:ext>
            </a:extLst>
          </p:cNvPr>
          <p:cNvSpPr/>
          <p:nvPr/>
        </p:nvSpPr>
        <p:spPr>
          <a:xfrm>
            <a:off x="3770490" y="4577645"/>
            <a:ext cx="3646311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শেষের ৩টি সংখ্যার গড় ৫৮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EBF085-3244-450E-B770-8E47BA525B9F}"/>
              </a:ext>
            </a:extLst>
          </p:cNvPr>
          <p:cNvGrpSpPr/>
          <p:nvPr/>
        </p:nvGrpSpPr>
        <p:grpSpPr>
          <a:xfrm>
            <a:off x="3330222" y="2935110"/>
            <a:ext cx="5576710" cy="660402"/>
            <a:chOff x="3330222" y="2935110"/>
            <a:chExt cx="5576710" cy="66040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6D2967-88CE-4E5C-B149-E711A2E72ECC}"/>
                </a:ext>
              </a:extLst>
            </p:cNvPr>
            <p:cNvSpPr/>
            <p:nvPr/>
          </p:nvSpPr>
          <p:spPr>
            <a:xfrm>
              <a:off x="3697111" y="3093156"/>
              <a:ext cx="5209821" cy="5023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প্রথম ৩টি সংখ্যার সমষ্টি (৫৮×৩)=১৭৪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8DB4C9-0D44-472A-B3DE-1043BBA79780}"/>
                </a:ext>
              </a:extLst>
            </p:cNvPr>
            <p:cNvGrpSpPr/>
            <p:nvPr/>
          </p:nvGrpSpPr>
          <p:grpSpPr>
            <a:xfrm>
              <a:off x="3330222" y="2935110"/>
              <a:ext cx="553155" cy="553156"/>
              <a:chOff x="1286932" y="2332120"/>
              <a:chExt cx="846667" cy="106583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C44167-965B-4C6E-B38C-63E08954FFA3}"/>
                  </a:ext>
                </a:extLst>
              </p:cNvPr>
              <p:cNvSpPr/>
              <p:nvPr/>
            </p:nvSpPr>
            <p:spPr>
              <a:xfrm>
                <a:off x="1286932" y="2652889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72DB4-842E-45E1-9E0A-E23198E05E8B}"/>
                  </a:ext>
                </a:extLst>
              </p:cNvPr>
              <p:cNvSpPr/>
              <p:nvPr/>
            </p:nvSpPr>
            <p:spPr>
              <a:xfrm>
                <a:off x="1359965" y="2332120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BC63E8-8C36-4D5A-B959-1F186BDF3601}"/>
              </a:ext>
            </a:extLst>
          </p:cNvPr>
          <p:cNvGrpSpPr/>
          <p:nvPr/>
        </p:nvGrpSpPr>
        <p:grpSpPr>
          <a:xfrm>
            <a:off x="3290710" y="4893732"/>
            <a:ext cx="5740401" cy="649113"/>
            <a:chOff x="3290710" y="4893732"/>
            <a:chExt cx="5740401" cy="6491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5E0B28-EAE3-4350-B2A8-7D0E7B96891D}"/>
                </a:ext>
              </a:extLst>
            </p:cNvPr>
            <p:cNvSpPr/>
            <p:nvPr/>
          </p:nvSpPr>
          <p:spPr>
            <a:xfrm>
              <a:off x="3601155" y="5040489"/>
              <a:ext cx="5429956" cy="5023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শেষের ৩টি সংখ্যার সমষ্টি (৫৬×৩)=১৬৮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DC950A3-C0FC-4999-9D05-185EEE5ACB65}"/>
                </a:ext>
              </a:extLst>
            </p:cNvPr>
            <p:cNvGrpSpPr/>
            <p:nvPr/>
          </p:nvGrpSpPr>
          <p:grpSpPr>
            <a:xfrm>
              <a:off x="3290710" y="4893732"/>
              <a:ext cx="553155" cy="553156"/>
              <a:chOff x="1286932" y="2332120"/>
              <a:chExt cx="846667" cy="106583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7A753B-EDC4-4E4A-AE78-AF030E2BE84B}"/>
                  </a:ext>
                </a:extLst>
              </p:cNvPr>
              <p:cNvSpPr/>
              <p:nvPr/>
            </p:nvSpPr>
            <p:spPr>
              <a:xfrm>
                <a:off x="1286932" y="2652889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33DDB4-9924-4416-94AF-9322EF75F615}"/>
                  </a:ext>
                </a:extLst>
              </p:cNvPr>
              <p:cNvSpPr/>
              <p:nvPr/>
            </p:nvSpPr>
            <p:spPr>
              <a:xfrm>
                <a:off x="1359965" y="2332120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43DFD4-6958-4625-A22E-1897DC5E1E12}"/>
              </a:ext>
            </a:extLst>
          </p:cNvPr>
          <p:cNvSpPr/>
          <p:nvPr/>
        </p:nvSpPr>
        <p:spPr>
          <a:xfrm>
            <a:off x="4605867" y="3606800"/>
            <a:ext cx="1873958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১৭৪।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E6CCBD-28A2-4FE4-A6B3-D0FDA407A8AE}"/>
              </a:ext>
            </a:extLst>
          </p:cNvPr>
          <p:cNvSpPr/>
          <p:nvPr/>
        </p:nvSpPr>
        <p:spPr>
          <a:xfrm>
            <a:off x="4521199" y="5644445"/>
            <a:ext cx="1873958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১৬৮।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9" grpId="0"/>
      <p:bldP spid="28" grpId="0" animBg="1"/>
      <p:bldP spid="10" grpId="0"/>
      <p:bldP spid="11" grpId="0" animBg="1"/>
      <p:bldP spid="1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B705D23-5D6E-47AB-B61D-40297D3A78A5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AF969F-E458-439F-BC69-E8B12DB712D3}"/>
              </a:ext>
            </a:extLst>
          </p:cNvPr>
          <p:cNvSpPr/>
          <p:nvPr/>
        </p:nvSpPr>
        <p:spPr>
          <a:xfrm>
            <a:off x="3979332" y="846669"/>
            <a:ext cx="4645377" cy="52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প্রথম ৩টি সংখ্যার যোগফল ১৭৪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46A035-BBE4-44BD-8307-810DE00DB315}"/>
              </a:ext>
            </a:extLst>
          </p:cNvPr>
          <p:cNvSpPr/>
          <p:nvPr/>
        </p:nvSpPr>
        <p:spPr>
          <a:xfrm>
            <a:off x="2726267" y="451555"/>
            <a:ext cx="2895600" cy="53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গ। ৪র্থ সংখ্যাটি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6FD5C8-A53E-494F-9E4E-13226BD231FE}"/>
              </a:ext>
            </a:extLst>
          </p:cNvPr>
          <p:cNvSpPr/>
          <p:nvPr/>
        </p:nvSpPr>
        <p:spPr>
          <a:xfrm>
            <a:off x="3973689" y="1236133"/>
            <a:ext cx="4515555" cy="52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শেষের ৩টি সংখ্যার যোগফল ১৬৮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A248D9-1871-41D2-931D-775D5E20B452}"/>
              </a:ext>
            </a:extLst>
          </p:cNvPr>
          <p:cNvCxnSpPr>
            <a:cxnSpLocks/>
          </p:cNvCxnSpPr>
          <p:nvPr/>
        </p:nvCxnSpPr>
        <p:spPr>
          <a:xfrm>
            <a:off x="2235199" y="1704621"/>
            <a:ext cx="641209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E58B138-9E9F-409A-9681-1E55BFB4D258}"/>
              </a:ext>
            </a:extLst>
          </p:cNvPr>
          <p:cNvSpPr/>
          <p:nvPr/>
        </p:nvSpPr>
        <p:spPr>
          <a:xfrm>
            <a:off x="1174045" y="1744133"/>
            <a:ext cx="7597422" cy="52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প্রথম ৩টি ও শেষের ৩টি মোট ৬টি সংখ্যার যোগফল ৩৪২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857AB7-1DB1-42E0-ACC6-450B31F3F737}"/>
              </a:ext>
            </a:extLst>
          </p:cNvPr>
          <p:cNvSpPr/>
          <p:nvPr/>
        </p:nvSpPr>
        <p:spPr>
          <a:xfrm>
            <a:off x="3386667" y="2218266"/>
            <a:ext cx="5034844" cy="52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সাতটি সংখ্যার যোগফল ৪০১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F9FF17-943A-4889-B507-4245AA0AD20E}"/>
              </a:ext>
            </a:extLst>
          </p:cNvPr>
          <p:cNvSpPr/>
          <p:nvPr/>
        </p:nvSpPr>
        <p:spPr>
          <a:xfrm>
            <a:off x="3657599" y="2590801"/>
            <a:ext cx="4645377" cy="52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ছয়টি সংখ্যার যোগফল ৩৪২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60E1F8-0DCE-416E-A2B8-3EADE7574914}"/>
              </a:ext>
            </a:extLst>
          </p:cNvPr>
          <p:cNvCxnSpPr>
            <a:cxnSpLocks/>
          </p:cNvCxnSpPr>
          <p:nvPr/>
        </p:nvCxnSpPr>
        <p:spPr>
          <a:xfrm>
            <a:off x="3793066" y="3064932"/>
            <a:ext cx="4588933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C3594-5842-4EE6-9528-9CAD94EFC3B2}"/>
              </a:ext>
            </a:extLst>
          </p:cNvPr>
          <p:cNvSpPr/>
          <p:nvPr/>
        </p:nvSpPr>
        <p:spPr>
          <a:xfrm>
            <a:off x="1919111" y="3973687"/>
            <a:ext cx="8579555" cy="496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ঘ। প্রথম ৩টি ও শেষের ৩টি সংখ্যার যোগফলের পার্থক্য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203755-FC35-4A82-BFF4-FB186A938021}"/>
              </a:ext>
            </a:extLst>
          </p:cNvPr>
          <p:cNvSpPr/>
          <p:nvPr/>
        </p:nvSpPr>
        <p:spPr>
          <a:xfrm>
            <a:off x="3770489" y="4385734"/>
            <a:ext cx="4645377" cy="52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প্রথম ৩টি সংখ্যার যোগফল ১৭৪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798AA7-8944-4DAB-BC30-66EB9A27825D}"/>
              </a:ext>
            </a:extLst>
          </p:cNvPr>
          <p:cNvSpPr/>
          <p:nvPr/>
        </p:nvSpPr>
        <p:spPr>
          <a:xfrm>
            <a:off x="3798712" y="4741333"/>
            <a:ext cx="4515555" cy="52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শেষের ৩টি সংখ্যার যোগফল ১৬৮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1CF493-DDCD-43C2-BD8F-9AFCADAF6B0D}"/>
              </a:ext>
            </a:extLst>
          </p:cNvPr>
          <p:cNvCxnSpPr>
            <a:cxnSpLocks/>
          </p:cNvCxnSpPr>
          <p:nvPr/>
        </p:nvCxnSpPr>
        <p:spPr>
          <a:xfrm>
            <a:off x="3939822" y="5260621"/>
            <a:ext cx="4402667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BB5DBF8-D911-4104-8A70-9214912B57D1}"/>
              </a:ext>
            </a:extLst>
          </p:cNvPr>
          <p:cNvGrpSpPr/>
          <p:nvPr/>
        </p:nvGrpSpPr>
        <p:grpSpPr>
          <a:xfrm>
            <a:off x="5243689" y="5170310"/>
            <a:ext cx="3843865" cy="615245"/>
            <a:chOff x="5243689" y="5170310"/>
            <a:chExt cx="3843865" cy="6152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048B15-89B5-48A2-96EE-D58EE4AC9252}"/>
                </a:ext>
              </a:extLst>
            </p:cNvPr>
            <p:cNvSpPr/>
            <p:nvPr/>
          </p:nvSpPr>
          <p:spPr>
            <a:xfrm>
              <a:off x="5243689" y="5288844"/>
              <a:ext cx="3843865" cy="496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পার্থক্য      ৬ 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58F6C4E-8235-4B87-AA66-18282801A158}"/>
                </a:ext>
              </a:extLst>
            </p:cNvPr>
            <p:cNvGrpSpPr/>
            <p:nvPr/>
          </p:nvGrpSpPr>
          <p:grpSpPr>
            <a:xfrm>
              <a:off x="5937955" y="5170310"/>
              <a:ext cx="553155" cy="553156"/>
              <a:chOff x="1286932" y="2332120"/>
              <a:chExt cx="846667" cy="106583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A13DA25-D78E-442F-8563-52F3A7D017F9}"/>
                  </a:ext>
                </a:extLst>
              </p:cNvPr>
              <p:cNvSpPr/>
              <p:nvPr/>
            </p:nvSpPr>
            <p:spPr>
              <a:xfrm>
                <a:off x="1286932" y="2652889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A099EDC-F174-4FC0-B4DA-30A775462DFC}"/>
                  </a:ext>
                </a:extLst>
              </p:cNvPr>
              <p:cNvSpPr/>
              <p:nvPr/>
            </p:nvSpPr>
            <p:spPr>
              <a:xfrm>
                <a:off x="1359965" y="2332120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B1C45F-8570-4E6A-97E1-1DC40B9353C8}"/>
              </a:ext>
            </a:extLst>
          </p:cNvPr>
          <p:cNvGrpSpPr/>
          <p:nvPr/>
        </p:nvGrpSpPr>
        <p:grpSpPr>
          <a:xfrm>
            <a:off x="4255912" y="2940754"/>
            <a:ext cx="4459109" cy="626535"/>
            <a:chOff x="4255912" y="2940754"/>
            <a:chExt cx="4459109" cy="6265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82BF8D-3D2E-4596-8780-8A38DDA791D3}"/>
                </a:ext>
              </a:extLst>
            </p:cNvPr>
            <p:cNvSpPr/>
            <p:nvPr/>
          </p:nvSpPr>
          <p:spPr>
            <a:xfrm>
              <a:off x="4255912" y="3031067"/>
              <a:ext cx="4459109" cy="536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৪র্থ সংখ্যাটি      ৫৯  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51F701D-5699-4196-BEE3-F8CBD558DC40}"/>
                </a:ext>
              </a:extLst>
            </p:cNvPr>
            <p:cNvGrpSpPr/>
            <p:nvPr/>
          </p:nvGrpSpPr>
          <p:grpSpPr>
            <a:xfrm>
              <a:off x="4645376" y="2940754"/>
              <a:ext cx="553155" cy="587022"/>
              <a:chOff x="699447" y="2223362"/>
              <a:chExt cx="846667" cy="113109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7E2EE87-7CEE-4870-B089-9303C5076EEC}"/>
                  </a:ext>
                </a:extLst>
              </p:cNvPr>
              <p:cNvSpPr/>
              <p:nvPr/>
            </p:nvSpPr>
            <p:spPr>
              <a:xfrm>
                <a:off x="699447" y="2609385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4ADEF48-06E8-448F-A72F-DC9FC94A225C}"/>
                  </a:ext>
                </a:extLst>
              </p:cNvPr>
              <p:cNvSpPr/>
              <p:nvPr/>
            </p:nvSpPr>
            <p:spPr>
              <a:xfrm>
                <a:off x="755203" y="2223362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52F92A6-7292-4A12-B657-472689BF66D4}"/>
              </a:ext>
            </a:extLst>
          </p:cNvPr>
          <p:cNvSpPr/>
          <p:nvPr/>
        </p:nvSpPr>
        <p:spPr>
          <a:xfrm>
            <a:off x="5418665" y="3561644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৫৯।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91F18-DDB0-4735-AF90-F501C06A3545}"/>
              </a:ext>
            </a:extLst>
          </p:cNvPr>
          <p:cNvSpPr/>
          <p:nvPr/>
        </p:nvSpPr>
        <p:spPr>
          <a:xfrm>
            <a:off x="5520265" y="5921022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৬।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3" grpId="0"/>
      <p:bldP spid="14" grpId="0"/>
      <p:bldP spid="17" grpId="0"/>
      <p:bldP spid="18" grpId="0"/>
      <p:bldP spid="19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1CA9CB0-3586-4974-B635-85A8ACECEC41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1B473D-22E2-4455-AD2F-B03FCB85EBDE}"/>
              </a:ext>
            </a:extLst>
          </p:cNvPr>
          <p:cNvSpPr/>
          <p:nvPr/>
        </p:nvSpPr>
        <p:spPr>
          <a:xfrm>
            <a:off x="2460978" y="293511"/>
            <a:ext cx="7958667" cy="103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২।পিতা ও তিন সন্তানের বয়সের গড় ২৩ বছর।মাতা ও ঐ তিন সন্তানের বয়সের গড় ২১ বছর।মাতার বয়স ৩৩ বছর।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D94EDF-C62F-4A6B-B668-A3A2164632AA}"/>
              </a:ext>
            </a:extLst>
          </p:cNvPr>
          <p:cNvSpPr/>
          <p:nvPr/>
        </p:nvSpPr>
        <p:spPr>
          <a:xfrm>
            <a:off x="2111024" y="1253066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ক। পিতা ও তিন সন্তানের বয়সের সমষ্টি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D5EAA-AF6B-475E-8366-B4216AB1CD38}"/>
              </a:ext>
            </a:extLst>
          </p:cNvPr>
          <p:cNvSpPr/>
          <p:nvPr/>
        </p:nvSpPr>
        <p:spPr>
          <a:xfrm>
            <a:off x="2534357" y="1665111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পিতা ও তিন সন্তানের বয়সের গড় ২৩ বছর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A2867-A222-400A-BF69-D14C4599352D}"/>
              </a:ext>
            </a:extLst>
          </p:cNvPr>
          <p:cNvSpPr/>
          <p:nvPr/>
        </p:nvSpPr>
        <p:spPr>
          <a:xfrm>
            <a:off x="2844800" y="2980268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মাতা ও তিন সন্তানের বয়সের গড় ২১ বছর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302248-7620-4F9E-8E06-14DEA8888D54}"/>
              </a:ext>
            </a:extLst>
          </p:cNvPr>
          <p:cNvSpPr/>
          <p:nvPr/>
        </p:nvSpPr>
        <p:spPr>
          <a:xfrm>
            <a:off x="2094090" y="2635955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খ। মাতা ও তিন সন্তানের বয়সের সমষ্টি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DE46B7-2935-45A8-A36E-6F36545C85CF}"/>
              </a:ext>
            </a:extLst>
          </p:cNvPr>
          <p:cNvSpPr/>
          <p:nvPr/>
        </p:nvSpPr>
        <p:spPr>
          <a:xfrm>
            <a:off x="1941690" y="3793068"/>
            <a:ext cx="3556000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গ। পিতার বয়স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3525B7-F058-4AAE-A153-C7CBA9830176}"/>
              </a:ext>
            </a:extLst>
          </p:cNvPr>
          <p:cNvSpPr/>
          <p:nvPr/>
        </p:nvSpPr>
        <p:spPr>
          <a:xfrm>
            <a:off x="2613376" y="4131733"/>
            <a:ext cx="6767689" cy="502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মাতা ও ৩ সন্তানের বয়সের সমষ্টি ৮৪ বছর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C24A5F-9F67-4377-8D67-87EC9BE6BF07}"/>
              </a:ext>
            </a:extLst>
          </p:cNvPr>
          <p:cNvSpPr/>
          <p:nvPr/>
        </p:nvSpPr>
        <p:spPr>
          <a:xfrm>
            <a:off x="4148668" y="4487334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মাতার বয়স ৩৩ বছর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1A2C0F-C291-4035-96FC-185DFCB48B25}"/>
              </a:ext>
            </a:extLst>
          </p:cNvPr>
          <p:cNvSpPr/>
          <p:nvPr/>
        </p:nvSpPr>
        <p:spPr>
          <a:xfrm>
            <a:off x="2709333" y="5288844"/>
            <a:ext cx="6767689" cy="502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পিতা ও ৩ সন্তানের বয়সের সমষ্টি ৯২ বছর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A5BA30-6084-4CE2-AFA7-EA0330150516}"/>
              </a:ext>
            </a:extLst>
          </p:cNvPr>
          <p:cNvSpPr/>
          <p:nvPr/>
        </p:nvSpPr>
        <p:spPr>
          <a:xfrm>
            <a:off x="3815645" y="5633158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তিন সন্তানের বয়স ৫১ বছর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452CDE-24D6-4BC0-8205-BB1A550C3E9C}"/>
              </a:ext>
            </a:extLst>
          </p:cNvPr>
          <p:cNvCxnSpPr>
            <a:cxnSpLocks/>
          </p:cNvCxnSpPr>
          <p:nvPr/>
        </p:nvCxnSpPr>
        <p:spPr>
          <a:xfrm>
            <a:off x="3764844" y="4910668"/>
            <a:ext cx="5170311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458A53A-C935-4198-8B05-556BA631FA41}"/>
              </a:ext>
            </a:extLst>
          </p:cNvPr>
          <p:cNvSpPr/>
          <p:nvPr/>
        </p:nvSpPr>
        <p:spPr>
          <a:xfrm>
            <a:off x="869245" y="327379"/>
            <a:ext cx="1388534" cy="6096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27777-37A2-4EB6-BD3F-C0F9E3CC8C15}"/>
              </a:ext>
            </a:extLst>
          </p:cNvPr>
          <p:cNvSpPr/>
          <p:nvPr/>
        </p:nvSpPr>
        <p:spPr>
          <a:xfrm>
            <a:off x="9110134" y="6033912"/>
            <a:ext cx="2269066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৪১ বছর।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52CDEE-652E-4D10-B165-4D82F565AA25}"/>
              </a:ext>
            </a:extLst>
          </p:cNvPr>
          <p:cNvSpPr/>
          <p:nvPr/>
        </p:nvSpPr>
        <p:spPr>
          <a:xfrm>
            <a:off x="9138354" y="3838222"/>
            <a:ext cx="2308579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৮৪ বছর।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0C3B3C-F693-494F-8DF0-35BB9BFCED7A}"/>
              </a:ext>
            </a:extLst>
          </p:cNvPr>
          <p:cNvSpPr/>
          <p:nvPr/>
        </p:nvSpPr>
        <p:spPr>
          <a:xfrm>
            <a:off x="8895643" y="2398889"/>
            <a:ext cx="2269067" cy="40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উত্তরঃ ৯২ বছর।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33B12E-2869-4D91-B88F-97B5C2F5DA07}"/>
              </a:ext>
            </a:extLst>
          </p:cNvPr>
          <p:cNvGrpSpPr/>
          <p:nvPr/>
        </p:nvGrpSpPr>
        <p:grpSpPr>
          <a:xfrm>
            <a:off x="5254978" y="5921019"/>
            <a:ext cx="3668891" cy="632181"/>
            <a:chOff x="400755" y="5853286"/>
            <a:chExt cx="3668891" cy="6321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08FBB4-8064-4329-8280-8A7FEC2D1B81}"/>
                </a:ext>
              </a:extLst>
            </p:cNvPr>
            <p:cNvSpPr/>
            <p:nvPr/>
          </p:nvSpPr>
          <p:spPr>
            <a:xfrm>
              <a:off x="513646" y="6000045"/>
              <a:ext cx="3556000" cy="48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পিতার বয়স    ৪১ বছর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CF05DD-8E53-4283-AFF3-14DEB6AD3836}"/>
                </a:ext>
              </a:extLst>
            </p:cNvPr>
            <p:cNvGrpSpPr/>
            <p:nvPr/>
          </p:nvGrpSpPr>
          <p:grpSpPr>
            <a:xfrm>
              <a:off x="400755" y="5853286"/>
              <a:ext cx="553155" cy="553156"/>
              <a:chOff x="1286932" y="2332120"/>
              <a:chExt cx="846667" cy="106583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BE0494A-41ED-4FE1-969B-AE9D59E319CC}"/>
                  </a:ext>
                </a:extLst>
              </p:cNvPr>
              <p:cNvSpPr/>
              <p:nvPr/>
            </p:nvSpPr>
            <p:spPr>
              <a:xfrm>
                <a:off x="1286932" y="2652889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D74523-DDCA-4891-A5F7-C4B64DA93C59}"/>
                  </a:ext>
                </a:extLst>
              </p:cNvPr>
              <p:cNvSpPr/>
              <p:nvPr/>
            </p:nvSpPr>
            <p:spPr>
              <a:xfrm>
                <a:off x="1359965" y="2332120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0BDB859-389E-4B07-B633-A506533C369A}"/>
              </a:ext>
            </a:extLst>
          </p:cNvPr>
          <p:cNvGrpSpPr/>
          <p:nvPr/>
        </p:nvGrpSpPr>
        <p:grpSpPr>
          <a:xfrm>
            <a:off x="2856088" y="3228620"/>
            <a:ext cx="7151511" cy="654757"/>
            <a:chOff x="2856088" y="3228620"/>
            <a:chExt cx="7151511" cy="65475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AF67C0-2350-466B-8396-F61BB35D5D5F}"/>
                </a:ext>
              </a:extLst>
            </p:cNvPr>
            <p:cNvSpPr/>
            <p:nvPr/>
          </p:nvSpPr>
          <p:spPr>
            <a:xfrm>
              <a:off x="3239910" y="3381021"/>
              <a:ext cx="6767689" cy="5023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মাতা ও ৩ সন্তানের বয়সের সমষ্টি (২১×৪)=৮৪ বছর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412E467-61A8-4CA2-BE5B-A359461C47F6}"/>
                </a:ext>
              </a:extLst>
            </p:cNvPr>
            <p:cNvGrpSpPr/>
            <p:nvPr/>
          </p:nvGrpSpPr>
          <p:grpSpPr>
            <a:xfrm>
              <a:off x="2856088" y="3228620"/>
              <a:ext cx="553155" cy="553156"/>
              <a:chOff x="1286932" y="2332120"/>
              <a:chExt cx="846667" cy="106583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199EB3-1A89-489D-B126-FBF9D4E77E5D}"/>
                  </a:ext>
                </a:extLst>
              </p:cNvPr>
              <p:cNvSpPr/>
              <p:nvPr/>
            </p:nvSpPr>
            <p:spPr>
              <a:xfrm>
                <a:off x="1286932" y="2652889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6EA261-AEFC-468F-A0A2-595C50D83ADF}"/>
                  </a:ext>
                </a:extLst>
              </p:cNvPr>
              <p:cNvSpPr/>
              <p:nvPr/>
            </p:nvSpPr>
            <p:spPr>
              <a:xfrm>
                <a:off x="1359965" y="2332120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CBCBAF4-26D5-443F-9C77-A8B634077481}"/>
              </a:ext>
            </a:extLst>
          </p:cNvPr>
          <p:cNvGrpSpPr/>
          <p:nvPr/>
        </p:nvGrpSpPr>
        <p:grpSpPr>
          <a:xfrm>
            <a:off x="2489200" y="1868310"/>
            <a:ext cx="7162801" cy="643468"/>
            <a:chOff x="2489200" y="1868310"/>
            <a:chExt cx="7162801" cy="6434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7B49EA-22E1-4DFA-AA69-5875B505D3D1}"/>
                </a:ext>
              </a:extLst>
            </p:cNvPr>
            <p:cNvSpPr/>
            <p:nvPr/>
          </p:nvSpPr>
          <p:spPr>
            <a:xfrm>
              <a:off x="2867378" y="2009422"/>
              <a:ext cx="6784623" cy="5023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পিতা ও ৩ সন্তানের বয়সের সমষ্টি (২৩×৪)=৯২ বছর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6B951C9-D43D-4C82-8D2D-D63FE1EDE530}"/>
                </a:ext>
              </a:extLst>
            </p:cNvPr>
            <p:cNvGrpSpPr/>
            <p:nvPr/>
          </p:nvGrpSpPr>
          <p:grpSpPr>
            <a:xfrm>
              <a:off x="2489200" y="1868310"/>
              <a:ext cx="553155" cy="553156"/>
              <a:chOff x="1286932" y="2332120"/>
              <a:chExt cx="846667" cy="106583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E519BEE-40AD-4096-8AD3-CC9A405AF621}"/>
                  </a:ext>
                </a:extLst>
              </p:cNvPr>
              <p:cNvSpPr/>
              <p:nvPr/>
            </p:nvSpPr>
            <p:spPr>
              <a:xfrm>
                <a:off x="1286932" y="2652889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A855FF5-B16E-48C7-8B39-F2CF04F81E00}"/>
                  </a:ext>
                </a:extLst>
              </p:cNvPr>
              <p:cNvSpPr/>
              <p:nvPr/>
            </p:nvSpPr>
            <p:spPr>
              <a:xfrm>
                <a:off x="1359965" y="2332120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458188-8FE7-4B2A-AE60-0A6312999F49}"/>
              </a:ext>
            </a:extLst>
          </p:cNvPr>
          <p:cNvGrpSpPr/>
          <p:nvPr/>
        </p:nvGrpSpPr>
        <p:grpSpPr>
          <a:xfrm>
            <a:off x="3640667" y="4820355"/>
            <a:ext cx="6152444" cy="592669"/>
            <a:chOff x="3640667" y="4820355"/>
            <a:chExt cx="6152444" cy="59266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546AC2-EB54-4000-8076-351FFFA08719}"/>
                </a:ext>
              </a:extLst>
            </p:cNvPr>
            <p:cNvSpPr/>
            <p:nvPr/>
          </p:nvSpPr>
          <p:spPr>
            <a:xfrm>
              <a:off x="3640667" y="4927602"/>
              <a:ext cx="6152444" cy="48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 তিন সন্তানের বয়স ৫১ বছর 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6F77DD1-853F-4EF3-8E54-FFC7018916C5}"/>
                </a:ext>
              </a:extLst>
            </p:cNvPr>
            <p:cNvGrpSpPr/>
            <p:nvPr/>
          </p:nvGrpSpPr>
          <p:grpSpPr>
            <a:xfrm>
              <a:off x="4526845" y="4820355"/>
              <a:ext cx="558800" cy="513643"/>
              <a:chOff x="1286932" y="2332120"/>
              <a:chExt cx="846667" cy="106583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8F0022E-07DC-4B8B-B5B7-DE8602B95FBE}"/>
                  </a:ext>
                </a:extLst>
              </p:cNvPr>
              <p:cNvSpPr/>
              <p:nvPr/>
            </p:nvSpPr>
            <p:spPr>
              <a:xfrm>
                <a:off x="1286932" y="2652889"/>
                <a:ext cx="846667" cy="7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 .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D1DC692-1C9A-46B0-9B28-BBD7903CF00E}"/>
                  </a:ext>
                </a:extLst>
              </p:cNvPr>
              <p:cNvSpPr/>
              <p:nvPr/>
            </p:nvSpPr>
            <p:spPr>
              <a:xfrm>
                <a:off x="1359965" y="2332120"/>
                <a:ext cx="699912" cy="66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BB55F-558E-4E8E-9B92-A4AFE4088FF4}"/>
              </a:ext>
            </a:extLst>
          </p:cNvPr>
          <p:cNvCxnSpPr>
            <a:cxnSpLocks/>
          </p:cNvCxnSpPr>
          <p:nvPr/>
        </p:nvCxnSpPr>
        <p:spPr>
          <a:xfrm>
            <a:off x="3691466" y="6056490"/>
            <a:ext cx="5170311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  <p:bldP spid="13" grpId="0"/>
      <p:bldP spid="14" grpId="0"/>
      <p:bldP spid="17" grpId="0"/>
      <p:bldP spid="18" grpId="0"/>
      <p:bldP spid="21" grpId="0" animBg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B1F2C04-C53B-4529-A66B-AA9DF18A6A8C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776F56-84D2-449E-98B4-5EED80EFF663}"/>
              </a:ext>
            </a:extLst>
          </p:cNvPr>
          <p:cNvSpPr/>
          <p:nvPr/>
        </p:nvSpPr>
        <p:spPr>
          <a:xfrm>
            <a:off x="1738487" y="1614311"/>
            <a:ext cx="8568267" cy="103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তাবিন ও তাসিনের  বয়সের সমষ্টি ৪৪ বছর।তাসনিম ও মুশফিকের বয়সের সমষ্টি ৩৮ বছর।তাবিনের বয়স ২১ বছর।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914F0-1582-4209-B7AA-333694C3D965}"/>
              </a:ext>
            </a:extLst>
          </p:cNvPr>
          <p:cNvSpPr/>
          <p:nvPr/>
        </p:nvSpPr>
        <p:spPr>
          <a:xfrm>
            <a:off x="2438402" y="3025421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ক। তাবিন ও তাসিনের বয়সের গড়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7848A-760D-4889-B569-8A7D01B461EC}"/>
              </a:ext>
            </a:extLst>
          </p:cNvPr>
          <p:cNvSpPr/>
          <p:nvPr/>
        </p:nvSpPr>
        <p:spPr>
          <a:xfrm>
            <a:off x="2534357" y="3979333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খ। তাসনিম ও মুশফিকের বয়সের গড়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F2C3E-88AD-4F26-AFED-08DD3346456B}"/>
              </a:ext>
            </a:extLst>
          </p:cNvPr>
          <p:cNvSpPr/>
          <p:nvPr/>
        </p:nvSpPr>
        <p:spPr>
          <a:xfrm>
            <a:off x="2404535" y="4876800"/>
            <a:ext cx="6152444" cy="48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গ। তাবিন ও তাসনিমের বয়সের গড় কত?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05153-1338-42DF-85EB-C7CC3EDE56CA}"/>
              </a:ext>
            </a:extLst>
          </p:cNvPr>
          <p:cNvSpPr/>
          <p:nvPr/>
        </p:nvSpPr>
        <p:spPr>
          <a:xfrm>
            <a:off x="4955823" y="609598"/>
            <a:ext cx="2020710" cy="72248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নিজে কর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642</Words>
  <Application>Microsoft Office PowerPoint</Application>
  <PresentationFormat>Widescreen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</dc:creator>
  <cp:lastModifiedBy>Zafor Iqbal</cp:lastModifiedBy>
  <cp:revision>226</cp:revision>
  <dcterms:created xsi:type="dcterms:W3CDTF">2021-07-26T09:23:51Z</dcterms:created>
  <dcterms:modified xsi:type="dcterms:W3CDTF">2021-10-09T10:43:21Z</dcterms:modified>
</cp:coreProperties>
</file>