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7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4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48ECFDBD-A8BE-428F-8739-E8E21F1D321D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580925D4-538E-4C27-81BF-00E3C766DBAF}" type="slidenum">
              <a:rPr lang="en-US" smtClean="0"/>
              <a:t>‹#›</a:t>
            </a:fld>
            <a:endParaRPr lang="en-US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08355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CFDBD-A8BE-428F-8739-E8E21F1D321D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925D4-538E-4C27-81BF-00E3C766D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151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48ECFDBD-A8BE-428F-8739-E8E21F1D321D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580925D4-538E-4C27-81BF-00E3C766DBA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9547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CFDBD-A8BE-428F-8739-E8E21F1D321D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925D4-538E-4C27-81BF-00E3C766D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419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8ECFDBD-A8BE-428F-8739-E8E21F1D321D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80925D4-538E-4C27-81BF-00E3C766DBA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3712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CFDBD-A8BE-428F-8739-E8E21F1D321D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925D4-538E-4C27-81BF-00E3C766D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009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CFDBD-A8BE-428F-8739-E8E21F1D321D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925D4-538E-4C27-81BF-00E3C766D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402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CFDBD-A8BE-428F-8739-E8E21F1D321D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925D4-538E-4C27-81BF-00E3C766D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152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CFDBD-A8BE-428F-8739-E8E21F1D321D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925D4-538E-4C27-81BF-00E3C766D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63256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48ECFDBD-A8BE-428F-8739-E8E21F1D321D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580925D4-538E-4C27-81BF-00E3C766D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49304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48ECFDBD-A8BE-428F-8739-E8E21F1D321D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580925D4-538E-4C27-81BF-00E3C766D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613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48ECFDBD-A8BE-428F-8739-E8E21F1D321D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580925D4-538E-4C27-81BF-00E3C766DBA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8107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83740" y="0"/>
            <a:ext cx="1093921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0" b="1" dirty="0" err="1">
                <a:latin typeface="Nikshbangla"/>
              </a:rPr>
              <a:t>আজকের</a:t>
            </a:r>
            <a:r>
              <a:rPr lang="en-US" sz="8000" b="1" dirty="0">
                <a:latin typeface="Nikshbangla"/>
              </a:rPr>
              <a:t> </a:t>
            </a:r>
            <a:r>
              <a:rPr lang="en-US" sz="8000" b="1" dirty="0" err="1">
                <a:latin typeface="Nikshbangla"/>
              </a:rPr>
              <a:t>ক্লাসে</a:t>
            </a:r>
            <a:r>
              <a:rPr lang="en-US" sz="8000" b="1" dirty="0">
                <a:latin typeface="Nikshbangla"/>
              </a:rPr>
              <a:t> সবাইকে </a:t>
            </a:r>
            <a:r>
              <a:rPr lang="en-US" sz="8000" b="1" dirty="0" err="1">
                <a:latin typeface="Nikshbangla"/>
              </a:rPr>
              <a:t>স্বাগতম</a:t>
            </a:r>
            <a:endParaRPr lang="en-US" sz="8000" b="1" dirty="0">
              <a:latin typeface="Nikshbangl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9" y="1030094"/>
            <a:ext cx="12125951" cy="631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224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5575" y="745003"/>
            <a:ext cx="6096000" cy="5960597"/>
            <a:chOff x="155575" y="745003"/>
            <a:chExt cx="6096000" cy="5960597"/>
          </a:xfrm>
        </p:grpSpPr>
        <p:sp>
          <p:nvSpPr>
            <p:cNvPr id="3" name="TextBox 2"/>
            <p:cNvSpPr txBox="1"/>
            <p:nvPr/>
          </p:nvSpPr>
          <p:spPr>
            <a:xfrm>
              <a:off x="1753838" y="745003"/>
              <a:ext cx="1717263" cy="58477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পশুচারণ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" name="Picture 2" descr="File:Pasture Fields north of Trevanney Farm - geograph.org.uk - 565608.jpg  - Wikimedia Common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75" y="1457180"/>
              <a:ext cx="6096000" cy="52484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6353547" y="745003"/>
            <a:ext cx="5616779" cy="5960597"/>
            <a:chOff x="6353547" y="745003"/>
            <a:chExt cx="5616779" cy="5960597"/>
          </a:xfrm>
        </p:grpSpPr>
        <p:sp>
          <p:nvSpPr>
            <p:cNvPr id="6" name="TextBox 5"/>
            <p:cNvSpPr txBox="1"/>
            <p:nvPr/>
          </p:nvSpPr>
          <p:spPr>
            <a:xfrm>
              <a:off x="6353548" y="745003"/>
              <a:ext cx="2014597" cy="58477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যোগযোগ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7" name="Picture 4" descr="যোগাযোগ-ব্যবস্থা - হুড়কা ইউনিয়ন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3547" y="1457180"/>
              <a:ext cx="5616779" cy="52484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6572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455317" y="808966"/>
            <a:ext cx="4691545" cy="2105891"/>
            <a:chOff x="3408218" y="2342690"/>
            <a:chExt cx="4691545" cy="2105891"/>
          </a:xfrm>
        </p:grpSpPr>
        <p:grpSp>
          <p:nvGrpSpPr>
            <p:cNvPr id="3" name="Group 2"/>
            <p:cNvGrpSpPr/>
            <p:nvPr/>
          </p:nvGrpSpPr>
          <p:grpSpPr>
            <a:xfrm>
              <a:off x="4417027" y="2342690"/>
              <a:ext cx="3682736" cy="2105891"/>
              <a:chOff x="4417027" y="2342690"/>
              <a:chExt cx="3682736" cy="2105891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4417027" y="2342690"/>
                <a:ext cx="2673927" cy="2105891"/>
                <a:chOff x="4447309" y="2272145"/>
                <a:chExt cx="2673927" cy="2105891"/>
              </a:xfrm>
            </p:grpSpPr>
            <p:sp>
              <p:nvSpPr>
                <p:cNvPr id="7" name="Oval 6"/>
                <p:cNvSpPr/>
                <p:nvPr/>
              </p:nvSpPr>
              <p:spPr>
                <a:xfrm>
                  <a:off x="4447309" y="2272145"/>
                  <a:ext cx="2673927" cy="2105891"/>
                </a:xfrm>
                <a:prstGeom prst="ellipse">
                  <a:avLst/>
                </a:prstGeom>
                <a:noFill/>
                <a:ln w="3810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4787118" y="3063480"/>
                  <a:ext cx="189807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 err="1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বসতির</a:t>
                  </a:r>
                  <a:r>
                    <a:rPr lang="en-US" sz="28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2800" dirty="0" err="1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ধরণ</a:t>
                  </a:r>
                  <a:endParaRPr lang="en-US" sz="54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cxnSp>
            <p:nvCxnSpPr>
              <p:cNvPr id="6" name="Straight Arrow Connector 5"/>
              <p:cNvCxnSpPr/>
              <p:nvPr/>
            </p:nvCxnSpPr>
            <p:spPr>
              <a:xfrm flipV="1">
                <a:off x="7090954" y="3206680"/>
                <a:ext cx="1008809" cy="8722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" name="Straight Arrow Connector 3"/>
            <p:cNvCxnSpPr/>
            <p:nvPr/>
          </p:nvCxnSpPr>
          <p:spPr>
            <a:xfrm flipH="1">
              <a:off x="3408218" y="3524198"/>
              <a:ext cx="1008809" cy="2256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5576" y="1831133"/>
            <a:ext cx="4180898" cy="4417267"/>
            <a:chOff x="155576" y="1831133"/>
            <a:chExt cx="4180898" cy="4417267"/>
          </a:xfrm>
        </p:grpSpPr>
        <p:sp>
          <p:nvSpPr>
            <p:cNvPr id="10" name="TextBox 9"/>
            <p:cNvSpPr txBox="1"/>
            <p:nvPr/>
          </p:nvSpPr>
          <p:spPr>
            <a:xfrm>
              <a:off x="1229367" y="1831133"/>
              <a:ext cx="2222417" cy="58477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১।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গ্রামীণ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বসতি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1" name="Picture 2" descr="ভারতের অদৃশ্য বিপর্যয়: গ্রামীণ দরিদ্র এলাকায় ভাইরাস ছড়িয়ে পড়ার ভয় |  The Business Standar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76" y="2575249"/>
              <a:ext cx="4180898" cy="36731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7265705" y="1416981"/>
            <a:ext cx="4399822" cy="4831418"/>
            <a:chOff x="7265705" y="1416981"/>
            <a:chExt cx="4399822" cy="4831418"/>
          </a:xfrm>
        </p:grpSpPr>
        <p:sp>
          <p:nvSpPr>
            <p:cNvPr id="13" name="TextBox 12"/>
            <p:cNvSpPr txBox="1"/>
            <p:nvPr/>
          </p:nvSpPr>
          <p:spPr>
            <a:xfrm>
              <a:off x="8146862" y="1416981"/>
              <a:ext cx="2062179" cy="58477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নগর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বসতি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4" name="Picture 4" descr="চট্টগ্রাম নগরীর সড়ক জলাবদ্ধতায় বেহাল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5705" y="2013038"/>
              <a:ext cx="4399822" cy="42353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038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20259" y="1642858"/>
            <a:ext cx="28686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29389" y="2995704"/>
            <a:ext cx="6156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গ্রামীণ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নগর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বসতির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নিরুপণ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548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14567" y="1341703"/>
            <a:ext cx="28686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2400" dirty="0" smtClean="0"/>
              <a:t> 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1693888" y="2653072"/>
            <a:ext cx="932388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নিকটে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জনবসতি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ওঠে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বিক্ষিপ্ত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বসতির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গ্রামীণ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750746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31136" y="1052945"/>
            <a:ext cx="28686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/>
              <a:t>‍ 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2604656" y="2461265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বসবাসের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অসুবিধা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934055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13613" y="749508"/>
            <a:ext cx="7854846" cy="427219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atin typeface="Nikshbangla"/>
              </a:rPr>
              <a:t>সবাইকে </a:t>
            </a:r>
            <a:r>
              <a:rPr lang="en-US" sz="9600" b="1" dirty="0" err="1" smtClean="0">
                <a:latin typeface="Nikshbangla"/>
              </a:rPr>
              <a:t>ধ্যনবাদ</a:t>
            </a:r>
            <a:endParaRPr lang="en-US" sz="9600" b="1" dirty="0">
              <a:latin typeface="Nikshbangla"/>
            </a:endParaRPr>
          </a:p>
        </p:txBody>
      </p:sp>
    </p:spTree>
    <p:extLst>
      <p:ext uri="{BB962C8B-B14F-4D97-AF65-F5344CB8AC3E}">
        <p14:creationId xmlns:p14="http://schemas.microsoft.com/office/powerpoint/2010/main" val="44277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67741" y="244150"/>
            <a:ext cx="2567939" cy="4641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bg2">
                    <a:lumMod val="50000"/>
                  </a:schemeClr>
                </a:solidFill>
                <a:latin typeface="Nikshbangla"/>
              </a:rPr>
              <a:t>শিক্ষক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Nikshbangla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50000"/>
                  </a:schemeClr>
                </a:solidFill>
                <a:latin typeface="Nikshbangla"/>
              </a:rPr>
              <a:t>পরিচিতি</a:t>
            </a:r>
            <a:endParaRPr lang="en-US" sz="2400" b="1" dirty="0">
              <a:solidFill>
                <a:schemeClr val="bg2">
                  <a:lumMod val="50000"/>
                </a:schemeClr>
              </a:solidFill>
              <a:latin typeface="Nikshbangla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28295" y="4041155"/>
            <a:ext cx="5837561" cy="259724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শ্রেণিঃ</a:t>
            </a:r>
            <a:r>
              <a:rPr lang="en-US" sz="2800" b="1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2800" b="1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নবম</a:t>
            </a:r>
            <a:r>
              <a:rPr lang="en-US" sz="2800" b="1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/</a:t>
            </a:r>
            <a:r>
              <a:rPr lang="en-US" sz="2800" b="1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দশম</a:t>
            </a:r>
            <a:r>
              <a:rPr lang="en-US" sz="2800" b="1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 </a:t>
            </a:r>
          </a:p>
          <a:p>
            <a:pPr algn="ctr"/>
            <a:r>
              <a:rPr lang="en-US" sz="2800" b="1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বিষয়ঃ</a:t>
            </a:r>
            <a:r>
              <a:rPr lang="en-US" sz="2800" b="1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2800" b="1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ভূগোল</a:t>
            </a:r>
            <a:r>
              <a:rPr lang="en-US" sz="2800" b="1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ও </a:t>
            </a:r>
            <a:r>
              <a:rPr lang="en-US" sz="2800" b="1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পরিবেশ</a:t>
            </a:r>
            <a:endParaRPr lang="en-US" sz="2800" b="1" dirty="0" smtClean="0">
              <a:latin typeface="NikoshLightBAN" panose="02000000000000000000" pitchFamily="2" charset="0"/>
              <a:cs typeface="NikoshLightBAN" panose="02000000000000000000" pitchFamily="2" charset="0"/>
            </a:endParaRPr>
          </a:p>
          <a:p>
            <a:pPr algn="ctr"/>
            <a:r>
              <a:rPr lang="en-US" sz="2800" b="1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অধ্যায়ঃ</a:t>
            </a:r>
            <a:r>
              <a:rPr lang="en-US" sz="2800" b="1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2800" b="1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অষ্টম</a:t>
            </a:r>
            <a:r>
              <a:rPr lang="en-US" sz="2800" b="1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</a:p>
          <a:p>
            <a:pPr algn="ctr"/>
            <a:r>
              <a:rPr lang="en-US" sz="2800" b="1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মানব</a:t>
            </a:r>
            <a:r>
              <a:rPr lang="en-US" sz="2800" b="1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2800" b="1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বসতি</a:t>
            </a:r>
            <a:r>
              <a:rPr lang="en-US" sz="2800" b="1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 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066597" y="359764"/>
            <a:ext cx="2849880" cy="588923"/>
          </a:xfrm>
          <a:prstGeom prst="roundRect">
            <a:avLst/>
          </a:prstGeom>
        </p:spPr>
        <p:style>
          <a:lnRef idx="2">
            <a:schemeClr val="accent1"/>
          </a:lnRef>
          <a:fillRef idx="100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ikshbangla"/>
              </a:rPr>
              <a:t>পাঠ</a:t>
            </a:r>
            <a:r>
              <a:rPr lang="en-US" sz="3600" b="1" dirty="0" smtClean="0">
                <a:latin typeface="Nikshbangla"/>
              </a:rPr>
              <a:t> </a:t>
            </a:r>
            <a:r>
              <a:rPr lang="en-US" sz="3600" b="1" dirty="0" err="1" smtClean="0">
                <a:latin typeface="Nikshbangla"/>
              </a:rPr>
              <a:t>পরিচিতি</a:t>
            </a:r>
            <a:endParaRPr lang="en-US" sz="3600" b="1" dirty="0">
              <a:latin typeface="Nikshbangla"/>
            </a:endParaRPr>
          </a:p>
        </p:txBody>
      </p:sp>
      <p:sp>
        <p:nvSpPr>
          <p:cNvPr id="5" name="Up-Down Arrow 4"/>
          <p:cNvSpPr/>
          <p:nvPr/>
        </p:nvSpPr>
        <p:spPr>
          <a:xfrm>
            <a:off x="5364481" y="708345"/>
            <a:ext cx="137159" cy="5936296"/>
          </a:xfrm>
          <a:prstGeom prst="up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/>
          <p:cNvSpPr/>
          <p:nvPr/>
        </p:nvSpPr>
        <p:spPr>
          <a:xfrm>
            <a:off x="5623561" y="1639224"/>
            <a:ext cx="167639" cy="43586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749" y="705958"/>
            <a:ext cx="2667000" cy="242379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8" name="Rectangle 7"/>
          <p:cNvSpPr/>
          <p:nvPr/>
        </p:nvSpPr>
        <p:spPr>
          <a:xfrm>
            <a:off x="202820" y="3129748"/>
            <a:ext cx="4635006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latin typeface="Nikshbangla"/>
              </a:rPr>
              <a:t>মোঃ</a:t>
            </a:r>
            <a:r>
              <a:rPr lang="en-US" sz="2800" b="1" dirty="0">
                <a:latin typeface="Nikshbangla"/>
              </a:rPr>
              <a:t> </a:t>
            </a:r>
            <a:r>
              <a:rPr lang="en-US" sz="2800" b="1" dirty="0" err="1">
                <a:latin typeface="Nikshbangla"/>
              </a:rPr>
              <a:t>আজিজুল</a:t>
            </a:r>
            <a:r>
              <a:rPr lang="en-US" sz="2800" b="1" dirty="0">
                <a:latin typeface="Nikshbangla"/>
              </a:rPr>
              <a:t> </a:t>
            </a:r>
            <a:r>
              <a:rPr lang="en-US" sz="2800" b="1" dirty="0" err="1">
                <a:latin typeface="Nikshbangla"/>
              </a:rPr>
              <a:t>ইসলাম</a:t>
            </a:r>
            <a:endParaRPr lang="en-US" sz="2800" b="1" dirty="0">
              <a:latin typeface="Nikshbangla"/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 err="1">
                <a:latin typeface="Nikshbangla"/>
              </a:rPr>
              <a:t>সহকারী</a:t>
            </a:r>
            <a:r>
              <a:rPr lang="en-US" sz="2400" b="1" dirty="0">
                <a:latin typeface="Nikshbangla"/>
              </a:rPr>
              <a:t> </a:t>
            </a:r>
            <a:r>
              <a:rPr lang="en-US" sz="2400" b="1" dirty="0" err="1">
                <a:latin typeface="Nikshbangla"/>
              </a:rPr>
              <a:t>শিক্ষক</a:t>
            </a:r>
            <a:r>
              <a:rPr lang="en-US" sz="2400" b="1" dirty="0">
                <a:latin typeface="Nikshbangla"/>
              </a:rPr>
              <a:t> (</a:t>
            </a:r>
            <a:r>
              <a:rPr lang="en-US" sz="2400" b="1" dirty="0" err="1">
                <a:latin typeface="Nikshbangla"/>
              </a:rPr>
              <a:t>আইসিটি</a:t>
            </a:r>
            <a:r>
              <a:rPr lang="en-US" sz="2400" b="1" dirty="0">
                <a:latin typeface="Nikshbangla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400" b="1" dirty="0" err="1">
                <a:latin typeface="Nikshbangla"/>
              </a:rPr>
              <a:t>বঙ্গমাতা</a:t>
            </a:r>
            <a:r>
              <a:rPr lang="en-US" sz="2400" b="1" dirty="0">
                <a:latin typeface="Nikshbangla"/>
              </a:rPr>
              <a:t> </a:t>
            </a:r>
            <a:r>
              <a:rPr lang="en-US" sz="2400" b="1" dirty="0" err="1">
                <a:latin typeface="Nikshbangla"/>
              </a:rPr>
              <a:t>শেখ</a:t>
            </a:r>
            <a:r>
              <a:rPr lang="en-US" sz="2400" b="1" dirty="0">
                <a:latin typeface="Nikshbangla"/>
              </a:rPr>
              <a:t> </a:t>
            </a:r>
            <a:r>
              <a:rPr lang="en-US" sz="2400" b="1" dirty="0" err="1">
                <a:latin typeface="Nikshbangla"/>
              </a:rPr>
              <a:t>ফজিলাতুন্নেছা</a:t>
            </a:r>
            <a:r>
              <a:rPr lang="en-US" sz="2400" b="1" dirty="0">
                <a:latin typeface="Nikshbangla"/>
              </a:rPr>
              <a:t> </a:t>
            </a:r>
            <a:r>
              <a:rPr lang="en-US" sz="2400" b="1" dirty="0" err="1">
                <a:latin typeface="Nikshbangla"/>
              </a:rPr>
              <a:t>মুজিব</a:t>
            </a:r>
            <a:r>
              <a:rPr lang="en-US" sz="2400" b="1" dirty="0">
                <a:latin typeface="Nikshbangla"/>
              </a:rPr>
              <a:t> </a:t>
            </a:r>
            <a:r>
              <a:rPr lang="en-US" sz="2400" b="1" dirty="0" err="1">
                <a:latin typeface="Nikshbangla"/>
              </a:rPr>
              <a:t>সরকারি</a:t>
            </a:r>
            <a:r>
              <a:rPr lang="en-US" sz="2400" b="1" dirty="0">
                <a:latin typeface="Nikshbangla"/>
              </a:rPr>
              <a:t> </a:t>
            </a:r>
            <a:r>
              <a:rPr lang="en-US" sz="2400" b="1" dirty="0" err="1">
                <a:latin typeface="Nikshbangla"/>
              </a:rPr>
              <a:t>বালিকা</a:t>
            </a:r>
            <a:r>
              <a:rPr lang="en-US" sz="2400" b="1" dirty="0">
                <a:latin typeface="Nikshbangla"/>
              </a:rPr>
              <a:t> </a:t>
            </a:r>
            <a:r>
              <a:rPr lang="en-US" sz="2400" b="1" dirty="0" err="1">
                <a:latin typeface="Nikshbangla"/>
              </a:rPr>
              <a:t>উচ্চ</a:t>
            </a:r>
            <a:r>
              <a:rPr lang="en-US" sz="2400" b="1" dirty="0">
                <a:latin typeface="Nikshbangla"/>
              </a:rPr>
              <a:t> </a:t>
            </a:r>
            <a:r>
              <a:rPr lang="en-US" sz="2400" b="1" dirty="0" err="1">
                <a:latin typeface="Nikshbangla"/>
              </a:rPr>
              <a:t>বিদ্যালয়</a:t>
            </a:r>
            <a:r>
              <a:rPr lang="en-US" sz="2400" b="1" dirty="0">
                <a:latin typeface="Nikshbangla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400" b="1" dirty="0" err="1">
                <a:latin typeface="Nikshbangla"/>
              </a:rPr>
              <a:t>বাহুবল-হবিগঞ্জ</a:t>
            </a:r>
            <a:endParaRPr lang="en-US" sz="2400" b="1" dirty="0">
              <a:latin typeface="Nikshbangla"/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 err="1">
                <a:latin typeface="Nikshbangla"/>
              </a:rPr>
              <a:t>মোবাইল</a:t>
            </a:r>
            <a:r>
              <a:rPr lang="en-US" sz="2400" b="1" dirty="0">
                <a:latin typeface="Nikshbangla"/>
              </a:rPr>
              <a:t>- 01712-523816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558" y="905169"/>
            <a:ext cx="4730075" cy="31359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01235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5358" y="5648686"/>
            <a:ext cx="9428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বসতি</a:t>
            </a:r>
            <a:r>
              <a:rPr lang="en-US" sz="32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32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স্থাপনের</a:t>
            </a:r>
            <a:r>
              <a:rPr lang="en-US" sz="32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32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জন্য</a:t>
            </a:r>
            <a:r>
              <a:rPr lang="en-US" sz="32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32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কি</a:t>
            </a:r>
            <a:r>
              <a:rPr lang="en-US" sz="32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32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কি</a:t>
            </a:r>
            <a:r>
              <a:rPr lang="en-US" sz="32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32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উপকরণ</a:t>
            </a:r>
            <a:r>
              <a:rPr lang="en-US" sz="32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32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বা</a:t>
            </a:r>
            <a:r>
              <a:rPr lang="en-US" sz="32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32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সুযোগ</a:t>
            </a:r>
            <a:r>
              <a:rPr lang="en-US" sz="32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32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সুবিধা</a:t>
            </a:r>
            <a:r>
              <a:rPr lang="en-US" sz="32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32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থাকা</a:t>
            </a:r>
            <a:r>
              <a:rPr lang="en-US" sz="32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32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প্রয়োজন</a:t>
            </a:r>
            <a:r>
              <a:rPr lang="en-US" sz="32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? </a:t>
            </a:r>
            <a:endParaRPr lang="en-US" sz="3200" dirty="0"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49620" y="5211932"/>
            <a:ext cx="3538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গ্রামীণ</a:t>
            </a:r>
            <a:r>
              <a:rPr lang="en-US" sz="32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ও </a:t>
            </a:r>
            <a:r>
              <a:rPr lang="en-US" sz="32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নগর</a:t>
            </a:r>
            <a:r>
              <a:rPr lang="en-US" sz="32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32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বসতি</a:t>
            </a:r>
            <a:r>
              <a:rPr lang="en-US" sz="32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endParaRPr lang="en-US" sz="3200" dirty="0"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76913" y="6140530"/>
            <a:ext cx="5685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মাটি</a:t>
            </a:r>
            <a:r>
              <a:rPr lang="en-US" sz="32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, </a:t>
            </a:r>
            <a:r>
              <a:rPr lang="en-US" sz="32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পানীয়</a:t>
            </a:r>
            <a:r>
              <a:rPr lang="en-US" sz="32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32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জল</a:t>
            </a:r>
            <a:r>
              <a:rPr lang="en-US" sz="32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, </a:t>
            </a:r>
            <a:r>
              <a:rPr lang="en-US" sz="32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নিরাপত্তা</a:t>
            </a:r>
            <a:r>
              <a:rPr lang="en-US" sz="32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32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ব্যবস্থা</a:t>
            </a:r>
            <a:r>
              <a:rPr lang="en-US" sz="32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32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ইত্যাদি</a:t>
            </a:r>
            <a:r>
              <a:rPr lang="en-US" sz="32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।  </a:t>
            </a:r>
            <a:endParaRPr lang="en-US" sz="3200" dirty="0"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41354" y="79458"/>
            <a:ext cx="11590427" cy="5464675"/>
            <a:chOff x="241354" y="79458"/>
            <a:chExt cx="11590427" cy="5464675"/>
          </a:xfrm>
        </p:grpSpPr>
        <p:sp>
          <p:nvSpPr>
            <p:cNvPr id="6" name="TextBox 5"/>
            <p:cNvSpPr txBox="1"/>
            <p:nvPr/>
          </p:nvSpPr>
          <p:spPr>
            <a:xfrm>
              <a:off x="4765964" y="4715612"/>
              <a:ext cx="665018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LightBAN" panose="02000000000000000000" pitchFamily="2" charset="0"/>
                  <a:cs typeface="NikoshLight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LightBAN" panose="02000000000000000000" pitchFamily="2" charset="0"/>
                  <a:cs typeface="NikoshLightBAN" panose="02000000000000000000" pitchFamily="2" charset="0"/>
                </a:rPr>
                <a:t>প্রদর্শিত</a:t>
              </a:r>
              <a:r>
                <a:rPr lang="en-US" sz="2800" dirty="0" smtClean="0">
                  <a:latin typeface="NikoshLightBAN" panose="02000000000000000000" pitchFamily="2" charset="0"/>
                  <a:cs typeface="NikoshLight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LightBAN" panose="02000000000000000000" pitchFamily="2" charset="0"/>
                  <a:cs typeface="NikoshLightBAN" panose="02000000000000000000" pitchFamily="2" charset="0"/>
                </a:rPr>
                <a:t>চিত্র</a:t>
              </a:r>
              <a:r>
                <a:rPr lang="en-US" sz="2800" dirty="0" smtClean="0">
                  <a:latin typeface="NikoshLightBAN" panose="02000000000000000000" pitchFamily="2" charset="0"/>
                  <a:cs typeface="NikoshLight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LightBAN" panose="02000000000000000000" pitchFamily="2" charset="0"/>
                  <a:cs typeface="NikoshLightBAN" panose="02000000000000000000" pitchFamily="2" charset="0"/>
                </a:rPr>
                <a:t>দুটিতে</a:t>
              </a:r>
              <a:r>
                <a:rPr lang="en-US" sz="2800" dirty="0" smtClean="0">
                  <a:latin typeface="NikoshLightBAN" panose="02000000000000000000" pitchFamily="2" charset="0"/>
                  <a:cs typeface="NikoshLight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LightBAN" panose="02000000000000000000" pitchFamily="2" charset="0"/>
                  <a:cs typeface="NikoshLightBAN" panose="02000000000000000000" pitchFamily="2" charset="0"/>
                </a:rPr>
                <a:t>কি</a:t>
              </a:r>
              <a:r>
                <a:rPr lang="en-US" sz="2800" dirty="0" smtClean="0">
                  <a:latin typeface="NikoshLightBAN" panose="02000000000000000000" pitchFamily="2" charset="0"/>
                  <a:cs typeface="NikoshLight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LightBAN" panose="02000000000000000000" pitchFamily="2" charset="0"/>
                  <a:cs typeface="NikoshLightBAN" panose="02000000000000000000" pitchFamily="2" charset="0"/>
                </a:rPr>
                <a:t>ধরনের</a:t>
              </a:r>
              <a:r>
                <a:rPr lang="en-US" sz="2800" dirty="0" smtClean="0">
                  <a:latin typeface="NikoshLightBAN" panose="02000000000000000000" pitchFamily="2" charset="0"/>
                  <a:cs typeface="NikoshLight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LightBAN" panose="02000000000000000000" pitchFamily="2" charset="0"/>
                  <a:cs typeface="NikoshLightBAN" panose="02000000000000000000" pitchFamily="2" charset="0"/>
                </a:rPr>
                <a:t>মানব</a:t>
              </a:r>
              <a:r>
                <a:rPr lang="en-US" sz="2800" dirty="0" smtClean="0">
                  <a:latin typeface="NikoshLightBAN" panose="02000000000000000000" pitchFamily="2" charset="0"/>
                  <a:cs typeface="NikoshLight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LightBAN" panose="02000000000000000000" pitchFamily="2" charset="0"/>
                  <a:cs typeface="NikoshLightBAN" panose="02000000000000000000" pitchFamily="2" charset="0"/>
                </a:rPr>
                <a:t>বসতি</a:t>
              </a:r>
              <a:r>
                <a:rPr lang="en-US" sz="2800" dirty="0" smtClean="0">
                  <a:latin typeface="NikoshLightBAN" panose="02000000000000000000" pitchFamily="2" charset="0"/>
                  <a:cs typeface="NikoshLight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LightBAN" panose="02000000000000000000" pitchFamily="2" charset="0"/>
                  <a:cs typeface="NikoshLightBAN" panose="02000000000000000000" pitchFamily="2" charset="0"/>
                </a:rPr>
                <a:t>দেখা</a:t>
              </a:r>
              <a:r>
                <a:rPr lang="en-US" sz="2800" dirty="0" smtClean="0">
                  <a:latin typeface="NikoshLightBAN" panose="02000000000000000000" pitchFamily="2" charset="0"/>
                  <a:cs typeface="NikoshLight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LightBAN" panose="02000000000000000000" pitchFamily="2" charset="0"/>
                  <a:cs typeface="NikoshLightBAN" panose="02000000000000000000" pitchFamily="2" charset="0"/>
                </a:rPr>
                <a:t>যাচ্ছে</a:t>
              </a:r>
              <a:r>
                <a:rPr lang="en-US" sz="2800" dirty="0" smtClean="0">
                  <a:latin typeface="NikoshLightBAN" panose="02000000000000000000" pitchFamily="2" charset="0"/>
                  <a:cs typeface="NikoshLightBAN" panose="02000000000000000000" pitchFamily="2" charset="0"/>
                </a:rPr>
                <a:t> ?</a:t>
              </a:r>
              <a:endParaRPr lang="en-US" sz="2800" dirty="0">
                <a:latin typeface="NikoshLightBAN" panose="02000000000000000000" pitchFamily="2" charset="0"/>
                <a:cs typeface="NikoshLightBAN" panose="02000000000000000000" pitchFamily="2" charset="0"/>
              </a:endParaRPr>
            </a:p>
          </p:txBody>
        </p:sp>
        <p:pic>
          <p:nvPicPr>
            <p:cNvPr id="7" name="Picture 2" descr="গ্রাম্য নিকেতনে বাস্ত্ত বিধান - vastu tip for village | Eisamay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354" y="79458"/>
              <a:ext cx="4524610" cy="26550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গ্রামীণ চরিত্র (Gramin Charitra) - Bengali Poetry | Debjyoti Manda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354" y="2839033"/>
              <a:ext cx="452461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6" descr="ইচ্ছামতো উন্নয়নে নগরীর সর্বনাশ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6956" y="79458"/>
              <a:ext cx="6854825" cy="4636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6274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75163" y="1177637"/>
            <a:ext cx="724592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endParaRPr lang="en-US" sz="4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u="sng" dirty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বসতি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স্থাপনের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নিয়ামক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বসতির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ধরণ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76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7928" y="540327"/>
            <a:ext cx="23552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75163" y="1999957"/>
            <a:ext cx="78232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-----------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বসতির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নিয়ামকগুলে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বসতির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483899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5575" y="176212"/>
            <a:ext cx="11819080" cy="6213620"/>
            <a:chOff x="155575" y="176212"/>
            <a:chExt cx="11819080" cy="6213620"/>
          </a:xfrm>
        </p:grpSpPr>
        <p:sp>
          <p:nvSpPr>
            <p:cNvPr id="3" name="TextBox 2"/>
            <p:cNvSpPr txBox="1"/>
            <p:nvPr/>
          </p:nvSpPr>
          <p:spPr>
            <a:xfrm>
              <a:off x="3629890" y="5805057"/>
              <a:ext cx="428105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মানব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বসতি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বলতে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কী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বোঝায়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?   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155575" y="176212"/>
              <a:ext cx="11819080" cy="5362576"/>
              <a:chOff x="155575" y="176212"/>
              <a:chExt cx="11819080" cy="5362576"/>
            </a:xfrm>
          </p:grpSpPr>
          <p:pic>
            <p:nvPicPr>
              <p:cNvPr id="5" name="Picture 2" descr="চৌহালীতে গ্রামীন অবকাঠামো উন্নয়ন প্রকল্পের কাজ সম্পন্ন - Daily  Bangladesher Alo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71308" y="176212"/>
                <a:ext cx="6003347" cy="53625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Picture 4" descr="মানব বসতি / Human Settlement / বসতির শ্রেণীবিভাগ / গ্রামীণ ও নগর বসতি -  YouTube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5575" y="176212"/>
                <a:ext cx="5649480" cy="53625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289908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7523536">
            <a:off x="2470590" y="2150982"/>
            <a:ext cx="1786867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ভূপ্রকৃতি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16853681">
            <a:off x="7555356" y="3878719"/>
            <a:ext cx="1990199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প্রতিরক্ষা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20986387">
            <a:off x="4043656" y="333186"/>
            <a:ext cx="2636104" cy="107721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পানীয়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সহজলভ্যতা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3203997">
            <a:off x="7392238" y="1588813"/>
            <a:ext cx="1366044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1356724">
            <a:off x="5299296" y="5374042"/>
            <a:ext cx="1717263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পশুচরণ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2935483">
            <a:off x="2593922" y="4792505"/>
            <a:ext cx="1966720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যোগযোগ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623262" y="1403802"/>
            <a:ext cx="4712517" cy="4013325"/>
            <a:chOff x="3623262" y="1403802"/>
            <a:chExt cx="4712517" cy="4013325"/>
          </a:xfrm>
        </p:grpSpPr>
        <p:grpSp>
          <p:nvGrpSpPr>
            <p:cNvPr id="9" name="Group 8"/>
            <p:cNvGrpSpPr/>
            <p:nvPr/>
          </p:nvGrpSpPr>
          <p:grpSpPr>
            <a:xfrm>
              <a:off x="3623262" y="1403802"/>
              <a:ext cx="4712517" cy="4013325"/>
              <a:chOff x="3623262" y="1403802"/>
              <a:chExt cx="4712517" cy="4013325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3623262" y="2068136"/>
                <a:ext cx="4712517" cy="2380445"/>
                <a:chOff x="3623262" y="2068136"/>
                <a:chExt cx="4712517" cy="2380445"/>
              </a:xfrm>
            </p:grpSpPr>
            <p:grpSp>
              <p:nvGrpSpPr>
                <p:cNvPr id="14" name="Group 13"/>
                <p:cNvGrpSpPr/>
                <p:nvPr/>
              </p:nvGrpSpPr>
              <p:grpSpPr>
                <a:xfrm>
                  <a:off x="3623262" y="2342690"/>
                  <a:ext cx="4712517" cy="2105891"/>
                  <a:chOff x="3623262" y="2342690"/>
                  <a:chExt cx="4712517" cy="2105891"/>
                </a:xfrm>
              </p:grpSpPr>
              <p:grpSp>
                <p:nvGrpSpPr>
                  <p:cNvPr id="16" name="Group 15"/>
                  <p:cNvGrpSpPr/>
                  <p:nvPr/>
                </p:nvGrpSpPr>
                <p:grpSpPr>
                  <a:xfrm>
                    <a:off x="4417027" y="2342690"/>
                    <a:ext cx="2673927" cy="2105891"/>
                    <a:chOff x="4447309" y="2272145"/>
                    <a:chExt cx="2673927" cy="2105891"/>
                  </a:xfrm>
                </p:grpSpPr>
                <p:sp>
                  <p:nvSpPr>
                    <p:cNvPr id="19" name="Oval 18"/>
                    <p:cNvSpPr/>
                    <p:nvPr/>
                  </p:nvSpPr>
                  <p:spPr>
                    <a:xfrm>
                      <a:off x="4447309" y="2272145"/>
                      <a:ext cx="2673927" cy="2105891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" name="TextBox 19"/>
                    <p:cNvSpPr txBox="1"/>
                    <p:nvPr/>
                  </p:nvSpPr>
                  <p:spPr>
                    <a:xfrm>
                      <a:off x="4767220" y="2659082"/>
                      <a:ext cx="1898073" cy="95410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বসতি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স্থাপনের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নিয়ামক</a:t>
                      </a:r>
                      <a:endParaRPr lang="en-US" sz="5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</p:grpSp>
              <p:cxnSp>
                <p:nvCxnSpPr>
                  <p:cNvPr id="17" name="Straight Arrow Connector 16"/>
                  <p:cNvCxnSpPr/>
                  <p:nvPr/>
                </p:nvCxnSpPr>
                <p:spPr>
                  <a:xfrm>
                    <a:off x="7046783" y="3795236"/>
                    <a:ext cx="1288996" cy="252861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Straight Arrow Connector 17"/>
                  <p:cNvCxnSpPr/>
                  <p:nvPr/>
                </p:nvCxnSpPr>
                <p:spPr>
                  <a:xfrm flipH="1" flipV="1">
                    <a:off x="3623262" y="2676981"/>
                    <a:ext cx="885642" cy="384145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5" name="Straight Arrow Connector 14"/>
                <p:cNvCxnSpPr/>
                <p:nvPr/>
              </p:nvCxnSpPr>
              <p:spPr>
                <a:xfrm flipV="1">
                  <a:off x="6886497" y="2068136"/>
                  <a:ext cx="971615" cy="71764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" name="Straight Arrow Connector 11"/>
              <p:cNvCxnSpPr/>
              <p:nvPr/>
            </p:nvCxnSpPr>
            <p:spPr>
              <a:xfrm>
                <a:off x="6048122" y="4460135"/>
                <a:ext cx="25414" cy="95699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 flipH="1" flipV="1">
                <a:off x="5361709" y="1403802"/>
                <a:ext cx="152615" cy="95479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" name="Straight Arrow Connector 9"/>
            <p:cNvCxnSpPr>
              <a:endCxn id="7" idx="0"/>
            </p:cNvCxnSpPr>
            <p:nvPr/>
          </p:nvCxnSpPr>
          <p:spPr>
            <a:xfrm flipH="1">
              <a:off x="3797697" y="4097844"/>
              <a:ext cx="969936" cy="79493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6755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47044" y="604950"/>
            <a:ext cx="4837575" cy="6094877"/>
            <a:chOff x="247044" y="604950"/>
            <a:chExt cx="4837575" cy="6094877"/>
          </a:xfrm>
        </p:grpSpPr>
        <p:sp>
          <p:nvSpPr>
            <p:cNvPr id="3" name="TextBox 2"/>
            <p:cNvSpPr txBox="1"/>
            <p:nvPr/>
          </p:nvSpPr>
          <p:spPr>
            <a:xfrm>
              <a:off x="1468582" y="604950"/>
              <a:ext cx="1953491" cy="58477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১।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ভূপ্রকৃতি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" name="Picture 2" descr="বাংলাদেশের ভূ-প্রকৃতি ও জলবায়ু | অনুশীলন | The Daily Ittefaq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044" y="3888477"/>
              <a:ext cx="4837575" cy="2811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বাংলাদেশের ভূপ্রকৃতি - Site tit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044" y="1353247"/>
              <a:ext cx="4837575" cy="23717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5084619" y="604950"/>
            <a:ext cx="6553198" cy="6094877"/>
            <a:chOff x="5084619" y="604950"/>
            <a:chExt cx="6553198" cy="6094877"/>
          </a:xfrm>
        </p:grpSpPr>
        <p:sp>
          <p:nvSpPr>
            <p:cNvPr id="7" name="TextBox 6"/>
            <p:cNvSpPr txBox="1"/>
            <p:nvPr/>
          </p:nvSpPr>
          <p:spPr>
            <a:xfrm>
              <a:off x="5084619" y="604950"/>
              <a:ext cx="4447308" cy="58477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২।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পনিীয়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জলের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সহজলভ্যতা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8" name="Picture 6" descr="২২ মার্চ বিশ্ব জল দিবসের তাৎপর্য ও পটভূমি - Bengal Repor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8106" y="1353247"/>
              <a:ext cx="6389711" cy="23717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সমুদ্রের লোনা জল পানে প্রচণ্ড তৃষ্ণা পায় কেন?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8106" y="3888477"/>
              <a:ext cx="6389711" cy="2811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43340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69429" y="203168"/>
            <a:ext cx="5386243" cy="6504042"/>
            <a:chOff x="169429" y="203168"/>
            <a:chExt cx="5386243" cy="6504042"/>
          </a:xfrm>
        </p:grpSpPr>
        <p:sp>
          <p:nvSpPr>
            <p:cNvPr id="3" name="TextBox 2"/>
            <p:cNvSpPr txBox="1"/>
            <p:nvPr/>
          </p:nvSpPr>
          <p:spPr>
            <a:xfrm>
              <a:off x="1801090" y="203168"/>
              <a:ext cx="1953491" cy="58477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৩।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মাটি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" name="Picture 2" descr="অভিযোগ করেও প্রতিকার পাচ্ছেন না ক্ষতিগ্রস্তরা – শেয়ার বিজ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429" y="925046"/>
              <a:ext cx="5386243" cy="27048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মাটি সম্পর্কে দু-চার কথা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429" y="3766994"/>
              <a:ext cx="5386243" cy="2940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5694219" y="203167"/>
            <a:ext cx="6237720" cy="6504043"/>
            <a:chOff x="5694219" y="203167"/>
            <a:chExt cx="6237720" cy="6504043"/>
          </a:xfrm>
        </p:grpSpPr>
        <p:sp>
          <p:nvSpPr>
            <p:cNvPr id="7" name="TextBox 6"/>
            <p:cNvSpPr txBox="1"/>
            <p:nvPr/>
          </p:nvSpPr>
          <p:spPr>
            <a:xfrm>
              <a:off x="7453744" y="203167"/>
              <a:ext cx="1953491" cy="58477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৪।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প্রতিরক্ষা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8" name="Picture 6" descr="রাশিয়ার কাছ থেকে আরও এস-৪০০ প্রতিরক্ষা ব্যবস্থা কিনছে তুরস্ক – শেয়ার বিজ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4219" y="3766994"/>
              <a:ext cx="6237720" cy="2940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৩০ হাজার শটগান পাচ্ছে আনসার ও গ্রাম প্রতিরক্ষা বাহিনী | Channel 2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4219" y="925046"/>
              <a:ext cx="6237720" cy="27048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65936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TM10001104[[fn=Feathered]]</Template>
  <TotalTime>24</TotalTime>
  <Words>242</Words>
  <Application>Microsoft Office PowerPoint</Application>
  <PresentationFormat>Widescreen</PresentationFormat>
  <Paragraphs>52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Calibri</vt:lpstr>
      <vt:lpstr>Century Schoolbook</vt:lpstr>
      <vt:lpstr>Corbel</vt:lpstr>
      <vt:lpstr>NikoshBAN</vt:lpstr>
      <vt:lpstr>NikoshLightBAN</vt:lpstr>
      <vt:lpstr>Nikshbangla</vt:lpstr>
      <vt:lpstr>Feathered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gzi nur it solution</dc:creator>
  <cp:lastModifiedBy>gzi nur it solution</cp:lastModifiedBy>
  <cp:revision>11</cp:revision>
  <dcterms:created xsi:type="dcterms:W3CDTF">2021-10-09T17:09:03Z</dcterms:created>
  <dcterms:modified xsi:type="dcterms:W3CDTF">2021-10-09T17:34:43Z</dcterms:modified>
</cp:coreProperties>
</file>