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72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8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8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1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8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7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3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3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12A4-6720-45F5-A473-30A350F540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2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98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4112" y="109728"/>
            <a:ext cx="11887200" cy="67482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5" y="228600"/>
            <a:ext cx="11645152" cy="6521823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5257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77344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" y="124968"/>
            <a:ext cx="12070080" cy="6608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52544" y="256032"/>
            <a:ext cx="2718816" cy="6705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নতুন শব্দের অর্থ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865632" y="1479176"/>
            <a:ext cx="3169920" cy="138594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প্রার্থনা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03" y="1254420"/>
            <a:ext cx="2380937" cy="12584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Left Arrow 6"/>
          <p:cNvSpPr/>
          <p:nvPr/>
        </p:nvSpPr>
        <p:spPr>
          <a:xfrm>
            <a:off x="8278368" y="1254420"/>
            <a:ext cx="3291840" cy="125848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মুনাজাত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865632" y="3254188"/>
            <a:ext cx="3169920" cy="136658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প্রসাদ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264" y="2999769"/>
            <a:ext cx="2670407" cy="12657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Left Arrow 9"/>
          <p:cNvSpPr/>
          <p:nvPr/>
        </p:nvSpPr>
        <p:spPr>
          <a:xfrm>
            <a:off x="8278368" y="2999769"/>
            <a:ext cx="3291840" cy="126575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অনুগ্রহ</a:t>
            </a:r>
            <a:endParaRPr lang="en-US" sz="3200" dirty="0"/>
          </a:p>
        </p:txBody>
      </p:sp>
      <p:sp>
        <p:nvSpPr>
          <p:cNvPr id="11" name="Right Arrow 10"/>
          <p:cNvSpPr/>
          <p:nvPr/>
        </p:nvSpPr>
        <p:spPr>
          <a:xfrm>
            <a:off x="865632" y="5009836"/>
            <a:ext cx="3169920" cy="131781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নিকুঞ্জ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682" y="4752379"/>
            <a:ext cx="3003894" cy="13558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Left Arrow 12"/>
          <p:cNvSpPr/>
          <p:nvPr/>
        </p:nvSpPr>
        <p:spPr>
          <a:xfrm>
            <a:off x="8278368" y="4752379"/>
            <a:ext cx="3291840" cy="1218115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বাগান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612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0208" y="105425"/>
            <a:ext cx="11911584" cy="6620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36192" y="512064"/>
            <a:ext cx="3108960" cy="6217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শুদ্ধ উচ্চারনে পাঠ</a:t>
            </a:r>
            <a:endParaRPr lang="en-US" sz="28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5970494" y="1452282"/>
            <a:ext cx="4773706" cy="4988859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বিভো,দেহ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হ্রদেবল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!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না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জানি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ভকতি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না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জানি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স্তুতি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কি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দিয়া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করিব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তোমার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আরতি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আমি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নিঃসম্বল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!</a:t>
            </a:r>
          </a:p>
          <a:p>
            <a:pPr algn="ctr"/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তোমার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দুয়ারে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আজি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রিক্ত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করে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দাঁড়ায়েছি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প্রভো,সঁপিতে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তোমারে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শুধু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আঁখি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জল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দেহ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হ্রদে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বল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!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বিভো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দেহ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হ্রদে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বল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!</a:t>
            </a:r>
          </a:p>
          <a:p>
            <a:pPr algn="ctr"/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দারিদ্র্য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পেষণে,বিপদের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ক্রোড়ে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অথবা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সম্পদে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সুখের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সাগরে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ভুলি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নি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তোমারে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এক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পল</a:t>
            </a:r>
            <a:r>
              <a:rPr lang="en-US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bn-IN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জীবনে মরণে,শয়নে স্বপনে </a:t>
            </a:r>
            <a:endParaRPr lang="en-US" sz="20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bn-IN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তুমি মোর পথের সম্বল; </a:t>
            </a:r>
            <a:endParaRPr lang="en-US" sz="20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bn-IN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দেহ, হ্রদে বল!</a:t>
            </a:r>
            <a:endParaRPr lang="en-US" sz="2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01" y="1796120"/>
            <a:ext cx="2961401" cy="42672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670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Alternate Process 3"/>
          <p:cNvSpPr/>
          <p:nvPr/>
        </p:nvSpPr>
        <p:spPr>
          <a:xfrm>
            <a:off x="125506" y="134471"/>
            <a:ext cx="11940988" cy="658905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77871" y="820271"/>
            <a:ext cx="2810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জোড়ায়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241" y="2021524"/>
            <a:ext cx="3205163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057400" y="4598894"/>
            <a:ext cx="6642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প্রার্থনা,প্রসাদ</a:t>
            </a:r>
            <a:r>
              <a:rPr lang="en-US" sz="2000" dirty="0" smtClean="0"/>
              <a:t>, </a:t>
            </a:r>
            <a:r>
              <a:rPr lang="en-US" sz="2000" dirty="0" err="1" smtClean="0"/>
              <a:t>নিকুঞ্জ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শব্দগুলোর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অর্থসহ</a:t>
            </a:r>
            <a:r>
              <a:rPr lang="en-US" sz="2000" dirty="0" smtClean="0"/>
              <a:t> ২টি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বাক্য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101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4112" y="84089"/>
            <a:ext cx="11923776" cy="6669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28160" y="292608"/>
            <a:ext cx="2677758" cy="5486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কবিতার সারমর্ম</a:t>
            </a:r>
            <a:endParaRPr lang="en-US" sz="28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328160" y="1712707"/>
            <a:ext cx="7303008" cy="483870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“প্রার্থনা” কবিতাটি কবির </a:t>
            </a:r>
            <a:r>
              <a:rPr lang="en-US" sz="2400" dirty="0" smtClean="0"/>
              <a:t>“</a:t>
            </a:r>
            <a:r>
              <a:rPr lang="bn-IN" sz="2400" dirty="0" smtClean="0"/>
              <a:t>অশ্রুমালা</a:t>
            </a:r>
            <a:r>
              <a:rPr lang="en-US" sz="2400" dirty="0" smtClean="0"/>
              <a:t>”</a:t>
            </a:r>
            <a:r>
              <a:rPr lang="bn-IN" sz="2400" dirty="0" smtClean="0"/>
              <a:t> কাব্যগ্রন্থ থেকে সংকলিত। এ কবিতায় স্রষ্টার অপার মহিমার কথা বর্ননা করে স্রষ্টার উদ্দে</a:t>
            </a:r>
            <a:r>
              <a:rPr lang="en-US" sz="2400" dirty="0" err="1" smtClean="0"/>
              <a:t>শ্যে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প্রার্থনা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জানিয়েছেন</a:t>
            </a:r>
            <a:r>
              <a:rPr lang="en-US" sz="2400" dirty="0" smtClean="0"/>
              <a:t> । </a:t>
            </a:r>
            <a:r>
              <a:rPr lang="en-US" sz="2400" dirty="0" err="1" smtClean="0"/>
              <a:t>কবি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প্রশংসা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জেনেও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কেবল</a:t>
            </a:r>
            <a:r>
              <a:rPr lang="en-US" sz="2400" dirty="0" smtClean="0"/>
              <a:t> </a:t>
            </a:r>
            <a:r>
              <a:rPr lang="en-US" sz="2400" dirty="0" err="1" smtClean="0"/>
              <a:t>চোখের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নিজেকে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নিবেদন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। </a:t>
            </a:r>
            <a:r>
              <a:rPr lang="en-US" sz="2400" dirty="0" err="1" smtClean="0"/>
              <a:t>বিপদে,আপদে,সুখে,শান্তিতে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তিনি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বিধাতার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কামনা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।</a:t>
            </a:r>
            <a:r>
              <a:rPr lang="en-US" sz="2400" dirty="0" err="1" smtClean="0"/>
              <a:t>গাছের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পাখি</a:t>
            </a:r>
            <a:r>
              <a:rPr lang="en-US" sz="2400" dirty="0" smtClean="0"/>
              <a:t> ,</a:t>
            </a:r>
            <a:r>
              <a:rPr lang="en-US" sz="2400" dirty="0" err="1" smtClean="0"/>
              <a:t>বনের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ফুল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সবাই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বিধাতাকে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স্মরন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।</a:t>
            </a:r>
            <a:r>
              <a:rPr lang="en-US" sz="2400" dirty="0" err="1" smtClean="0"/>
              <a:t>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অফুরন্ত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দয়ায়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জগতের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কিছুই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চলছে</a:t>
            </a:r>
            <a:r>
              <a:rPr lang="en-US" sz="2400" dirty="0" smtClean="0"/>
              <a:t> । </a:t>
            </a:r>
            <a:r>
              <a:rPr lang="en-US" sz="2400" dirty="0" err="1" smtClean="0"/>
              <a:t>তাই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আরাধনায়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নিজেকে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নিবেদন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পারি</a:t>
            </a:r>
            <a:r>
              <a:rPr lang="en-US" sz="2400" dirty="0" smtClean="0"/>
              <a:t> ।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1842246"/>
            <a:ext cx="3023616" cy="42034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624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736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0208" y="97536"/>
            <a:ext cx="11911584" cy="67604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242816" y="850210"/>
            <a:ext cx="2389632" cy="707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দলীয়কাজ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12" y="2228890"/>
            <a:ext cx="4298576" cy="26813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1438835" y="5204011"/>
            <a:ext cx="8955740" cy="5109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প্রার্থনা কবিতাটি কবি</a:t>
            </a:r>
            <a:r>
              <a:rPr lang="en-US" sz="2400" dirty="0" smtClean="0"/>
              <a:t>র </a:t>
            </a:r>
            <a:r>
              <a:rPr lang="bn-IN" sz="2400" dirty="0" smtClean="0"/>
              <a:t> কোন কাব্য  গ্রন্থ থেকে নেয়া হয়েছে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597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5343" y="82834"/>
            <a:ext cx="11963221" cy="66568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১। “নিকুঞ্জ” শব্দটির অর্থ কী ?</a:t>
            </a:r>
          </a:p>
          <a:p>
            <a:pPr algn="ctr"/>
            <a:r>
              <a:rPr lang="bn-IN" sz="2800" dirty="0" smtClean="0"/>
              <a:t> (ক) কুঞ্জলতা  (খ) ফুলদল  </a:t>
            </a:r>
          </a:p>
          <a:p>
            <a:pPr algn="ctr"/>
            <a:r>
              <a:rPr lang="bn-IN" sz="2800" dirty="0" smtClean="0"/>
              <a:t>(গ) বাগান  (ঘ) মঞ্জরি   </a:t>
            </a:r>
          </a:p>
          <a:p>
            <a:pPr algn="ctr"/>
            <a:r>
              <a:rPr lang="bn-IN" sz="2800" dirty="0" smtClean="0"/>
              <a:t>২। কবি কায়কোবাদ কতসালে কোথায় জন্ম গ্রহন </a:t>
            </a:r>
          </a:p>
          <a:p>
            <a:pPr algn="ctr"/>
            <a:r>
              <a:rPr lang="bn-IN" sz="2800" dirty="0" smtClean="0"/>
              <a:t>করেন ? </a:t>
            </a:r>
          </a:p>
          <a:p>
            <a:pPr algn="ctr"/>
            <a:r>
              <a:rPr lang="bn-IN" sz="2800" dirty="0" smtClean="0"/>
              <a:t>৩। কবির উল্লেখ যোগ্য দুটি কাব্য গ্রন্থ নাম কী লিখ ? </a:t>
            </a:r>
          </a:p>
          <a:p>
            <a:pPr algn="ctr"/>
            <a:r>
              <a:rPr lang="bn-IN" sz="2800" dirty="0" smtClean="0"/>
              <a:t>৪। কবি দেহ হ্রদে বল বলতে কী বোঝাতে চেয়েছেন </a:t>
            </a:r>
          </a:p>
          <a:p>
            <a:pPr algn="ctr"/>
            <a:r>
              <a:rPr lang="bn-IN" sz="2800" dirty="0" smtClean="0"/>
              <a:t>লিখ ? 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584191" y="400183"/>
            <a:ext cx="2542749" cy="6352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  <p:sp>
        <p:nvSpPr>
          <p:cNvPr id="5" name="Flowchart: Connector 4"/>
          <p:cNvSpPr/>
          <p:nvPr/>
        </p:nvSpPr>
        <p:spPr>
          <a:xfrm>
            <a:off x="4584191" y="2608729"/>
            <a:ext cx="352133" cy="401798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77344" cy="69738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" y="109728"/>
            <a:ext cx="12070080" cy="67482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184287" y="578224"/>
            <a:ext cx="2225040" cy="6454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বাড়ীর 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2291469"/>
            <a:ext cx="4272579" cy="27243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963272" y="5449824"/>
            <a:ext cx="9144000" cy="870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প্রার্থনা কবিতার সারমর্ম নির্নয় করে নিজের ভাষায় বিশ্লেষন করে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984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82611" y="181535"/>
            <a:ext cx="11826778" cy="64949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 </a:t>
            </a:r>
            <a:r>
              <a:rPr lang="bn-IN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</a:p>
          <a:p>
            <a:pPr algn="ctr"/>
            <a:endParaRPr lang="bn-IN" sz="9600" dirty="0" smtClean="0"/>
          </a:p>
          <a:p>
            <a:pPr algn="ctr"/>
            <a:endParaRPr lang="bn-IN" sz="6000" dirty="0"/>
          </a:p>
          <a:p>
            <a:pPr algn="ctr"/>
            <a:endParaRPr lang="bn-IN" sz="4000" dirty="0" smtClean="0"/>
          </a:p>
          <a:p>
            <a:pPr algn="ctr"/>
            <a:r>
              <a:rPr lang="bn-IN" sz="4000" dirty="0" smtClean="0"/>
              <a:t> </a:t>
            </a:r>
          </a:p>
          <a:p>
            <a:pPr algn="ctr"/>
            <a:r>
              <a:rPr lang="bn-IN" sz="4000" dirty="0" smtClean="0"/>
              <a:t>                                      </a:t>
            </a:r>
            <a:r>
              <a:rPr lang="bn-IN" sz="2800" dirty="0" smtClean="0"/>
              <a:t>আবার দেখা হবে-------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859" y="2134047"/>
            <a:ext cx="4150977" cy="3029623"/>
          </a:xfrm>
          <a:prstGeom prst="round2DiagRect">
            <a:avLst>
              <a:gd name="adj1" fmla="val 16667"/>
              <a:gd name="adj2" fmla="val 27749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873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99264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9728" y="121920"/>
            <a:ext cx="12082272" cy="66446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আজকের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মাল্টিমিডিয়া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ক্লাসে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সবাইকে</a:t>
            </a:r>
            <a:endParaRPr lang="bn-IN" sz="3200" dirty="0" smtClean="0"/>
          </a:p>
          <a:p>
            <a:pPr algn="ctr"/>
            <a:endParaRPr lang="bn-IN" sz="3600" dirty="0"/>
          </a:p>
          <a:p>
            <a:pPr algn="ctr"/>
            <a:endParaRPr lang="bn-IN" sz="3600" dirty="0" smtClean="0"/>
          </a:p>
          <a:p>
            <a:pPr algn="ctr"/>
            <a:endParaRPr lang="bn-IN" sz="3600" dirty="0"/>
          </a:p>
          <a:p>
            <a:pPr algn="ctr"/>
            <a:endParaRPr lang="bn-IN" sz="3600" dirty="0" smtClean="0"/>
          </a:p>
          <a:p>
            <a:pPr algn="ctr"/>
            <a:r>
              <a:rPr lang="en-US" sz="3600" dirty="0" smtClean="0"/>
              <a:t> </a:t>
            </a:r>
          </a:p>
          <a:p>
            <a:pPr algn="ctr"/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স্বাগতম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28069" y="1304723"/>
            <a:ext cx="2143125" cy="38229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67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98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8016" y="143256"/>
            <a:ext cx="11935968" cy="67116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3499104" y="483523"/>
            <a:ext cx="4535424" cy="743712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পরিচিতি</a:t>
            </a:r>
            <a:endParaRPr lang="en-US" sz="32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699246" y="4182034"/>
            <a:ext cx="4628657" cy="252356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সন্তোষ কুমার বর্মা</a:t>
            </a:r>
            <a:r>
              <a:rPr lang="bn-IN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en-US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bn-IN" sz="2400" dirty="0" smtClean="0"/>
              <a:t>সহকারী শিক্ষক </a:t>
            </a:r>
          </a:p>
          <a:p>
            <a:pPr algn="ctr"/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ভান্ডারদহ জনতা উচ্চ বিদ্যালয়, </a:t>
            </a:r>
          </a:p>
          <a:p>
            <a:pPr algn="ctr"/>
            <a:r>
              <a:rPr lang="bn-IN" sz="2400" dirty="0" smtClean="0"/>
              <a:t>পাটগ্রাম, লালমনিরহাট। </a:t>
            </a:r>
            <a:endParaRPr lang="en-US" sz="2400" dirty="0" smtClean="0"/>
          </a:p>
          <a:p>
            <a:pPr algn="ctr"/>
            <a:r>
              <a:rPr lang="bn-IN" sz="2000" dirty="0" smtClean="0"/>
              <a:t>মোবাঃ ০১৭৬৮৯২৬৬৫৮</a:t>
            </a:r>
            <a:endParaRPr lang="en-US" sz="20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095744" y="4182034"/>
            <a:ext cx="4535962" cy="252356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বিষয়ঃ সাহিত্য কণিকা  </a:t>
            </a:r>
          </a:p>
          <a:p>
            <a:pPr algn="ctr"/>
            <a:r>
              <a:rPr lang="bn-IN" sz="2400" dirty="0" smtClean="0"/>
              <a:t>(পদ্যাংশ)</a:t>
            </a:r>
          </a:p>
          <a:p>
            <a:pPr algn="ctr"/>
            <a:r>
              <a:rPr lang="bn-IN" sz="2400" dirty="0" smtClean="0"/>
              <a:t>শ্রেণিঃ অষ্টম </a:t>
            </a:r>
          </a:p>
          <a:p>
            <a:pPr algn="ctr"/>
            <a:r>
              <a:rPr lang="bn-IN" sz="2400" dirty="0" smtClean="0"/>
              <a:t>সময়ঃ ৪৫ মিনিট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89" y="2310193"/>
            <a:ext cx="2182369" cy="16608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810" y="2349723"/>
            <a:ext cx="1977771" cy="1581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19" y="3931466"/>
            <a:ext cx="1511809" cy="26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8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89536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7536" y="108473"/>
            <a:ext cx="12094464" cy="6608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47" y="2111188"/>
            <a:ext cx="4585448" cy="33264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494" y="2111187"/>
            <a:ext cx="4572000" cy="33264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2635624" y="487680"/>
            <a:ext cx="6710082" cy="6822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নিছের ছবিতে কী দেখা যায় ভেবে বলো ?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097740" y="5669280"/>
            <a:ext cx="2218227" cy="48947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মসজিদ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8606118" y="5748528"/>
            <a:ext cx="1976717" cy="50435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প্রার্থনারত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87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" y="95026"/>
            <a:ext cx="11899392" cy="6583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633" y="1573126"/>
            <a:ext cx="4413504" cy="30044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33" y="1734491"/>
            <a:ext cx="4736687" cy="28430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2918012" y="646176"/>
            <a:ext cx="5553635" cy="5506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ছবিতে কী দেখা যায় বলো ?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613925" y="4805444"/>
            <a:ext cx="2159777" cy="50614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মোনাজাত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997954" y="4805444"/>
            <a:ext cx="1899082" cy="5330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প্রার্থনা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20271" y="5916705"/>
            <a:ext cx="6642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সৃষ্টিকর্তার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কাছে</a:t>
            </a:r>
            <a:r>
              <a:rPr lang="en-US" sz="2000" dirty="0" smtClean="0"/>
              <a:t>  </a:t>
            </a:r>
            <a:r>
              <a:rPr lang="en-US" sz="2000" dirty="0" err="1" smtClean="0"/>
              <a:t>হাত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তুলে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ডাকা</a:t>
            </a:r>
            <a:r>
              <a:rPr lang="en-US" sz="2000" dirty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কিছু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চাওয়াকে</a:t>
            </a:r>
            <a:r>
              <a:rPr lang="en-US" sz="2000" dirty="0" smtClean="0"/>
              <a:t> 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74470" y="5768788"/>
            <a:ext cx="1441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প্রার্থনা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193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5506" y="111521"/>
            <a:ext cx="11940988" cy="6608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 </a:t>
            </a:r>
          </a:p>
          <a:p>
            <a:pPr algn="ctr"/>
            <a:r>
              <a:rPr lang="bn-IN" sz="5400" dirty="0" smtClean="0"/>
              <a:t>                      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30" y="2259106"/>
            <a:ext cx="3119157" cy="2514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719920" y="1328300"/>
            <a:ext cx="2554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প্রার্থনা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862914" y="4935071"/>
            <a:ext cx="246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কায়কোবাদ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393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7535" y="82834"/>
            <a:ext cx="11924135" cy="66446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১। কবি পরিচিতি বর্ননা করতে পারবে  । </a:t>
            </a:r>
          </a:p>
          <a:p>
            <a:pPr algn="ctr"/>
            <a:r>
              <a:rPr lang="bn-IN" sz="3600" dirty="0" smtClean="0"/>
              <a:t>২। নতুন শব্দগুলোর অর্থ সহ বাক্য গঠন </a:t>
            </a:r>
          </a:p>
          <a:p>
            <a:pPr algn="ctr"/>
            <a:r>
              <a:rPr lang="bn-IN" sz="3600" dirty="0" smtClean="0"/>
              <a:t>করতে পারবে । </a:t>
            </a:r>
          </a:p>
          <a:p>
            <a:pPr algn="ctr"/>
            <a:r>
              <a:rPr lang="bn-IN" sz="3600" dirty="0" smtClean="0"/>
              <a:t>৩। কবিতাটি শুদ্ধ উচ্চারনে পড়তে পারবে। </a:t>
            </a:r>
          </a:p>
          <a:p>
            <a:pPr algn="ctr"/>
            <a:r>
              <a:rPr lang="bn-IN" sz="3600" dirty="0" smtClean="0"/>
              <a:t>৪। কবিতাটির সারমর্ম লিখতে পারবে ।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376928" y="334203"/>
            <a:ext cx="2534860" cy="7012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শিখনফল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102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74880" cy="70225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7536" y="121920"/>
            <a:ext cx="12094464" cy="6736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815840" y="292608"/>
            <a:ext cx="2633831" cy="6083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কবি পরিচিতি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6" y="1026272"/>
            <a:ext cx="2155451" cy="3579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820988" y="4837348"/>
            <a:ext cx="2137364" cy="6221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কায়কোবাদ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4511039" y="1365504"/>
            <a:ext cx="6851725" cy="1194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জন্মঃ ১৮৫৭ খ্রিষ্টাব্দে ঢাকা জেলার নবাবগঞ্জ জেলার আগলা পাড়া গ্রামে ।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596384" y="2657856"/>
            <a:ext cx="6766380" cy="8534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আসল নাম কাজেম আল কুরায়শী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632960" y="3608832"/>
            <a:ext cx="6729804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তার বিখ্যাত কাব্যগ্রন্থ “মহাশ্মশান</a:t>
            </a:r>
            <a:r>
              <a:rPr lang="bn-IN" sz="2800" dirty="0" smtClean="0"/>
              <a:t>”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4632960" y="4605522"/>
            <a:ext cx="6729804" cy="10363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অন্যান্য কাব্যগ্রন্থ, অশ্রুমালা,শিবমন্দির, অমিয়ধারা ইত্যাদি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632960" y="5772912"/>
            <a:ext cx="6729804" cy="8656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মুত্যুঃ ১৯৫১ খ্রিষ্টাব্দে ঢাকায় মুত্যুবরন করেন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4889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build="allAtOnce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6304" y="71897"/>
            <a:ext cx="11899392" cy="66812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881282" y="1023766"/>
            <a:ext cx="2141310" cy="5730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একক কাজ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2391874" y="4773708"/>
            <a:ext cx="7115198" cy="6931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কবি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কায়কোবাদ</a:t>
            </a:r>
            <a:r>
              <a:rPr lang="en-US" sz="2000" dirty="0" smtClean="0"/>
              <a:t> </a:t>
            </a:r>
            <a:r>
              <a:rPr lang="en-US" sz="2000" dirty="0" err="1" smtClean="0"/>
              <a:t>কত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জন্ম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গ্রহন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আসল</a:t>
            </a:r>
            <a:r>
              <a:rPr lang="en-US" sz="2000" dirty="0" smtClean="0"/>
              <a:t> </a:t>
            </a:r>
            <a:r>
              <a:rPr lang="en-US" sz="2000" dirty="0" err="1" smtClean="0"/>
              <a:t>নাম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205318"/>
            <a:ext cx="2857500" cy="20237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89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428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MY</cp:lastModifiedBy>
  <cp:revision>38</cp:revision>
  <dcterms:created xsi:type="dcterms:W3CDTF">2019-08-21T15:17:23Z</dcterms:created>
  <dcterms:modified xsi:type="dcterms:W3CDTF">2021-09-01T15:17:19Z</dcterms:modified>
</cp:coreProperties>
</file>