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3" r:id="rId6"/>
    <p:sldId id="275" r:id="rId7"/>
    <p:sldId id="26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535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-30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AF4C-0084-416D-8908-5BFEF7B805DD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2A4F-7B45-44CE-9B20-4717208FE6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706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2A4F-7B45-44CE-9B20-4717208FE6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414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2A4F-7B45-44CE-9B20-4717208FE6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649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2A4F-7B45-44CE-9B20-4717208FE6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648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2A4F-7B45-44CE-9B20-4717208FE6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860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2A4F-7B45-44CE-9B20-4717208FE69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AD3BD5-14D2-4E66-85A6-2151B9244E23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0575A-5900-4807-944D-6A304DED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D3BD5-14D2-4E66-85A6-2151B9244E23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0575A-5900-4807-944D-6A304DED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D3BD5-14D2-4E66-85A6-2151B9244E23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0575A-5900-4807-944D-6A304DED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D3BD5-14D2-4E66-85A6-2151B9244E23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0575A-5900-4807-944D-6A304DED2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D3BD5-14D2-4E66-85A6-2151B9244E23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0575A-5900-4807-944D-6A304DED2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D3BD5-14D2-4E66-85A6-2151B9244E23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0575A-5900-4807-944D-6A304DED2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D3BD5-14D2-4E66-85A6-2151B9244E23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0575A-5900-4807-944D-6A304DED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D3BD5-14D2-4E66-85A6-2151B9244E23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0575A-5900-4807-944D-6A304DED2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D3BD5-14D2-4E66-85A6-2151B9244E23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0575A-5900-4807-944D-6A304DED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EDAD3BD5-14D2-4E66-85A6-2151B9244E23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0575A-5900-4807-944D-6A304DED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AD3BD5-14D2-4E66-85A6-2151B9244E23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0575A-5900-4807-944D-6A304DED2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AD3BD5-14D2-4E66-85A6-2151B9244E23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FB0575A-5900-4807-944D-6A304DED2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1" y="194208"/>
            <a:ext cx="5153570" cy="1717857"/>
          </a:xfrm>
          <a:prstGeom prst="rect">
            <a:avLst/>
          </a:prstGeom>
        </p:spPr>
      </p:pic>
      <p:pic>
        <p:nvPicPr>
          <p:cNvPr id="10" name="Picture 9" descr="q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808" y="2280491"/>
            <a:ext cx="5373741" cy="334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490184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-14.jpg"/>
          <p:cNvPicPr>
            <a:picLocks noChangeAspect="1"/>
          </p:cNvPicPr>
          <p:nvPr/>
        </p:nvPicPr>
        <p:blipFill>
          <a:blip r:embed="rId2"/>
          <a:srcRect l="19712" t="10549" r="31235" b="36118"/>
          <a:stretch>
            <a:fillRect/>
          </a:stretch>
        </p:blipFill>
        <p:spPr>
          <a:xfrm>
            <a:off x="4978400" y="1128889"/>
            <a:ext cx="3691467" cy="30101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5288" y="666044"/>
            <a:ext cx="369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 you know him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mage-14.jpg"/>
          <p:cNvPicPr>
            <a:picLocks noChangeAspect="1"/>
          </p:cNvPicPr>
          <p:nvPr/>
        </p:nvPicPr>
        <p:blipFill>
          <a:blip r:embed="rId2"/>
          <a:srcRect l="2922" t="65418" r="1934" b="12634"/>
          <a:stretch>
            <a:fillRect/>
          </a:stretch>
        </p:blipFill>
        <p:spPr>
          <a:xfrm>
            <a:off x="3273779" y="4233334"/>
            <a:ext cx="7764724" cy="1343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58839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04108" y="1771796"/>
            <a:ext cx="4716992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area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is 10 square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 The river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Narasunda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flows through the town.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2195" y="5181688"/>
            <a:ext cx="393088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Narasunda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river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" y="534246"/>
            <a:ext cx="6533164" cy="467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4687555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47451" y="195200"/>
            <a:ext cx="5938091" cy="7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5627" y="276407"/>
            <a:ext cx="542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TEACHERS READING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9" y="1354662"/>
            <a:ext cx="7017655" cy="420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7496369" y="2132400"/>
            <a:ext cx="4501000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Dear student’s open your book at page 38.Say after me.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331212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91" y="378097"/>
            <a:ext cx="11324493" cy="5853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1676752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2250" y="454888"/>
            <a:ext cx="582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STUDENT’S SILENT READING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72" y="2300520"/>
            <a:ext cx="468216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Dear student’s read the text silently.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09" y="593687"/>
            <a:ext cx="5567564" cy="3559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629197" y="4696796"/>
            <a:ext cx="857495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Dear student’s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open your English book at page number 38 read and point out with your finger.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8598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938" y="1570966"/>
            <a:ext cx="7854400" cy="4389159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265515" y="462709"/>
            <a:ext cx="5066650" cy="990991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449" y="673353"/>
            <a:ext cx="588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STUDENT’S LOUD READING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093" y="2191428"/>
            <a:ext cx="330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Dear student’s read the text loudly.  </a:t>
            </a:r>
            <a:endParaRPr 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61381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44" y="383858"/>
            <a:ext cx="3591775" cy="2571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4955" y="425476"/>
            <a:ext cx="273513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890" y="1348507"/>
            <a:ext cx="646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Write ‘True’ for correct statement or ‘False’ for incorrect statement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320" y="3116537"/>
            <a:ext cx="9355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Kishoregonj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about 108 kilometers from Dhaka.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b)The name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Kishorgonj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come from an old landlord. 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c)The area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Kishorgonj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10 square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d)The river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Narasunda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flows outside the town.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e)There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upozilas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Kishoregonj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district.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3961" y="3197517"/>
            <a:ext cx="114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6699" y="4490903"/>
            <a:ext cx="114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1039" y="4925266"/>
            <a:ext cx="114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82702" y="4189863"/>
            <a:ext cx="114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75422" y="3607195"/>
            <a:ext cx="114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7203" y="3992279"/>
            <a:ext cx="114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4575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42" y="292882"/>
            <a:ext cx="2752725" cy="165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966" y="567559"/>
            <a:ext cx="3782945" cy="707886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966" y="1959842"/>
            <a:ext cx="6063301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Answer to the following questions.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155" y="2890460"/>
            <a:ext cx="8246301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How many villages are there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district?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How does the name ‘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 come from?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What is the area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 What flows through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Kishoregonj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="" xmlns:p14="http://schemas.microsoft.com/office/powerpoint/2010/main" val="315694967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8602" y="427738"/>
            <a:ext cx="305153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790" y="2511581"/>
            <a:ext cx="10851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What is the name of your home district?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How many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upazilas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unions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municipalits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villages are there in your  home district?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How does your district name come from?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 What is the area of your home district?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e)  Are there any river that flow through your home district?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590" y="1285867"/>
            <a:ext cx="11048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Write a short composition about your home district answering the following questions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59257978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11" y="-139722"/>
            <a:ext cx="4017352" cy="2662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5456" y="905644"/>
            <a:ext cx="3917388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2980" y="2732991"/>
            <a:ext cx="930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Make list of important places and personalities in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44058" y="3140615"/>
            <a:ext cx="951278" cy="616137"/>
          </a:xfrm>
          <a:prstGeom prst="rightArrow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0209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739">
            <a:off x="-105981" y="993463"/>
            <a:ext cx="7125858" cy="56362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40B3C32-83F7-4A0E-B7EB-2810C123F612}"/>
              </a:ext>
            </a:extLst>
          </p:cNvPr>
          <p:cNvSpPr/>
          <p:nvPr/>
        </p:nvSpPr>
        <p:spPr>
          <a:xfrm>
            <a:off x="4064261" y="2290565"/>
            <a:ext cx="7601996" cy="283154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Md.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Mamunur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 Rashid</a:t>
            </a:r>
            <a:endParaRPr lang="en-US" sz="66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Assistant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Teacher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Rajbari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 Model Govt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. Primary school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Manikchari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Khagrachari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.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mamunurrashid642@gmail.com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73025"/>
            <a:ext cx="12253976" cy="6784975"/>
            <a:chOff x="0" y="73025"/>
            <a:chExt cx="12253976" cy="6784975"/>
          </a:xfrm>
        </p:grpSpPr>
        <p:sp>
          <p:nvSpPr>
            <p:cNvPr id="3" name="Rectangle 2"/>
            <p:cNvSpPr/>
            <p:nvPr/>
          </p:nvSpPr>
          <p:spPr>
            <a:xfrm>
              <a:off x="184912" y="283272"/>
              <a:ext cx="11760200" cy="6364478"/>
            </a:xfrm>
            <a:prstGeom prst="rect">
              <a:avLst/>
            </a:prstGeom>
            <a:noFill/>
            <a:ln w="1270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gG</a:t>
              </a:r>
              <a:endParaRPr lang="en-US" dirty="0" smtClean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73025"/>
              <a:ext cx="12253976" cy="6784975"/>
            </a:xfrm>
            <a:prstGeom prst="rect">
              <a:avLst/>
            </a:prstGeom>
            <a:noFill/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23252" y="302385"/>
            <a:ext cx="6015691" cy="2031325"/>
            <a:chOff x="1833553" y="-2250698"/>
            <a:chExt cx="10426364" cy="3728986"/>
          </a:xfrm>
        </p:grpSpPr>
        <p:sp>
          <p:nvSpPr>
            <p:cNvPr id="9" name="Down Arrow Callout 8"/>
            <p:cNvSpPr/>
            <p:nvPr/>
          </p:nvSpPr>
          <p:spPr>
            <a:xfrm>
              <a:off x="1833553" y="-1902717"/>
              <a:ext cx="9555196" cy="2363757"/>
            </a:xfrm>
            <a:prstGeom prst="downArrowCallou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33553" y="-2250698"/>
              <a:ext cx="10426364" cy="372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PRESENTED</a:t>
              </a:r>
              <a:r>
                <a:rPr lang="en-US" sz="7200" dirty="0" smtClean="0"/>
                <a:t> </a:t>
              </a:r>
            </a:p>
            <a:p>
              <a:r>
                <a:rPr lang="en-US" sz="5400" dirty="0" smtClean="0"/>
                <a:t>BY</a:t>
              </a:r>
              <a:endParaRPr lang="en-US" sz="7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513187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7403">
            <a:off x="7854957" y="973155"/>
            <a:ext cx="2005882" cy="2000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7403">
            <a:off x="7249894" y="2877864"/>
            <a:ext cx="2021854" cy="2016077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86" y="490887"/>
            <a:ext cx="6252191" cy="433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141465" y="5078776"/>
            <a:ext cx="320590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Goodbye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021929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479" y="0"/>
            <a:ext cx="12253976" cy="6784975"/>
            <a:chOff x="0" y="73025"/>
            <a:chExt cx="12253976" cy="6784975"/>
          </a:xfrm>
        </p:grpSpPr>
        <p:sp>
          <p:nvSpPr>
            <p:cNvPr id="3" name="Rectangle 2"/>
            <p:cNvSpPr/>
            <p:nvPr/>
          </p:nvSpPr>
          <p:spPr>
            <a:xfrm>
              <a:off x="184912" y="283272"/>
              <a:ext cx="11760200" cy="6364478"/>
            </a:xfrm>
            <a:prstGeom prst="rect">
              <a:avLst/>
            </a:prstGeom>
            <a:noFill/>
            <a:ln w="1270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73025"/>
              <a:ext cx="12253976" cy="6784975"/>
            </a:xfrm>
            <a:prstGeom prst="rect">
              <a:avLst/>
            </a:prstGeom>
            <a:noFill/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rot="10800000" flipV="1">
            <a:off x="3136213" y="1008417"/>
            <a:ext cx="565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LESSON INTRODUCTION</a:t>
            </a:r>
            <a:endParaRPr lang="en-US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83046" y="1685582"/>
            <a:ext cx="8152482" cy="4296578"/>
          </a:xfrm>
          <a:prstGeom prst="horizontalScroll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9201" y="2328343"/>
            <a:ext cx="75365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CLASS:FIVE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UNIT:10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 HOME DISTRICT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LESSON UNIT: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 HOME DISTRICT………THROUGH THE TOWN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0" y="456890"/>
            <a:ext cx="1983425" cy="1110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07" y="1480045"/>
            <a:ext cx="1267866" cy="4176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154432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4474" y="158044"/>
            <a:ext cx="280785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Bahnschrift Condensed" pitchFamily="34" charset="0"/>
              </a:rPr>
              <a:t>LEARNING OUTCOMES</a:t>
            </a:r>
            <a:endParaRPr lang="en-US" sz="2800" dirty="0">
              <a:latin typeface="Bahnschrif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980" y="551345"/>
            <a:ext cx="1731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Listening</a:t>
            </a:r>
            <a:r>
              <a:rPr lang="en-US" sz="3200" b="1" u="sng" dirty="0" smtClean="0">
                <a:solidFill>
                  <a:srgbClr val="0070C0"/>
                </a:solidFill>
              </a:rPr>
              <a:t>: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4971" y="1221567"/>
            <a:ext cx="7346851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1.3.1 recognize which words in a sentence are stressed.</a:t>
            </a:r>
          </a:p>
          <a:p>
            <a:r>
              <a:rPr lang="en-US" sz="2000" dirty="0" smtClean="0"/>
              <a:t>3.3.1 understand questions about objects around them.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3803" y="3478226"/>
            <a:ext cx="170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Reading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4773" y="4162810"/>
            <a:ext cx="9107016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1.6.1 </a:t>
            </a:r>
            <a:r>
              <a:rPr lang="en-US" sz="2000" dirty="0" smtClean="0"/>
              <a:t>recognize and read statements ,commands , greeting and answer.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209320" y="2165211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Speaking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550" y="2751870"/>
            <a:ext cx="5598840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1.1.2 </a:t>
            </a:r>
            <a:r>
              <a:rPr lang="en-US" sz="2000" dirty="0" smtClean="0"/>
              <a:t>say sentences with proper intonation.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7010" y="4897603"/>
            <a:ext cx="154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Writing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0773" y="5409794"/>
            <a:ext cx="9055931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8.1.1  make sentences using words and phrases given in the textbook.</a:t>
            </a:r>
            <a:endParaRPr lang="en-US" sz="2000" dirty="0"/>
          </a:p>
        </p:txBody>
      </p:sp>
      <p:sp>
        <p:nvSpPr>
          <p:cNvPr id="22" name="Right Arrow 21"/>
          <p:cNvSpPr/>
          <p:nvPr/>
        </p:nvSpPr>
        <p:spPr>
          <a:xfrm>
            <a:off x="666044" y="4165600"/>
            <a:ext cx="430648" cy="29333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82978" y="5492044"/>
            <a:ext cx="430648" cy="29333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88621" y="2777066"/>
            <a:ext cx="430648" cy="29333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71688" y="1394178"/>
            <a:ext cx="430648" cy="29333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665918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16960" t="844" r="8363" b="2244"/>
          <a:stretch>
            <a:fillRect/>
          </a:stretch>
        </p:blipFill>
        <p:spPr>
          <a:xfrm>
            <a:off x="616944" y="396607"/>
            <a:ext cx="3877938" cy="5056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501806" y="423657"/>
            <a:ext cx="389613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picture</a:t>
            </a:r>
            <a:endParaRPr lang="en-US" sz="2800" b="1" dirty="0"/>
          </a:p>
        </p:txBody>
      </p:sp>
      <p:sp>
        <p:nvSpPr>
          <p:cNvPr id="12" name="Left Arrow 11"/>
          <p:cNvSpPr/>
          <p:nvPr/>
        </p:nvSpPr>
        <p:spPr>
          <a:xfrm rot="20156066">
            <a:off x="4197770" y="1691136"/>
            <a:ext cx="1314371" cy="405400"/>
          </a:xfrm>
          <a:prstGeom prst="lef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44208" y="1406254"/>
            <a:ext cx="5153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Dear student’s think and try to say , which district’s famous places are mentioned in the map/picture.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6995" y="3255953"/>
            <a:ext cx="5622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2400" dirty="0" smtClean="0"/>
              <a:t>Yes , you are correct .</a:t>
            </a:r>
            <a:r>
              <a:rPr lang="en-US" sz="2400" dirty="0" err="1" smtClean="0"/>
              <a:t>Kishoregonj</a:t>
            </a:r>
            <a:r>
              <a:rPr lang="en-US" sz="2400" dirty="0" smtClean="0"/>
              <a:t> district . Thank you all .Our today’s lesson is….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795517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48539" y="418641"/>
            <a:ext cx="5357341" cy="8764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98843" y="438453"/>
            <a:ext cx="6228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Our Today’s Lesson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45746" y="1795749"/>
            <a:ext cx="4395730" cy="10796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93243" y="1879859"/>
            <a:ext cx="780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My Home District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90" y="3525396"/>
            <a:ext cx="7772914" cy="1508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Subtitle :</a:t>
            </a:r>
          </a:p>
          <a:p>
            <a:r>
              <a:rPr lang="en-US" sz="2400" dirty="0" smtClean="0"/>
              <a:t>My home district…………….…..</a:t>
            </a:r>
            <a:r>
              <a:rPr lang="en-US" sz="2400" b="1" dirty="0" smtClean="0"/>
              <a:t> </a:t>
            </a:r>
            <a:r>
              <a:rPr lang="en-US" sz="2400" dirty="0" smtClean="0"/>
              <a:t>through the town.</a:t>
            </a:r>
          </a:p>
          <a:p>
            <a:endParaRPr lang="en-US" sz="36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4727" cy="5662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95" y="424529"/>
            <a:ext cx="1753157" cy="981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9815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23" y="5046133"/>
            <a:ext cx="1911815" cy="1333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11" y="1222547"/>
            <a:ext cx="1710693" cy="1237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25" y="2517423"/>
            <a:ext cx="2023709" cy="1299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43" y="3733803"/>
            <a:ext cx="2046633" cy="1357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own Arrow Callout 4"/>
          <p:cNvSpPr/>
          <p:nvPr/>
        </p:nvSpPr>
        <p:spPr>
          <a:xfrm>
            <a:off x="654756" y="156581"/>
            <a:ext cx="7157155" cy="972308"/>
          </a:xfrm>
          <a:prstGeom prst="downArrowCallou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623" y="167868"/>
            <a:ext cx="844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WORDS WITH MEANING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86" y="1719695"/>
            <a:ext cx="234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Headquarta</a:t>
            </a:r>
            <a:r>
              <a:rPr lang="en-US" sz="2800" u="sng" dirty="0" smtClean="0"/>
              <a:t>r</a:t>
            </a:r>
            <a:endParaRPr lang="en-US" sz="2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20214" y="2829474"/>
            <a:ext cx="221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Municpality</a:t>
            </a:r>
            <a:endParaRPr lang="en-US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11192" y="4073185"/>
            <a:ext cx="174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Landlord</a:t>
            </a:r>
            <a:endParaRPr lang="en-US" sz="28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01461" y="5373539"/>
            <a:ext cx="127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Flow</a:t>
            </a:r>
            <a:endParaRPr lang="en-US" sz="28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692725" y="1267602"/>
            <a:ext cx="6026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have the </a:t>
            </a:r>
            <a:r>
              <a:rPr lang="en-US" sz="2800" b="1" u="sng" dirty="0" smtClean="0">
                <a:solidFill>
                  <a:srgbClr val="0070C0"/>
                </a:solidFill>
              </a:rPr>
              <a:t>main offices </a:t>
            </a:r>
            <a:r>
              <a:rPr lang="en-US" sz="2800" b="1" dirty="0" smtClean="0"/>
              <a:t>of an 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orqanization</a:t>
            </a:r>
            <a:r>
              <a:rPr lang="en-US" sz="2800" b="1" dirty="0" smtClean="0"/>
              <a:t> in a </a:t>
            </a:r>
            <a:r>
              <a:rPr lang="en-US" sz="2800" b="1" u="sng" dirty="0" smtClean="0">
                <a:solidFill>
                  <a:srgbClr val="0070C0"/>
                </a:solidFill>
              </a:rPr>
              <a:t>particular</a:t>
            </a: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rgbClr val="0070C0"/>
                </a:solidFill>
              </a:rPr>
              <a:t>place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9588" y="2803436"/>
            <a:ext cx="5806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u="sng" dirty="0" smtClean="0">
                <a:solidFill>
                  <a:srgbClr val="0070C0"/>
                </a:solidFill>
              </a:rPr>
              <a:t>city</a:t>
            </a:r>
            <a:r>
              <a:rPr lang="en-US" sz="2800" b="1" dirty="0" smtClean="0"/>
              <a:t> or </a:t>
            </a:r>
            <a:r>
              <a:rPr lang="en-US" sz="2800" b="1" u="sng" dirty="0" smtClean="0">
                <a:solidFill>
                  <a:srgbClr val="0070C0"/>
                </a:solidFill>
              </a:rPr>
              <a:t>town</a:t>
            </a:r>
            <a:r>
              <a:rPr lang="en-US" sz="2800" b="1" dirty="0" smtClean="0"/>
              <a:t> with its own </a:t>
            </a:r>
            <a:r>
              <a:rPr lang="en-US" sz="2800" b="1" u="sng" dirty="0" smtClean="0">
                <a:solidFill>
                  <a:srgbClr val="0070C0"/>
                </a:solidFill>
              </a:rPr>
              <a:t>local government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6913" y="4261455"/>
            <a:ext cx="734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u="sng" dirty="0" smtClean="0">
                <a:solidFill>
                  <a:srgbClr val="0070C0"/>
                </a:solidFill>
              </a:rPr>
              <a:t>person</a:t>
            </a:r>
            <a:r>
              <a:rPr lang="en-US" sz="2800" b="1" dirty="0" smtClean="0"/>
              <a:t> who </a:t>
            </a:r>
            <a:r>
              <a:rPr lang="en-US" sz="2800" b="1" u="sng" dirty="0" smtClean="0">
                <a:solidFill>
                  <a:srgbClr val="0070C0"/>
                </a:solidFill>
              </a:rPr>
              <a:t>owns</a:t>
            </a:r>
            <a:r>
              <a:rPr lang="en-US" sz="2800" b="1" dirty="0" smtClean="0"/>
              <a:t> a vast of </a:t>
            </a:r>
            <a:r>
              <a:rPr lang="en-US" sz="2800" b="1" u="sng" dirty="0" smtClean="0">
                <a:solidFill>
                  <a:srgbClr val="0070C0"/>
                </a:solidFill>
              </a:rPr>
              <a:t>land</a:t>
            </a:r>
            <a:r>
              <a:rPr lang="en-US" sz="2800" b="1" dirty="0" smtClean="0"/>
              <a:t> area.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70323" y="5483653"/>
            <a:ext cx="537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to </a:t>
            </a:r>
            <a:r>
              <a:rPr lang="en-US" sz="2800" b="1" u="sng" dirty="0" smtClean="0">
                <a:solidFill>
                  <a:srgbClr val="0070C0"/>
                </a:solidFill>
              </a:rPr>
              <a:t>move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/>
              <a:t>in one </a:t>
            </a:r>
            <a:r>
              <a:rPr lang="en-US" sz="2800" b="1" u="sng" dirty="0" smtClean="0">
                <a:solidFill>
                  <a:srgbClr val="0070C0"/>
                </a:solidFill>
              </a:rPr>
              <a:t>direction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50538091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5127" y="439307"/>
            <a:ext cx="3843823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Look </a:t>
            </a:r>
            <a:r>
              <a:rPr lang="en-US" sz="3600" b="1" dirty="0"/>
              <a:t>at </a:t>
            </a:r>
            <a:r>
              <a:rPr lang="en-US" sz="3600" b="1" dirty="0" smtClean="0"/>
              <a:t>the</a:t>
            </a:r>
            <a:r>
              <a:rPr lang="en-US" sz="3600" b="1" dirty="0"/>
              <a:t> map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2831" y="2158891"/>
            <a:ext cx="5044903" cy="2369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about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145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from Dhaka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home district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 It is about 145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from Dhaka . It is a district headquarter.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192" y="2935420"/>
            <a:ext cx="580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" name="Left Arrow 9"/>
          <p:cNvSpPr/>
          <p:nvPr/>
        </p:nvSpPr>
        <p:spPr>
          <a:xfrm rot="11862755">
            <a:off x="4634067" y="882546"/>
            <a:ext cx="1627559" cy="604083"/>
          </a:xfrm>
          <a:prstGeom prst="lef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08" y="371757"/>
            <a:ext cx="4911722" cy="612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1017959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2763" y="457198"/>
            <a:ext cx="6207369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 us know some information about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457198"/>
            <a:ext cx="4506958" cy="4985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088836" y="5592881"/>
            <a:ext cx="2612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2784" y="3033429"/>
            <a:ext cx="68454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district headquarter . The district has 8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Municipality, 13 Upzilas,108 Unions,1745 Villages.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7881759" y="2056021"/>
            <a:ext cx="865077" cy="542837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079241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1208</TotalTime>
  <Words>553</Words>
  <Application>Microsoft Office PowerPoint</Application>
  <PresentationFormat>Custom</PresentationFormat>
  <Paragraphs>91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143</cp:revision>
  <dcterms:created xsi:type="dcterms:W3CDTF">2021-08-13T00:38:20Z</dcterms:created>
  <dcterms:modified xsi:type="dcterms:W3CDTF">2021-09-01T13:55:46Z</dcterms:modified>
</cp:coreProperties>
</file>