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7" r:id="rId11"/>
    <p:sldId id="265" r:id="rId12"/>
    <p:sldId id="279" r:id="rId13"/>
    <p:sldId id="266" r:id="rId14"/>
    <p:sldId id="278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5" r:id="rId23"/>
    <p:sldId id="276" r:id="rId24"/>
  </p:sldIdLst>
  <p:sldSz cx="13716000" cy="8229600"/>
  <p:notesSz cx="6858000" cy="9144000"/>
  <p:defaultTextStyle>
    <a:defPPr>
      <a:defRPr lang="en-US"/>
    </a:defPPr>
    <a:lvl1pPr marL="0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27004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54008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881012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08016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135020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762024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389029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016033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834" y="-108"/>
      </p:cViewPr>
      <p:guideLst>
        <p:guide orient="horz" pos="2592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556511"/>
            <a:ext cx="1165860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663440"/>
            <a:ext cx="960120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2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54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81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08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35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762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89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016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FFAB4-6F22-4616-93C8-2D1E7EE4CF32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464-6D9F-486C-9CE9-018A50EA5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020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FFAB4-6F22-4616-93C8-2D1E7EE4CF32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464-6D9F-486C-9CE9-018A50EA5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10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329566"/>
            <a:ext cx="308610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29566"/>
            <a:ext cx="902970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FFAB4-6F22-4616-93C8-2D1E7EE4CF32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464-6D9F-486C-9CE9-018A50EA5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297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FFAB4-6F22-4616-93C8-2D1E7EE4CF32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464-6D9F-486C-9CE9-018A50EA5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47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5288281"/>
            <a:ext cx="11658600" cy="1634490"/>
          </a:xfrm>
        </p:spPr>
        <p:txBody>
          <a:bodyPr anchor="t"/>
          <a:lstStyle>
            <a:lvl1pPr algn="l">
              <a:defRPr sz="5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488056"/>
            <a:ext cx="11658600" cy="180022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2700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5400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8101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50801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1350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7620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38902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501603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FFAB4-6F22-4616-93C8-2D1E7EE4CF32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464-6D9F-486C-9CE9-018A50EA5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708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20240"/>
            <a:ext cx="6057900" cy="5431156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7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0" y="1920240"/>
            <a:ext cx="6057900" cy="5431156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7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FFAB4-6F22-4616-93C8-2D1E7EE4CF32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464-6D9F-486C-9CE9-018A50EA5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01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42136"/>
            <a:ext cx="6060282" cy="767714"/>
          </a:xfrm>
        </p:spPr>
        <p:txBody>
          <a:bodyPr anchor="b"/>
          <a:lstStyle>
            <a:lvl1pPr marL="0" indent="0">
              <a:buNone/>
              <a:defRPr sz="3300" b="1"/>
            </a:lvl1pPr>
            <a:lvl2pPr marL="627004" indent="0">
              <a:buNone/>
              <a:defRPr sz="2700" b="1"/>
            </a:lvl2pPr>
            <a:lvl3pPr marL="1254008" indent="0">
              <a:buNone/>
              <a:defRPr sz="2500" b="1"/>
            </a:lvl3pPr>
            <a:lvl4pPr marL="1881012" indent="0">
              <a:buNone/>
              <a:defRPr sz="2200" b="1"/>
            </a:lvl4pPr>
            <a:lvl5pPr marL="2508016" indent="0">
              <a:buNone/>
              <a:defRPr sz="2200" b="1"/>
            </a:lvl5pPr>
            <a:lvl6pPr marL="3135020" indent="0">
              <a:buNone/>
              <a:defRPr sz="2200" b="1"/>
            </a:lvl6pPr>
            <a:lvl7pPr marL="3762024" indent="0">
              <a:buNone/>
              <a:defRPr sz="2200" b="1"/>
            </a:lvl7pPr>
            <a:lvl8pPr marL="4389029" indent="0">
              <a:buNone/>
              <a:defRPr sz="2200" b="1"/>
            </a:lvl8pPr>
            <a:lvl9pPr marL="5016033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09850"/>
            <a:ext cx="6060282" cy="4741546"/>
          </a:xfrm>
        </p:spPr>
        <p:txBody>
          <a:bodyPr/>
          <a:lstStyle>
            <a:lvl1pPr>
              <a:defRPr sz="3300"/>
            </a:lvl1pPr>
            <a:lvl2pPr>
              <a:defRPr sz="27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8" y="1842136"/>
            <a:ext cx="6062663" cy="767714"/>
          </a:xfrm>
        </p:spPr>
        <p:txBody>
          <a:bodyPr anchor="b"/>
          <a:lstStyle>
            <a:lvl1pPr marL="0" indent="0">
              <a:buNone/>
              <a:defRPr sz="3300" b="1"/>
            </a:lvl1pPr>
            <a:lvl2pPr marL="627004" indent="0">
              <a:buNone/>
              <a:defRPr sz="2700" b="1"/>
            </a:lvl2pPr>
            <a:lvl3pPr marL="1254008" indent="0">
              <a:buNone/>
              <a:defRPr sz="2500" b="1"/>
            </a:lvl3pPr>
            <a:lvl4pPr marL="1881012" indent="0">
              <a:buNone/>
              <a:defRPr sz="2200" b="1"/>
            </a:lvl4pPr>
            <a:lvl5pPr marL="2508016" indent="0">
              <a:buNone/>
              <a:defRPr sz="2200" b="1"/>
            </a:lvl5pPr>
            <a:lvl6pPr marL="3135020" indent="0">
              <a:buNone/>
              <a:defRPr sz="2200" b="1"/>
            </a:lvl6pPr>
            <a:lvl7pPr marL="3762024" indent="0">
              <a:buNone/>
              <a:defRPr sz="2200" b="1"/>
            </a:lvl7pPr>
            <a:lvl8pPr marL="4389029" indent="0">
              <a:buNone/>
              <a:defRPr sz="2200" b="1"/>
            </a:lvl8pPr>
            <a:lvl9pPr marL="5016033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2609850"/>
            <a:ext cx="6062663" cy="4741546"/>
          </a:xfrm>
        </p:spPr>
        <p:txBody>
          <a:bodyPr/>
          <a:lstStyle>
            <a:lvl1pPr>
              <a:defRPr sz="3300"/>
            </a:lvl1pPr>
            <a:lvl2pPr>
              <a:defRPr sz="27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FFAB4-6F22-4616-93C8-2D1E7EE4CF32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464-6D9F-486C-9CE9-018A50EA5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259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FFAB4-6F22-4616-93C8-2D1E7EE4CF32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464-6D9F-486C-9CE9-018A50EA5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57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 userDrawn="1"/>
        </p:nvSpPr>
        <p:spPr>
          <a:xfrm>
            <a:off x="76200" y="28372"/>
            <a:ext cx="13548360" cy="8153400"/>
          </a:xfrm>
          <a:prstGeom prst="frame">
            <a:avLst>
              <a:gd name="adj1" fmla="val 4688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401" tIns="62700" rIns="125401" bIns="62700" spcCol="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443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27660"/>
            <a:ext cx="4512470" cy="139446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327660"/>
            <a:ext cx="7667625" cy="7023736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3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722120"/>
            <a:ext cx="4512470" cy="5629276"/>
          </a:xfrm>
        </p:spPr>
        <p:txBody>
          <a:bodyPr/>
          <a:lstStyle>
            <a:lvl1pPr marL="0" indent="0">
              <a:buNone/>
              <a:defRPr sz="1900"/>
            </a:lvl1pPr>
            <a:lvl2pPr marL="627004" indent="0">
              <a:buNone/>
              <a:defRPr sz="1600"/>
            </a:lvl2pPr>
            <a:lvl3pPr marL="1254008" indent="0">
              <a:buNone/>
              <a:defRPr sz="1400"/>
            </a:lvl3pPr>
            <a:lvl4pPr marL="1881012" indent="0">
              <a:buNone/>
              <a:defRPr sz="1200"/>
            </a:lvl4pPr>
            <a:lvl5pPr marL="2508016" indent="0">
              <a:buNone/>
              <a:defRPr sz="1200"/>
            </a:lvl5pPr>
            <a:lvl6pPr marL="3135020" indent="0">
              <a:buNone/>
              <a:defRPr sz="1200"/>
            </a:lvl6pPr>
            <a:lvl7pPr marL="3762024" indent="0">
              <a:buNone/>
              <a:defRPr sz="1200"/>
            </a:lvl7pPr>
            <a:lvl8pPr marL="4389029" indent="0">
              <a:buNone/>
              <a:defRPr sz="1200"/>
            </a:lvl8pPr>
            <a:lvl9pPr marL="5016033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FFAB4-6F22-4616-93C8-2D1E7EE4CF32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464-6D9F-486C-9CE9-018A50EA5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758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5760720"/>
            <a:ext cx="8229600" cy="680086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735330"/>
            <a:ext cx="8229600" cy="4937760"/>
          </a:xfrm>
        </p:spPr>
        <p:txBody>
          <a:bodyPr/>
          <a:lstStyle>
            <a:lvl1pPr marL="0" indent="0">
              <a:buNone/>
              <a:defRPr sz="4400"/>
            </a:lvl1pPr>
            <a:lvl2pPr marL="627004" indent="0">
              <a:buNone/>
              <a:defRPr sz="3800"/>
            </a:lvl2pPr>
            <a:lvl3pPr marL="1254008" indent="0">
              <a:buNone/>
              <a:defRPr sz="3300"/>
            </a:lvl3pPr>
            <a:lvl4pPr marL="1881012" indent="0">
              <a:buNone/>
              <a:defRPr sz="2700"/>
            </a:lvl4pPr>
            <a:lvl5pPr marL="2508016" indent="0">
              <a:buNone/>
              <a:defRPr sz="2700"/>
            </a:lvl5pPr>
            <a:lvl6pPr marL="3135020" indent="0">
              <a:buNone/>
              <a:defRPr sz="2700"/>
            </a:lvl6pPr>
            <a:lvl7pPr marL="3762024" indent="0">
              <a:buNone/>
              <a:defRPr sz="2700"/>
            </a:lvl7pPr>
            <a:lvl8pPr marL="4389029" indent="0">
              <a:buNone/>
              <a:defRPr sz="2700"/>
            </a:lvl8pPr>
            <a:lvl9pPr marL="5016033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6440806"/>
            <a:ext cx="8229600" cy="965834"/>
          </a:xfrm>
        </p:spPr>
        <p:txBody>
          <a:bodyPr/>
          <a:lstStyle>
            <a:lvl1pPr marL="0" indent="0">
              <a:buNone/>
              <a:defRPr sz="1900"/>
            </a:lvl1pPr>
            <a:lvl2pPr marL="627004" indent="0">
              <a:buNone/>
              <a:defRPr sz="1600"/>
            </a:lvl2pPr>
            <a:lvl3pPr marL="1254008" indent="0">
              <a:buNone/>
              <a:defRPr sz="1400"/>
            </a:lvl3pPr>
            <a:lvl4pPr marL="1881012" indent="0">
              <a:buNone/>
              <a:defRPr sz="1200"/>
            </a:lvl4pPr>
            <a:lvl5pPr marL="2508016" indent="0">
              <a:buNone/>
              <a:defRPr sz="1200"/>
            </a:lvl5pPr>
            <a:lvl6pPr marL="3135020" indent="0">
              <a:buNone/>
              <a:defRPr sz="1200"/>
            </a:lvl6pPr>
            <a:lvl7pPr marL="3762024" indent="0">
              <a:buNone/>
              <a:defRPr sz="1200"/>
            </a:lvl7pPr>
            <a:lvl8pPr marL="4389029" indent="0">
              <a:buNone/>
              <a:defRPr sz="1200"/>
            </a:lvl8pPr>
            <a:lvl9pPr marL="5016033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FFAB4-6F22-4616-93C8-2D1E7EE4CF32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464-6D9F-486C-9CE9-018A50EA5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12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29566"/>
            <a:ext cx="12344400" cy="1371600"/>
          </a:xfrm>
          <a:prstGeom prst="rect">
            <a:avLst/>
          </a:prstGeom>
        </p:spPr>
        <p:txBody>
          <a:bodyPr vert="horz" lIns="125401" tIns="62700" rIns="125401" bIns="6270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20240"/>
            <a:ext cx="12344400" cy="5431156"/>
          </a:xfrm>
          <a:prstGeom prst="rect">
            <a:avLst/>
          </a:prstGeom>
        </p:spPr>
        <p:txBody>
          <a:bodyPr vert="horz" lIns="125401" tIns="62700" rIns="125401" bIns="6270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7627621"/>
            <a:ext cx="3200400" cy="438150"/>
          </a:xfrm>
          <a:prstGeom prst="rect">
            <a:avLst/>
          </a:prstGeom>
        </p:spPr>
        <p:txBody>
          <a:bodyPr vert="horz" lIns="125401" tIns="62700" rIns="125401" bIns="6270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FFAB4-6F22-4616-93C8-2D1E7EE4CF32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7627621"/>
            <a:ext cx="4343400" cy="438150"/>
          </a:xfrm>
          <a:prstGeom prst="rect">
            <a:avLst/>
          </a:prstGeom>
        </p:spPr>
        <p:txBody>
          <a:bodyPr vert="horz" lIns="125401" tIns="62700" rIns="125401" bIns="6270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7627621"/>
            <a:ext cx="3200400" cy="438150"/>
          </a:xfrm>
          <a:prstGeom prst="rect">
            <a:avLst/>
          </a:prstGeom>
        </p:spPr>
        <p:txBody>
          <a:bodyPr vert="horz" lIns="125401" tIns="62700" rIns="125401" bIns="6270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1F464-6D9F-486C-9CE9-018A50EA5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55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54008" rtl="0" eaLnBrk="1" latinLnBrk="0" hangingPunct="1"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0253" indent="-470253" algn="l" defTabSz="1254008" rtl="0" eaLnBrk="1" latinLnBrk="0" hangingPunct="1">
        <a:spcBef>
          <a:spcPct val="20000"/>
        </a:spcBef>
        <a:buFont typeface="Arial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1018882" indent="-391878" algn="l" defTabSz="1254008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67510" indent="-313502" algn="l" defTabSz="1254008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14" indent="-313502" algn="l" defTabSz="1254008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821518" indent="-313502" algn="l" defTabSz="1254008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48522" indent="-313502" algn="l" defTabSz="125400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75527" indent="-313502" algn="l" defTabSz="125400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02531" indent="-313502" algn="l" defTabSz="125400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329535" indent="-313502" algn="l" defTabSz="125400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04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54008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881012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08016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35020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62024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89029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016033" algn="l" defTabSz="125400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2895600" y="5486400"/>
            <a:ext cx="8610600" cy="1905000"/>
          </a:xfrm>
          <a:prstGeom prst="horizontalScroll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3" descr="C:\Users\Saiful\Downloads\476720_14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1" r="13692"/>
          <a:stretch/>
        </p:blipFill>
        <p:spPr bwMode="auto">
          <a:xfrm>
            <a:off x="5334000" y="2133600"/>
            <a:ext cx="4239986" cy="3165764"/>
          </a:xfrm>
          <a:prstGeom prst="rect">
            <a:avLst/>
          </a:prstGeom>
          <a:noFill/>
          <a:ln w="127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aiful\Downloads\stickers-dark-red-rose-flower-and-buds-isolated-on-white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304" y="990600"/>
            <a:ext cx="3136696" cy="435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Saiful\Downloads\stickers-dark-red-rose-flower-and-buds-isolated-on-white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945607"/>
            <a:ext cx="3136696" cy="435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41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9074" y="5663625"/>
            <a:ext cx="11306675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শহরে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রুপ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বা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189074" y="6400800"/>
            <a:ext cx="1130667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শহরে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শিক্ষিত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মধ্যবিত্ত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বিত্ত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স্বামীর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হাতেই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ন্যাস্ত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2325469"/>
            <a:ext cx="25146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শহুরে</a:t>
            </a:r>
            <a:r>
              <a:rPr lang="en-US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BD4EB3E-6936-4F88-9453-C8D336529BA5}"/>
              </a:ext>
            </a:extLst>
          </p:cNvPr>
          <p:cNvSpPr txBox="1"/>
          <p:nvPr/>
        </p:nvSpPr>
        <p:spPr>
          <a:xfrm>
            <a:off x="3093027" y="533400"/>
            <a:ext cx="8260773" cy="584775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সাধারণত গ্রামীণ ও শহুরে পরিবারে মধ্যে পার্থক্য রয়েছে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42999" y="4901625"/>
            <a:ext cx="11353801" cy="58477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যে পরিবার শহুরে বসবাস করে এবং শহুরে উপার্জণ করে থাকে তাকেই শহুরে পরিবার বলে। 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89074" y="7111425"/>
            <a:ext cx="11337852" cy="584775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শহুরে পরিবারে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স্বামী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স্ত্রী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মতামতের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ভিত্তিতে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নিয়ে থাকে। </a:t>
            </a:r>
          </a:p>
        </p:txBody>
      </p:sp>
      <p:pic>
        <p:nvPicPr>
          <p:cNvPr id="5122" name="Picture 2" descr="C:\Users\Saiful\Downloads\7-201911260945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089" y="1210904"/>
            <a:ext cx="6506323" cy="358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6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11701" y="533400"/>
            <a:ext cx="3498899" cy="48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পরিবর্তনশীল পরিবার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1219200"/>
            <a:ext cx="11277600" cy="1077218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পরিবর্তনশীল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মুলত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ধরন পরিবর্তন হয়ে যে পরিবার সৃষ্টি হয় সে পরিবার কে বুঝায়।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যেমন-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গ্রামীণ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যৌথ পরিবার ভেঙে একক পরিবারের সৃষ্টি হয়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74027" y="2615625"/>
            <a:ext cx="8146473" cy="584775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পরিবর্তনশীল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সৃষ্টির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34600" y="6781800"/>
            <a:ext cx="2971800" cy="584775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(ঘ)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নারীর কর্মসংস্থান।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23018" y="6781799"/>
            <a:ext cx="2459182" cy="584775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(গ)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বিবাহ বিচ্ছেদ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0600" y="6781800"/>
            <a:ext cx="2552700" cy="584775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(খ)পারিবারিক দ্বন্দ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76400" y="6754085"/>
            <a:ext cx="2971800" cy="584775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(ক)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অধিক জনসংখ্যা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218" name="Picture 2" descr="C:\Users\Saiful\Downloads\untitled-18_1369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727" y="3586018"/>
            <a:ext cx="4107873" cy="27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Saiful\Downloads\unnamed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586018"/>
            <a:ext cx="4111888" cy="27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63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93330" y="3048000"/>
            <a:ext cx="7455670" cy="609600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 সমাজের সবচেয়ে ক্ষুদ্রতম মৌলিক সংগঠন 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---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93330" y="3810000"/>
            <a:ext cx="7455670" cy="609600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 </a:t>
            </a:r>
            <a:r>
              <a:rPr lang="bn-BD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81401" y="4634805"/>
            <a:ext cx="7467599" cy="523220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বৈশিষ্ট্যের দিক থেকে পরিবারের ধরন কেমন হয়</a:t>
            </a:r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81400" y="6158805"/>
            <a:ext cx="7467600" cy="523220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3. 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কোন দেশে যৌথ পরিবার দেখা যায়?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B639BCC-8D2B-4C21-9554-1CCC28B5ABDD}"/>
              </a:ext>
            </a:extLst>
          </p:cNvPr>
          <p:cNvSpPr/>
          <p:nvPr/>
        </p:nvSpPr>
        <p:spPr>
          <a:xfrm>
            <a:off x="3581400" y="1431803"/>
            <a:ext cx="2895600" cy="66330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একক কাজ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81400" y="5420380"/>
            <a:ext cx="7467600" cy="523220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bn-BD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যৌথ </a:t>
            </a:r>
            <a:r>
              <a:rPr lang="bn-BD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 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81400" y="6777335"/>
            <a:ext cx="7543800" cy="584775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dirty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ও ভারতের গ্রামাঞ্চলে যৌথ পরিবার দেখা যায়।</a:t>
            </a:r>
            <a:endParaRPr lang="en-US" sz="3200" dirty="0">
              <a:solidFill>
                <a:srgbClr val="7030A0"/>
              </a:solidFill>
            </a:endParaRPr>
          </a:p>
        </p:txBody>
      </p:sp>
      <p:pic>
        <p:nvPicPr>
          <p:cNvPr id="9" name="Picture 8" descr="C:\Users\Saiful\Desktop\Webpnet-resizeimage-60-20010504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2" r="7124"/>
          <a:stretch/>
        </p:blipFill>
        <p:spPr bwMode="auto">
          <a:xfrm>
            <a:off x="6781800" y="744913"/>
            <a:ext cx="3524250" cy="2037080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90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67200" y="533400"/>
            <a:ext cx="5715000" cy="556053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শিশুর সামাজিকীকরণ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5486400"/>
            <a:ext cx="9601200" cy="1077218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বেড়ে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উঠার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পরিবারের সদস্য ও পিতামাতার নিকট থেকে যা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 যেভাবে শিখে এই শিখন প্রক্রিয়া হলো-শিশুর সামাজিকীকরণ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3" descr="C:\Users\Saiful\Downloads\ctg4bd_1347973961_1-aj_le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7"/>
          <a:stretch/>
        </p:blipFill>
        <p:spPr bwMode="auto">
          <a:xfrm>
            <a:off x="4343401" y="1289348"/>
            <a:ext cx="5559136" cy="396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28800" y="6959025"/>
            <a:ext cx="10515600" cy="584775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শিশুর সামাজিকীকরণ এমন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চলতে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02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4200" y="685800"/>
            <a:ext cx="8305800" cy="909066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শিশুর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সামাজিকীকরণে </a:t>
            </a:r>
            <a:r>
              <a:rPr lang="en-US" sz="36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3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শিক্ষায়</a:t>
            </a:r>
            <a:r>
              <a:rPr lang="en-US" sz="3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3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6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6191071"/>
            <a:ext cx="9448800" cy="1200329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36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36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মধ্যেই</a:t>
            </a:r>
            <a:r>
              <a:rPr lang="en-US" sz="36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শিশুর</a:t>
            </a:r>
            <a:r>
              <a:rPr lang="en-US" sz="36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36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6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US" sz="36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ধর্মীয় মূল্যবোধ ও নৈতিকতা </a:t>
            </a:r>
            <a:r>
              <a:rPr lang="en-US" sz="3600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bn-BD" sz="36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 পরিবারের </a:t>
            </a:r>
            <a:r>
              <a:rPr lang="bn-BD" sz="36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6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যথেষ্ঠ গুরুত্বপূর্ণ</a:t>
            </a:r>
            <a:r>
              <a:rPr lang="bn-BD" sz="36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2" descr="C:\Users\Saiful\Downloads\1476806161_p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05000"/>
            <a:ext cx="5763007" cy="381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14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133600"/>
            <a:ext cx="2743200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সহযোগিতা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3620869"/>
            <a:ext cx="2743200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সহিষ্ণুতা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5068669"/>
            <a:ext cx="2743200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সহমর্মিতা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77399" y="2133600"/>
            <a:ext cx="2743201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সহনশীলাতা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53599" y="3620869"/>
            <a:ext cx="2743201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নিরাপত্তাবোধ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77400" y="5191780"/>
            <a:ext cx="2743201" cy="52322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ভাগের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অংশীদার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57B0480-03E0-41C6-BB2C-EAA03BF2F6F7}"/>
              </a:ext>
            </a:extLst>
          </p:cNvPr>
          <p:cNvSpPr txBox="1"/>
          <p:nvPr/>
        </p:nvSpPr>
        <p:spPr>
          <a:xfrm>
            <a:off x="1204784" y="6248400"/>
            <a:ext cx="11215816" cy="1077218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যৌথ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সদস্যদের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পারস্পারিক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আচার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আচরনের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মানবিক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শিশুর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সামাজিকীকরণে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57B0480-03E0-41C6-BB2C-EAA03BF2F6F7}"/>
              </a:ext>
            </a:extLst>
          </p:cNvPr>
          <p:cNvSpPr txBox="1"/>
          <p:nvPr/>
        </p:nvSpPr>
        <p:spPr>
          <a:xfrm>
            <a:off x="3840895" y="533400"/>
            <a:ext cx="5836505" cy="1077218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যৌথ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পরিবারে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সদস্যদের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আচরনে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শিশুর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সামাজিকীকরণে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0243" name="Picture 3" descr="C:\Users\Saiful\Downloads\prothomalo_import_media_2013_10_09_52544e8a005e0-Untitled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602" y="2143992"/>
            <a:ext cx="5380398" cy="358693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26500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22781" y="635141"/>
            <a:ext cx="5597420" cy="584059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 পরিবার থেকে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শিখে -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96400" y="2249269"/>
            <a:ext cx="2971800" cy="646331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 নীতিবোধ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96400" y="3468469"/>
            <a:ext cx="2971800" cy="646331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 চেতনা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96400" y="5068669"/>
            <a:ext cx="2971800" cy="646331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সহযোগিতা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5800" y="5906869"/>
            <a:ext cx="4114800" cy="646331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সম্প্রীতি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5068669"/>
            <a:ext cx="2209800" cy="646331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ভ্রাতৃত্ববোধ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3544669"/>
            <a:ext cx="2133600" cy="646331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আত্নত্যাগ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2249269"/>
            <a:ext cx="2098779" cy="646331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ভালোবাসা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146" name="Picture 2" descr="C:\Users\Saiful\Downloads\7-201911260945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346" y="2189035"/>
            <a:ext cx="5181381" cy="287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28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6629400"/>
            <a:ext cx="3581400" cy="584775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বাবার ভূমিকাও কম নয়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57800" y="6629400"/>
            <a:ext cx="7848600" cy="584775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মা-বাবার 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শিশুর সুষ্ঠু সামাজিকীকরণে ও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ভূমিকা রাখে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6" name="Down Arrow Callout 5"/>
          <p:cNvSpPr/>
          <p:nvPr/>
        </p:nvSpPr>
        <p:spPr>
          <a:xfrm>
            <a:off x="4464908" y="609600"/>
            <a:ext cx="4831492" cy="914400"/>
          </a:xfrm>
          <a:prstGeom prst="down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সামাজিকীকরণে মায়ের ভূমিকা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57949" y="2133600"/>
            <a:ext cx="5277305" cy="584775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শিশুর সব চেয়ে কাছের মানুষ হলো মা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57950" y="2971800"/>
            <a:ext cx="5277304" cy="584775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 শিশুর খাদ্যাভ্যাস গঠন করে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86860" y="3733800"/>
            <a:ext cx="5228890" cy="584775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 শিক্ষার প্রথম মাধ্যম মা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51742" y="4724400"/>
            <a:ext cx="5289162" cy="584775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bn-BD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শব্দ,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 </a:t>
            </a:r>
            <a:r>
              <a:rPr lang="bn-BD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 দিয়ে থাকেন মা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30927" y="5602069"/>
            <a:ext cx="5284824" cy="584775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নিয়ম-নীতি শৃঙ্খলা প্রথম </a:t>
            </a:r>
            <a:r>
              <a:rPr lang="bn-BD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 দেন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98" name="Picture 2" descr="C:\Users\Saiful\Downloads\1606339662_5fbecc4e0a6f8_educ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184400"/>
            <a:ext cx="61722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25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71364" y="609600"/>
            <a:ext cx="6544236" cy="60960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শিশুর সুষ্ঠু সামাজিকীকরণে বাধার সৃষ্টি হয়-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10600" y="4532293"/>
            <a:ext cx="3671887" cy="954107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bn-BD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শিক্ষা, খেলাধুলা</a:t>
            </a:r>
            <a:r>
              <a:rPr lang="bn-BD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বিনোদনের </a:t>
            </a:r>
            <a:r>
              <a:rPr lang="bn-BD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অভাবে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92309" y="4490728"/>
            <a:ext cx="3325693" cy="1077218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 </a:t>
            </a:r>
            <a:r>
              <a:rPr lang="bn-BD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বিশৃঙ্খলা।</a:t>
            </a:r>
          </a:p>
          <a:p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2308" y="5895293"/>
            <a:ext cx="3325693" cy="1077218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পিতা-মাতার বিচ্ছেদ, </a:t>
            </a:r>
            <a:r>
              <a:rPr lang="bn-BD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ছাড়াছাড়ি।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86800" y="6004549"/>
            <a:ext cx="3595687" cy="954107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ভিন্ন গৃহে </a:t>
            </a:r>
            <a:r>
              <a:rPr lang="bn-BD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বসবাস ।</a:t>
            </a:r>
          </a:p>
          <a:p>
            <a:endParaRPr lang="en-US" sz="2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09815" y="5956848"/>
            <a:ext cx="3325693" cy="954107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 কিংবা মাতা অথবা পিতা-মাতা  উভয়ের </a:t>
            </a:r>
            <a:r>
              <a:rPr lang="bn-BD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মৃত্।</a:t>
            </a:r>
            <a:endParaRPr lang="en-US" sz="2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0" y="4490728"/>
            <a:ext cx="3395586" cy="954107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পিতার অত্যধিক শাসন কিংবা মায়ের অধিক </a:t>
            </a:r>
            <a:r>
              <a:rPr lang="bn-BD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স্নেহ।</a:t>
            </a:r>
            <a:endParaRPr lang="en-US" sz="2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338" name="Picture 2" descr="C:\Users\Saiful\Downloads\ei-sam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1905340"/>
            <a:ext cx="3200399" cy="23957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4339" name="Picture 3" descr="C:\Users\Saiful\Downloads\16122-moth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1893024"/>
            <a:ext cx="3442447" cy="240804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4340" name="Picture 4" descr="C:\Users\Saiful\Downloads\1420240207_34-co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893023"/>
            <a:ext cx="3671887" cy="24503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80595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89890" y="538267"/>
            <a:ext cx="5939910" cy="528533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শিশুর  সামাজিকীকরণে বাধার সৃষ্টি হলে-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5200" y="4936390"/>
            <a:ext cx="3194065" cy="646331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একাকীত্ববোধ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0" y="4936390"/>
            <a:ext cx="3124200" cy="646331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প্রতিহিংসা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400" y="6806625"/>
            <a:ext cx="3505200" cy="584775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আত্নকেন্দ্রিক মনোভাব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5892225"/>
            <a:ext cx="3247239" cy="584775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লজ্জাহীনতা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0" y="5906869"/>
            <a:ext cx="3124200" cy="646331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ধূর্ততা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5200" y="1324550"/>
            <a:ext cx="6934200" cy="584775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শিশুর আচরণের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দেখা দিতে পারে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314" name="Picture 2" descr="C:\Users\Saiful\Downloads\img-20201013-5f85d895102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42"/>
          <a:stretch/>
        </p:blipFill>
        <p:spPr bwMode="auto">
          <a:xfrm>
            <a:off x="7552119" y="2290675"/>
            <a:ext cx="2734881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Saiful\Downloads\portrait-thoughtful-cunning-boy-kid-emotion-concept-13141475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60"/>
          <a:stretch/>
        </p:blipFill>
        <p:spPr bwMode="auto">
          <a:xfrm>
            <a:off x="4039192" y="2205156"/>
            <a:ext cx="2660073" cy="252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92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29412" y="547616"/>
            <a:ext cx="4842510" cy="685895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48600" y="5257800"/>
            <a:ext cx="5181600" cy="2101668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ও বিশ্বপরিচয়</a:t>
            </a:r>
          </a:p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শ্রেণি-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০৩  (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১,২,৩ ) </a:t>
            </a:r>
          </a:p>
          <a:p>
            <a:pPr algn="ctr"/>
            <a:r>
              <a:rPr lang="en-US" sz="3200" kern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kern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৫০ </a:t>
            </a:r>
            <a:r>
              <a:rPr lang="en-US" sz="3200" kern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bn-BD" sz="3200" kern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010400" y="1752600"/>
            <a:ext cx="0" cy="541020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162800" y="1447800"/>
            <a:ext cx="0" cy="62484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315200" y="1752600"/>
            <a:ext cx="0" cy="541020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9220200" y="1752599"/>
            <a:ext cx="2590800" cy="3074665"/>
            <a:chOff x="8763000" y="1409281"/>
            <a:chExt cx="2667000" cy="3417984"/>
          </a:xfrm>
        </p:grpSpPr>
        <p:pic>
          <p:nvPicPr>
            <p:cNvPr id="1026" name="Picture 2" descr="G:\BTT Training\01050070187_Saiful\Image\Screenshot_17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3000" y="1409281"/>
              <a:ext cx="2667000" cy="1943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G:\BTT Training\01050070187_Saiful\Image\Screenshot_17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3000" y="3366956"/>
              <a:ext cx="2667000" cy="1460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Rectangle 9"/>
          <p:cNvSpPr/>
          <p:nvPr/>
        </p:nvSpPr>
        <p:spPr>
          <a:xfrm>
            <a:off x="762000" y="5135940"/>
            <a:ext cx="5562600" cy="2062103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মোহাম্মদ সাইফুল 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চৌধুরী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সিনিয়র শিক্ষক</a:t>
            </a:r>
          </a:p>
          <a:p>
            <a:pPr algn="ctr"/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সি.জে.এম উচ্চ বিদ্যালয়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মোহরা,  চান্দগাঁও,  চট্রগ্রাম।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2" descr="C:\Users\Saiful\Desktop\Extra content\Download Pic\Saiful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28800"/>
            <a:ext cx="2667000" cy="3117584"/>
          </a:xfrm>
          <a:prstGeom prst="rect">
            <a:avLst/>
          </a:prstGeom>
          <a:noFill/>
          <a:ln w="9525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40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32081" y="533400"/>
            <a:ext cx="3092719" cy="53340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1777425"/>
            <a:ext cx="8686800" cy="584775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শিশুর সামাজিকীকরনে মায়ের ভুমিকার একটি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তৈরী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2" y="3886200"/>
            <a:ext cx="10515599" cy="584775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শিশুর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সুষ্ঠু সামাজিকীকরনে কি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 বাধার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সৃষ্টি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হতে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পারে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2" y="5968425"/>
            <a:ext cx="10515600" cy="584775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সামাজিকীকরণে বাধার সৃষ্টি হলে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শিশুর মধ্যে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কি 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দেখা দিতে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1" y="2580382"/>
            <a:ext cx="10515600" cy="1077218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 শিশুর খাদ্যাভ্যাস গঠন </a:t>
            </a:r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ভাষা শিক্ষার প্রথম মাধ্যম </a:t>
            </a:r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 বর্ণ</a:t>
            </a:r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শব্দ,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 শিক্ষা দিয়ে থাকেন </a:t>
            </a:r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নিয়ম-নীতি শৃঙ্খলা </a:t>
            </a:r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 দেন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4648200"/>
            <a:ext cx="10515601" cy="1077218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শিক্ষা, খেলাধুলা,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বিনোদনের </a:t>
            </a:r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অভাব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পারিবারিক </a:t>
            </a:r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বিশৃঙ্খলা</a:t>
            </a:r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।পিতা-মাতার </a:t>
            </a:r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বিচ্ছেদ, ছাড়াছাড়ি</a:t>
            </a:r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পিতার অত্যধিক শাসন কিংবা মায়ের অধিক স্নেহ</a:t>
            </a:r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3" y="6806625"/>
            <a:ext cx="10591798" cy="584775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একাকীত্ববোধ, লজ্জাহীনতা, প্রতিহিংসা , ধূর্ততা ও </a:t>
            </a:r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আত্নকেন্দ্রিক </a:t>
            </a:r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মনোভাব ।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18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61704" y="5867400"/>
            <a:ext cx="7892095" cy="609600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শহুরে পরিবারের প্রধান রূপ </a:t>
            </a:r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 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40925" y="2514600"/>
            <a:ext cx="7912875" cy="609600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অধিকাংশ লোক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 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বাস করে 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78256" y="5029200"/>
            <a:ext cx="4293375" cy="609600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b="1" spc="50" dirty="0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পেশাগত পরিবর্তনের কারণে </a:t>
            </a:r>
            <a:r>
              <a:rPr lang="bn-BD" sz="3200" b="1" spc="50" dirty="0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spc="50" dirty="0">
              <a:ln w="0"/>
              <a:solidFill>
                <a:srgbClr val="7030A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78256" y="6629400"/>
            <a:ext cx="4293375" cy="609600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ক্ষুদ্র </a:t>
            </a:r>
            <a:r>
              <a:rPr lang="bn-BD" sz="32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 একক </a:t>
            </a:r>
            <a:r>
              <a:rPr lang="bn-IN" sz="32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পরিবা</a:t>
            </a:r>
            <a:r>
              <a:rPr lang="bn-BD" sz="32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।</a:t>
            </a:r>
            <a:endParaRPr lang="en-US" sz="320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29000" y="3352800"/>
            <a:ext cx="4256364" cy="609600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bn-BD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40930" y="4191000"/>
            <a:ext cx="7912870" cy="609600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32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কারনে যৌথ পরিবারে ভাঙন দেখা দিয়েছে ? </a:t>
            </a:r>
            <a:endParaRPr lang="en-US" sz="32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Down Arrow Callout 14"/>
          <p:cNvSpPr/>
          <p:nvPr/>
        </p:nvSpPr>
        <p:spPr>
          <a:xfrm>
            <a:off x="3478255" y="685801"/>
            <a:ext cx="7875543" cy="1066800"/>
          </a:xfrm>
          <a:prstGeom prst="downArrowCallout">
            <a:avLst/>
          </a:prstGeom>
          <a:blipFill>
            <a:blip r:embed="rId2"/>
            <a:tile tx="0" ty="0" sx="100000" sy="100000" flip="none" algn="tl"/>
          </a:blip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48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9400" y="6720149"/>
            <a:ext cx="9829800" cy="747451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 defTabSz="914400">
              <a:defRPr/>
            </a:pP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শহুরে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পরিবারে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পার্থক্যগুলো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72346" y="609600"/>
            <a:ext cx="6920346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3" descr="C:\Users\Saiful\Downloads\beautiful-home-picture-796-q-f-t-b-e-a-u-i-l-h-o-m-kerala-design-in-pakistan-hd-with-garden-the-world-sri-lanka-interi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524000"/>
            <a:ext cx="8534400" cy="487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C0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969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/>
          <p:nvPr/>
        </p:nvSpPr>
        <p:spPr>
          <a:xfrm>
            <a:off x="2438400" y="4953000"/>
            <a:ext cx="9296400" cy="2521527"/>
          </a:xfrm>
          <a:prstGeom prst="horizontalScroll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bn-BD" sz="6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তোমাদের সবাইকে ধন্যবাদ</a:t>
            </a:r>
          </a:p>
        </p:txBody>
      </p:sp>
      <p:pic>
        <p:nvPicPr>
          <p:cNvPr id="1026" name="Picture 2" descr="G:\BTT Training\01050070187_Saiful\Image\Screenshot_1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114425"/>
            <a:ext cx="5467350" cy="3838575"/>
          </a:xfrm>
          <a:prstGeom prst="rect">
            <a:avLst/>
          </a:prstGeom>
          <a:noFill/>
          <a:ln w="190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39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21940" y="533400"/>
            <a:ext cx="7236197" cy="685895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ছবিটি লক্ষ্য করঃ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01991" y="6720149"/>
            <a:ext cx="8251059" cy="74745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আস্তে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আস্তে</a:t>
            </a:r>
            <a:r>
              <a:rPr lang="bn-BD" sz="40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বেড়ে ওঠার</a:t>
            </a:r>
            <a:r>
              <a:rPr lang="en-US" sz="40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 দেখা যাচ্ছে।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38800" y="1295400"/>
            <a:ext cx="4267200" cy="609600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ছবিতে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কি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দেখা 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যাচ্ছে?</a:t>
            </a:r>
            <a:r>
              <a:rPr lang="bn-BD" sz="3600" b="1" dirty="0" smtClean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559EE2-AD5E-4616-B5D8-65BE9B3C6A97}"/>
              </a:ext>
            </a:extLst>
          </p:cNvPr>
          <p:cNvSpPr txBox="1"/>
          <p:nvPr/>
        </p:nvSpPr>
        <p:spPr>
          <a:xfrm>
            <a:off x="711913" y="5018782"/>
            <a:ext cx="3148174" cy="1077218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শিশুকে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হাটতে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AFFBFBC-4F59-4169-8800-15F260AC135C}"/>
              </a:ext>
            </a:extLst>
          </p:cNvPr>
          <p:cNvSpPr txBox="1"/>
          <p:nvPr/>
        </p:nvSpPr>
        <p:spPr>
          <a:xfrm>
            <a:off x="4232549" y="5018782"/>
            <a:ext cx="3539851" cy="1077218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 বন্ধুদের সাথে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খেলতে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C6FDBE9-ADDF-4B93-9963-75EF497FE516}"/>
              </a:ext>
            </a:extLst>
          </p:cNvPr>
          <p:cNvSpPr txBox="1"/>
          <p:nvPr/>
        </p:nvSpPr>
        <p:spPr>
          <a:xfrm>
            <a:off x="8077199" y="5018782"/>
            <a:ext cx="4572001" cy="1077218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 সহ-পাঠীদের সাথে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স্কুলে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C:\Users\Saiful\Downloads\unna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33600"/>
            <a:ext cx="2743200" cy="259080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51" name="Picture 3" descr="C:\Users\Saiful\Downloads\Zj92YaM5DEkK9Nfyx708FIxhJG8nCva1BQA4yl6A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549" y="2146573"/>
            <a:ext cx="3463651" cy="25648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52" name="Picture 4" descr="C:\Users\Saiful\Downloads\school_colle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199" y="2156964"/>
            <a:ext cx="4572001" cy="26074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51235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8AC4155-10B9-4079-B2EC-6BE1461AD127}"/>
              </a:ext>
            </a:extLst>
          </p:cNvPr>
          <p:cNvSpPr/>
          <p:nvPr/>
        </p:nvSpPr>
        <p:spPr>
          <a:xfrm>
            <a:off x="4800598" y="6657542"/>
            <a:ext cx="5181602" cy="73385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০৩ 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১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২,</a:t>
            </a:r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86200" y="5334000"/>
            <a:ext cx="7315200" cy="87056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পরিবারে </a:t>
            </a:r>
            <a:r>
              <a:rPr lang="en-US" sz="4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bn-BD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48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বেড়ে ওঠা</a:t>
            </a:r>
            <a:endParaRPr lang="en-US" sz="4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5" name="Picture 3" descr="C:\Users\Saiful\Downloads\476720_14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1" r="13692"/>
          <a:stretch/>
        </p:blipFill>
        <p:spPr bwMode="auto">
          <a:xfrm>
            <a:off x="4724399" y="1372623"/>
            <a:ext cx="5029201" cy="3755027"/>
          </a:xfrm>
          <a:prstGeom prst="rect">
            <a:avLst/>
          </a:prstGeom>
          <a:noFill/>
          <a:ln w="127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24399" y="671945"/>
            <a:ext cx="5029201" cy="52322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32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BDF8EDC-8D22-4AF5-A42D-06542012B689}"/>
              </a:ext>
            </a:extLst>
          </p:cNvPr>
          <p:cNvSpPr/>
          <p:nvPr/>
        </p:nvSpPr>
        <p:spPr>
          <a:xfrm>
            <a:off x="1905000" y="2342519"/>
            <a:ext cx="10744200" cy="4317659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pPr marL="717528" indent="-717528">
              <a:lnSpc>
                <a:spcPct val="150000"/>
              </a:lnSpc>
              <a:defRPr/>
            </a:pPr>
            <a:r>
              <a:rPr lang="bn-IN" altLang="en-US" sz="3200" b="1" dirty="0">
                <a:ln w="1905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bn-IN" altLang="en-US" sz="3200" b="1" dirty="0" smtClean="0">
                <a:ln w="1905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BD" altLang="en-US" sz="3200" b="1" dirty="0" smtClean="0">
                <a:ln w="1905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--------</a:t>
            </a:r>
            <a:endParaRPr lang="bn-IN" altLang="en-US" sz="3200" b="1" dirty="0">
              <a:ln w="1905"/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১।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 কী তা বলতে পারবে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২।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পরিবারের প্রকারভেদ বর্ণনা করতে পারবে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৩।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গ্রামীণ ও শহুরে পরিবারের মধ্যে তুলনা করতে 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৪।  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শিশুর সামাজিকীকরণে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পরিবারের ভূমিকা ব্যাখ্যা করতে পারবে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</a:p>
          <a:p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৫।  মানবিক ও সামাজিক গুণাবলি রপ্ত করে শৃঙ্খলাপূর্ণ আচরণে উদ্বুদ্ধ হওয়ার গুরুত্ব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 পারবে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bn-BD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7E7B083E-D1F4-4FD8-A4EB-A18140BF7547}"/>
              </a:ext>
            </a:extLst>
          </p:cNvPr>
          <p:cNvSpPr/>
          <p:nvPr/>
        </p:nvSpPr>
        <p:spPr>
          <a:xfrm>
            <a:off x="4538955" y="942542"/>
            <a:ext cx="4681245" cy="962458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bn-IN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02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867400"/>
            <a:ext cx="12192000" cy="163121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পরিবারঃ</a:t>
            </a:r>
            <a:r>
              <a:rPr lang="en-US" sz="3200" dirty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সংগঠন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বসবাসকারী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কয়েকজন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সমষ্টিকে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বিয়ে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আত্নীয়তা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পিতা-মাতার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সূত্রের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বন্ধনে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আবদ্ধ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0" y="609600"/>
            <a:ext cx="5318824" cy="64633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266" name="Picture 2" descr="C:\Users\Saiful\Downloads\o-INDIAN-FAMILY-facebook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600200"/>
            <a:ext cx="5318825" cy="300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0" y="4673025"/>
            <a:ext cx="531882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বাবা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8090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1990" y="5988784"/>
            <a:ext cx="12146688" cy="1631216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স্বামী-স্ত্রী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অবিবাহিত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সন্তান নিয়ে একক পরিবার গঠিত হয়।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সন্তান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উপযুক্ত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বিয়ে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আরেকটি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শহরাঞ্চলে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05400" y="609600"/>
            <a:ext cx="3733800" cy="64633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পরিবার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194" name="Picture 2" descr="C:\Users\Saiful\Downloads\Ctg-Road-Accident-Fami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600200"/>
            <a:ext cx="658368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0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5791200"/>
            <a:ext cx="11658600" cy="156966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রক্তের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সম্পর্কের ভিত্তিতে কয়েকটি একক পরিবার মিলে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যৌথ পরিবার গঠিত হয়।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বাবা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সন্তান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সন্ততি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দাদা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দাদী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চাচা-ফুফু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বসবাস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যৌথ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33799" y="558225"/>
            <a:ext cx="6698989" cy="58477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যৌথ পরিবার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172" name="Picture 4" descr="C:\Users\Saiful\Downloads\414226_1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752600"/>
            <a:ext cx="6622789" cy="345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BD4EB3E-6936-4F88-9453-C8D336529BA5}"/>
              </a:ext>
            </a:extLst>
          </p:cNvPr>
          <p:cNvSpPr txBox="1"/>
          <p:nvPr/>
        </p:nvSpPr>
        <p:spPr>
          <a:xfrm>
            <a:off x="3016827" y="482025"/>
            <a:ext cx="8260773" cy="584775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সাধারণত গ্রামীণ ও শহুরে পরিবারে মধ্যে পার্থক্য রয়েছে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5435025"/>
            <a:ext cx="12191999" cy="58477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অধিকাংশ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উপরেই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নির্ভরশীল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6273225"/>
            <a:ext cx="11345481" cy="58477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গ্রামীন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যৌথ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পরিবারই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 </a:t>
            </a:r>
            <a:r>
              <a:rPr lang="bn-IN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838200" y="7111425"/>
            <a:ext cx="11345480" cy="58477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defTabSz="914400">
              <a:defRPr/>
            </a:pP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গ্রামীন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থাকে। 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66900" y="2078894"/>
            <a:ext cx="2247900" cy="66430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গ্রামীণ পরিবার</a:t>
            </a:r>
            <a:endParaRPr lang="en-US" sz="3200" b="1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2" descr="C:\Users\Saiful\Downloads\untitled-18_1369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360" y="1143000"/>
            <a:ext cx="514349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BD4EB3E-6936-4F88-9453-C8D336529BA5}"/>
              </a:ext>
            </a:extLst>
          </p:cNvPr>
          <p:cNvSpPr txBox="1"/>
          <p:nvPr/>
        </p:nvSpPr>
        <p:spPr>
          <a:xfrm>
            <a:off x="838200" y="4673025"/>
            <a:ext cx="12191999" cy="584775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যে পরিবার গ্রামে বসবাস করে এবং গ্রামের উপার্জণ করে থাকে তাকেই গ্রামীণ পরিবার বলে  </a:t>
            </a:r>
            <a:r>
              <a:rPr lang="bn-BD" sz="32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40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887</Words>
  <Application>Microsoft Office PowerPoint</Application>
  <PresentationFormat>Custom</PresentationFormat>
  <Paragraphs>120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Saiful</dc:creator>
  <cp:lastModifiedBy>Saiful</cp:lastModifiedBy>
  <cp:revision>95</cp:revision>
  <dcterms:created xsi:type="dcterms:W3CDTF">2021-08-02T14:43:24Z</dcterms:created>
  <dcterms:modified xsi:type="dcterms:W3CDTF">2021-09-01T16:47:02Z</dcterms:modified>
</cp:coreProperties>
</file>