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89" r:id="rId4"/>
    <p:sldId id="292" r:id="rId5"/>
    <p:sldId id="258" r:id="rId6"/>
    <p:sldId id="284" r:id="rId7"/>
    <p:sldId id="266" r:id="rId8"/>
    <p:sldId id="267" r:id="rId9"/>
    <p:sldId id="268" r:id="rId10"/>
    <p:sldId id="297" r:id="rId11"/>
    <p:sldId id="285" r:id="rId12"/>
    <p:sldId id="272" r:id="rId13"/>
    <p:sldId id="270" r:id="rId14"/>
    <p:sldId id="275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99"/>
    <a:srgbClr val="800000"/>
    <a:srgbClr val="007600"/>
    <a:srgbClr val="3333CC"/>
    <a:srgbClr val="008000"/>
    <a:srgbClr val="FFFFFF"/>
    <a:srgbClr val="990033"/>
    <a:srgbClr val="3366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2" y="162"/>
      </p:cViewPr>
      <p:guideLst>
        <p:guide orient="horz" pos="2184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89094" y="7303554"/>
            <a:ext cx="4114800" cy="818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4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0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4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2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5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61"/>
            </a:avLst>
          </a:prstGeom>
          <a:blipFill>
            <a:blip r:embed="rId1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1668" y="5910879"/>
            <a:ext cx="11925835" cy="805978"/>
            <a:chOff x="180869" y="5799907"/>
            <a:chExt cx="11848105" cy="872364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69" y="5799908"/>
              <a:ext cx="2797461" cy="8723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504" y="5799908"/>
              <a:ext cx="3513908" cy="8723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051" y="5799908"/>
              <a:ext cx="3411417" cy="8723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070" y="5799908"/>
              <a:ext cx="3411417" cy="8723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338" y="5799908"/>
              <a:ext cx="3411417" cy="87236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94" y="5799908"/>
              <a:ext cx="2804495" cy="87236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457" y="5799908"/>
              <a:ext cx="2804495" cy="87236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71" y="5799908"/>
              <a:ext cx="2804495" cy="8723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41" y="5799907"/>
              <a:ext cx="2551610" cy="87236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20656" y="5799907"/>
              <a:ext cx="2108318" cy="872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110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6.gif"/><Relationship Id="rId12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microsoft.com/office/2007/relationships/hdphoto" Target="../media/hdphoto19.wdp"/><Relationship Id="rId7" Type="http://schemas.microsoft.com/office/2007/relationships/hdphoto" Target="../media/hdphoto20.wdp"/><Relationship Id="rId12" Type="http://schemas.microsoft.com/office/2007/relationships/hdphoto" Target="../media/hdphoto22.wdp"/><Relationship Id="rId2" Type="http://schemas.openxmlformats.org/officeDocument/2006/relationships/image" Target="../media/image44.png"/><Relationship Id="rId16" Type="http://schemas.microsoft.com/office/2007/relationships/hdphoto" Target="../media/hdphoto2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microsoft.com/office/2007/relationships/hdphoto" Target="../media/hdphoto16.wdp"/><Relationship Id="rId15" Type="http://schemas.openxmlformats.org/officeDocument/2006/relationships/image" Target="../media/image50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microsoft.com/office/2007/relationships/hdphoto" Target="../media/hdphoto21.wdp"/><Relationship Id="rId14" Type="http://schemas.microsoft.com/office/2007/relationships/hdphoto" Target="../media/hdphoto2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microsoft.com/office/2007/relationships/hdphoto" Target="../media/hdphoto2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13.wdp"/><Relationship Id="rId7" Type="http://schemas.openxmlformats.org/officeDocument/2006/relationships/image" Target="../media/image56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11" Type="http://schemas.microsoft.com/office/2007/relationships/hdphoto" Target="../media/hdphoto27.wdp"/><Relationship Id="rId5" Type="http://schemas.openxmlformats.org/officeDocument/2006/relationships/image" Target="../media/image54.jpg"/><Relationship Id="rId10" Type="http://schemas.openxmlformats.org/officeDocument/2006/relationships/image" Target="../media/image58.png"/><Relationship Id="rId4" Type="http://schemas.openxmlformats.org/officeDocument/2006/relationships/image" Target="../media/image27.png"/><Relationship Id="rId9" Type="http://schemas.microsoft.com/office/2007/relationships/hdphoto" Target="../media/hdphoto26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microsoft.com/office/2007/relationships/hdphoto" Target="../media/hdphoto28.wdp"/><Relationship Id="rId7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9.wdp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5.jpeg"/><Relationship Id="rId7" Type="http://schemas.openxmlformats.org/officeDocument/2006/relationships/image" Target="../media/image27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30.png"/><Relationship Id="rId4" Type="http://schemas.openxmlformats.org/officeDocument/2006/relationships/image" Target="../media/image66.png"/><Relationship Id="rId9" Type="http://schemas.microsoft.com/office/2007/relationships/hdphoto" Target="../media/hdphoto3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3.wdp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openxmlformats.org/officeDocument/2006/relationships/image" Target="../media/image12.jp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.png"/><Relationship Id="rId7" Type="http://schemas.microsoft.com/office/2007/relationships/hdphoto" Target="../media/hdphoto36.wdp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10" Type="http://schemas.microsoft.com/office/2007/relationships/hdphoto" Target="../media/hdphoto37.wdp"/><Relationship Id="rId4" Type="http://schemas.microsoft.com/office/2007/relationships/hdphoto" Target="../media/hdphoto35.wdp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9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1.wd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microsoft.com/office/2007/relationships/hdphoto" Target="../media/hdphoto13.wdp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22121" y="384637"/>
            <a:ext cx="7647610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 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333" y1="93571" x2="57222" y2="95000"/>
                        <a14:foregroundMark x1="51389" y1="6667" x2="54444" y2="11905"/>
                        <a14:foregroundMark x1="81667" y1="30476" x2="87778" y2="31429"/>
                        <a14:foregroundMark x1="63889" y1="95476" x2="70833" y2="95000"/>
                        <a14:foregroundMark x1="75278" y1="92619" x2="81111" y2="93571"/>
                        <a14:foregroundMark x1="31667" y1="93571" x2="35556" y2="96667"/>
                        <a14:foregroundMark x1="21389" y1="92619" x2="11111" y2="93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80" y="1482855"/>
            <a:ext cx="4136298" cy="4431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08" y="2611535"/>
            <a:ext cx="859294" cy="913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06" y="2785616"/>
            <a:ext cx="859294" cy="913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01" y="1204658"/>
            <a:ext cx="2860510" cy="3161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376" y="2350142"/>
            <a:ext cx="2143156" cy="1783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5" b="89855" l="9961" r="92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2" t="17869" r="10070" b="28540"/>
          <a:stretch/>
        </p:blipFill>
        <p:spPr>
          <a:xfrm rot="9337326">
            <a:off x="4650699" y="3018256"/>
            <a:ext cx="854412" cy="366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55" b="89855" l="9961" r="92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2" t="17869" r="10070" b="28540"/>
          <a:stretch/>
        </p:blipFill>
        <p:spPr>
          <a:xfrm rot="451734">
            <a:off x="6111294" y="2976751"/>
            <a:ext cx="685473" cy="293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5741967"/>
            <a:ext cx="3924187" cy="734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55" b="89855" l="9961" r="92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2" t="17869" r="10070" b="28540"/>
          <a:stretch/>
        </p:blipFill>
        <p:spPr>
          <a:xfrm rot="451734">
            <a:off x="6652521" y="3217211"/>
            <a:ext cx="685473" cy="2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2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4" presetClass="emph" presetSubtype="0" repeatCount="indefinite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4.16667E-6 0.0125 L 4.16667E-6 -0.05972 " pathEditMode="relative" rAng="0" ptsTypes="AA">
                                          <p:cBhvr>
                                            <p:cTn id="6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8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9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nodeType="withEffect" p14:presetBounceEnd="38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-3.54167E-6 4.81481E-6 L -0.00872 0.31342 " pathEditMode="relative" rAng="0" ptsTypes="AA" p14:bounceEnd="38000">
                                          <p:cBhvr>
                                            <p:cTn id="12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3" y="1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de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3.33333E-6 0 L 0.1569 -0.02546 " pathEditMode="relative" rAng="0" ptsTypes="AA">
                                          <p:cBhvr>
                                            <p:cTn id="14" dur="18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39" y="-12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nodeType="withEffect" p14:presetBounceEnd="19000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2.29167E-6 -2.22222E-6 L -0.0069 0.33287 " pathEditMode="relative" rAng="0" ptsTypes="AA" p14:bounceEnd="19000">
                                          <p:cBhvr>
                                            <p:cTn id="1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2" y="16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4.81481E-6 L 0.30586 -0.09375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86" y="-46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53" presetClass="exit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1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nodeType="withEffect" p14:presetBounceEnd="38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3.54167E-6 3.33333E-6 L -0.00873 0.31342 " pathEditMode="relative" rAng="0" ptsTypes="AA" p14:bounceEnd="38000">
                                          <p:cBhvr>
                                            <p:cTn id="30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3" y="1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nodeType="withEffect" p14:presetBounceEnd="38000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125E-6 -4.07407E-6 L -0.03555 0.36412 " pathEditMode="relative" rAng="0" ptsTypes="AA" p14:bounceEnd="38000">
                                          <p:cBhvr>
                                            <p:cTn id="32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84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nodeType="withEffect" p14:presetBounceEnd="38000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2.08333E-6 7.40741E-7 L -0.02943 0.26991 " pathEditMode="relative" rAng="0" ptsTypes="AA" p14:bounceEnd="38000">
                                          <p:cBhvr>
                                            <p:cTn id="34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1" y="134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build="allAtOnce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4" presetClass="emph" presetSubtype="0" repeatCount="indefinite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4.16667E-6 0.0125 L 4.16667E-6 -0.05972 " pathEditMode="relative" rAng="0" ptsTypes="AA">
                                          <p:cBhvr>
                                            <p:cTn id="6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8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9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-3.54167E-6 4.81481E-6 L -0.00872 0.31342 " pathEditMode="relative" rAng="0" ptsTypes="AA">
                                          <p:cBhvr>
                                            <p:cTn id="12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3" y="1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de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3.33333E-6 0 L 0.1569 -0.02546 " pathEditMode="relative" rAng="0" ptsTypes="AA">
                                          <p:cBhvr>
                                            <p:cTn id="14" dur="18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39" y="-12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2.29167E-6 -2.22222E-6 L -0.0069 0.3328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2" y="16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4.81481E-6 L 0.30586 -0.09375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86" y="-46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53" presetClass="exit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1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3.54167E-6 3.33333E-6 L -0.00873 0.31342 " pathEditMode="relative" rAng="0" ptsTypes="AA">
                                          <p:cBhvr>
                                            <p:cTn id="30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3" y="1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125E-6 -4.07407E-6 L -0.03555 0.36412 " pathEditMode="relative" rAng="0" ptsTypes="AA">
                                          <p:cBhvr>
                                            <p:cTn id="32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84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2.08333E-6 7.40741E-7 L -0.02943 0.26991 " pathEditMode="relative" rAng="0" ptsTypes="AA">
                                          <p:cBhvr>
                                            <p:cTn id="34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1" y="134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build="allAtOnce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2427" y="323936"/>
            <a:ext cx="4364298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কাকে বলে?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294" y="5102902"/>
            <a:ext cx="10309412" cy="1200329"/>
          </a:xfrm>
          <a:prstGeom prst="rect">
            <a:avLst/>
          </a:prstGeom>
          <a:noFill/>
          <a:effectLst>
            <a:outerShdw blurRad="381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অস্থানিক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মূলঃ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মূল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ভ্রণমূল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হয়ে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অস্থানিক মূল বলে।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01804" y="1114423"/>
            <a:ext cx="3824093" cy="3336622"/>
            <a:chOff x="1600200" y="970267"/>
            <a:chExt cx="3214688" cy="34664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375" r="8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183" y="3665542"/>
              <a:ext cx="778667" cy="7712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375" r="8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6" y="3665542"/>
              <a:ext cx="723899" cy="77121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437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3" t="3162" r="14110" b="14845"/>
            <a:stretch/>
          </p:blipFill>
          <p:spPr>
            <a:xfrm>
              <a:off x="1600200" y="970267"/>
              <a:ext cx="3214688" cy="291465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3072541" y="4443415"/>
            <a:ext cx="173977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3" b="89691" l="386" r="89575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17777" b="31759"/>
          <a:stretch/>
        </p:blipFill>
        <p:spPr>
          <a:xfrm>
            <a:off x="6384179" y="1114423"/>
            <a:ext cx="3945684" cy="33147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87136" y="4443415"/>
            <a:ext cx="173977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6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0754" y="1549582"/>
            <a:ext cx="2403564" cy="2813062"/>
            <a:chOff x="1339271" y="1624576"/>
            <a:chExt cx="2304288" cy="27168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271" y="1624576"/>
              <a:ext cx="2304288" cy="2377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375" r="8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250" y="3806072"/>
              <a:ext cx="540583" cy="53534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414607" y="1262552"/>
            <a:ext cx="2481942" cy="3157244"/>
            <a:chOff x="2995246" y="-602198"/>
            <a:chExt cx="4189475" cy="59331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759" l="0" r="980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" r="8460" b="2317"/>
            <a:stretch/>
          </p:blipFill>
          <p:spPr>
            <a:xfrm>
              <a:off x="2995246" y="-602198"/>
              <a:ext cx="4189475" cy="496366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77273" y1="36486" x2="83333" y2="56757"/>
                          <a14:foregroundMark x1="78788" y1="56757" x2="74242" y2="74324"/>
                          <a14:foregroundMark x1="69697" y1="81081" x2="63636" y2="86486"/>
                          <a14:foregroundMark x1="83333" y1="35135" x2="87879" y2="41892"/>
                          <a14:backgroundMark x1="10606" y1="81081" x2="10606" y2="837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666" y="4309210"/>
              <a:ext cx="398465" cy="44676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77273" y1="36486" x2="83333" y2="56757"/>
                          <a14:foregroundMark x1="78788" y1="56757" x2="74242" y2="74324"/>
                          <a14:foregroundMark x1="69697" y1="81081" x2="63636" y2="86486"/>
                          <a14:foregroundMark x1="83333" y1="35135" x2="87879" y2="41892"/>
                          <a14:backgroundMark x1="10606" y1="81081" x2="10606" y2="837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899" y="4083897"/>
              <a:ext cx="602220" cy="124709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77273" y1="36486" x2="83333" y2="56757"/>
                          <a14:foregroundMark x1="78788" y1="56757" x2="74242" y2="74324"/>
                          <a14:foregroundMark x1="69697" y1="81081" x2="63636" y2="86486"/>
                          <a14:foregroundMark x1="83333" y1="35135" x2="87879" y2="41892"/>
                          <a14:backgroundMark x1="10606" y1="81081" x2="10606" y2="837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948" y="4309209"/>
              <a:ext cx="395703" cy="44366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77273" y1="36486" x2="83333" y2="56757"/>
                          <a14:foregroundMark x1="78788" y1="56757" x2="74242" y2="74324"/>
                          <a14:foregroundMark x1="69697" y1="81081" x2="63636" y2="86486"/>
                          <a14:foregroundMark x1="83333" y1="35135" x2="87879" y2="41892"/>
                          <a14:backgroundMark x1="10606" y1="81081" x2="10606" y2="837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697" y="4252306"/>
              <a:ext cx="398465" cy="44676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77273" y1="36486" x2="83333" y2="56757"/>
                          <a14:foregroundMark x1="78788" y1="56757" x2="74242" y2="74324"/>
                          <a14:foregroundMark x1="69697" y1="81081" x2="63636" y2="86486"/>
                          <a14:foregroundMark x1="83333" y1="35135" x2="87879" y2="41892"/>
                          <a14:backgroundMark x1="10606" y1="81081" x2="10606" y2="837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290" y="4252443"/>
              <a:ext cx="602041" cy="675016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307342" y="887664"/>
            <a:ext cx="2636779" cy="3779519"/>
            <a:chOff x="6332060" y="1001292"/>
            <a:chExt cx="2914525" cy="389242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95"/>
            <a:stretch/>
          </p:blipFill>
          <p:spPr>
            <a:xfrm>
              <a:off x="6332060" y="1001292"/>
              <a:ext cx="2914525" cy="30090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4123" b="100000" l="0" r="978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" t="75535" r="7000"/>
            <a:stretch/>
          </p:blipFill>
          <p:spPr>
            <a:xfrm>
              <a:off x="6592734" y="3740489"/>
              <a:ext cx="2393176" cy="115323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513735" y="1025083"/>
            <a:ext cx="2001901" cy="3437578"/>
            <a:chOff x="9340845" y="826965"/>
            <a:chExt cx="2196942" cy="401912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765" b="96176" l="3077" r="90000">
                          <a14:foregroundMark x1="80000" y1="31471" x2="84615" y2="32647"/>
                          <a14:foregroundMark x1="75769" y1="30588" x2="71923" y2="30588"/>
                          <a14:foregroundMark x1="61923" y1="16471" x2="61154" y2="19412"/>
                          <a14:foregroundMark x1="26923" y1="7941" x2="31154" y2="7059"/>
                          <a14:foregroundMark x1="28846" y1="6765" x2="29615" y2="6765"/>
                          <a14:foregroundMark x1="26923" y1="16765" x2="33077" y2="19412"/>
                          <a14:foregroundMark x1="16923" y1="41765" x2="16538" y2="44412"/>
                          <a14:foregroundMark x1="17692" y1="45588" x2="19231" y2="45882"/>
                          <a14:foregroundMark x1="42308" y1="48235" x2="44615" y2="505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" r="8922" b="4285"/>
            <a:stretch/>
          </p:blipFill>
          <p:spPr>
            <a:xfrm>
              <a:off x="9340845" y="826965"/>
              <a:ext cx="2196942" cy="313433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4674" b="9759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9" t="59212" r="41395" b="15294"/>
            <a:stretch/>
          </p:blipFill>
          <p:spPr>
            <a:xfrm>
              <a:off x="9744124" y="3843506"/>
              <a:ext cx="1182027" cy="1002586"/>
            </a:xfrm>
            <a:prstGeom prst="rect">
              <a:avLst/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4115789" y="220218"/>
            <a:ext cx="4021381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দেখছ?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8100" dir="5400000" algn="ctr" rotWithShape="0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25486" y="201704"/>
            <a:ext cx="6179128" cy="762000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কত প্রকার ও কী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2112" y="4362644"/>
            <a:ext cx="173977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97103" y="4323070"/>
            <a:ext cx="173977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4257" y="4404604"/>
            <a:ext cx="173977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644643" y="4365934"/>
            <a:ext cx="173977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সুপারি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53046" y="5330671"/>
            <a:ext cx="8112034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দুই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১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মূল ২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অগুচ্ছ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Content Placeholder 3"/>
          <p:cNvSpPr txBox="1">
            <a:spLocks/>
          </p:cNvSpPr>
          <p:nvPr/>
        </p:nvSpPr>
        <p:spPr>
          <a:xfrm>
            <a:off x="1019718" y="4852328"/>
            <a:ext cx="10152564" cy="1680684"/>
          </a:xfrm>
          <a:prstGeom prst="rect">
            <a:avLst/>
          </a:prstGeom>
          <a:ln>
            <a:noFill/>
          </a:ln>
          <a:effectLst>
            <a:outerShdw blurRad="38100" dist="38100" dir="5400000" algn="ctr" rotWithShape="0">
              <a:srgbClr val="000000">
                <a:alpha val="38000"/>
              </a:srgbClr>
            </a:outerShdw>
          </a:effectLst>
        </p:spPr>
        <p:txBody>
          <a:bodyPr lIns="91440" tIns="27432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গুচ্ছমূল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যে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মূলের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মূল বলে। যেমনঃ ধান,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বাশঁ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সুপারি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/>
      <p:bldP spid="33" grpId="0"/>
      <p:bldP spid="34" grpId="0"/>
      <p:bldP spid="35" grpId="0"/>
      <p:bldP spid="36" grpId="0"/>
      <p:bldP spid="38" grpId="0"/>
      <p:bldP spid="38" grpId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944118"/>
            <a:ext cx="4181475" cy="3657600"/>
            <a:chOff x="1581150" y="235674"/>
            <a:chExt cx="4114800" cy="46220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2" t="8422" r="23734" b="9026"/>
            <a:stretch/>
          </p:blipFill>
          <p:spPr>
            <a:xfrm>
              <a:off x="1581150" y="235674"/>
              <a:ext cx="4114800" cy="39300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00" b="90000" l="3056" r="961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67" b="16493"/>
            <a:stretch/>
          </p:blipFill>
          <p:spPr>
            <a:xfrm>
              <a:off x="2009774" y="3455262"/>
              <a:ext cx="3419475" cy="1402488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03" y="944118"/>
            <a:ext cx="3915156" cy="355305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115789" y="182118"/>
            <a:ext cx="4021381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দেখছ?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8100" dir="5400000" algn="ctr" rotWithShape="0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4852" y="4497169"/>
            <a:ext cx="173977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বট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9080" y="4497169"/>
            <a:ext cx="3166554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কেয়া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ঠেশমূল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45723" y="226463"/>
            <a:ext cx="4723411" cy="646331"/>
          </a:xfrm>
          <a:prstGeom prst="rect">
            <a:avLst/>
          </a:prstGeom>
          <a:effectLst>
            <a:outerShdw blurRad="381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অগুচ্ছমূল কাকে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068" y="5121008"/>
            <a:ext cx="1147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অগুচ্ছমূলঃ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গাদাগাদি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গুচ্ছাকারে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অগুচ্ছ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 বলে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বটের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ঝুরিমূল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ঠেশমূল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54533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13971" y="3816053"/>
            <a:ext cx="8031508" cy="923701"/>
            <a:chOff x="1765635" y="3816053"/>
            <a:chExt cx="8031508" cy="923701"/>
          </a:xfrm>
        </p:grpSpPr>
        <p:sp>
          <p:nvSpPr>
            <p:cNvPr id="3" name="Freeform 2"/>
            <p:cNvSpPr/>
            <p:nvPr/>
          </p:nvSpPr>
          <p:spPr>
            <a:xfrm>
              <a:off x="2299019" y="3988675"/>
              <a:ext cx="7498124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20354E-B613-46DB-9ACC-09D7C3A520B8}"/>
                </a:ext>
              </a:extLst>
            </p:cNvPr>
            <p:cNvSpPr/>
            <p:nvPr/>
          </p:nvSpPr>
          <p:spPr>
            <a:xfrm>
              <a:off x="2620921" y="4042698"/>
              <a:ext cx="7176222" cy="492443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3200" b="1" dirty="0" err="1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স্থানিক</a:t>
              </a:r>
              <a:r>
                <a:rPr lang="en-US" sz="3200" b="1" dirty="0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মূল ও </a:t>
              </a:r>
              <a:r>
                <a:rPr lang="en-US" sz="3200" b="1" dirty="0" err="1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অস্থানিক</a:t>
              </a:r>
              <a:r>
                <a:rPr lang="en-US" sz="3200" b="1" dirty="0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মূলের </a:t>
              </a:r>
              <a:r>
                <a:rPr lang="en-US" sz="3200" b="1" dirty="0" err="1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পার্থক্য</a:t>
              </a:r>
              <a:r>
                <a:rPr lang="en-US" sz="3200" b="1" dirty="0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US" sz="3200" b="1" dirty="0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কর।</a:t>
              </a:r>
              <a:endParaRPr lang="en-US" sz="3600" b="1" dirty="0">
                <a:ln w="0"/>
                <a:effectLst>
                  <a:outerShdw blurRad="63500" dist="38100" dir="5400000" algn="tl" rotWithShape="0">
                    <a:schemeClr val="tx1"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765635" y="3816053"/>
              <a:ext cx="885020" cy="923701"/>
              <a:chOff x="1684010" y="3720870"/>
              <a:chExt cx="885020" cy="9237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7" name="Oval 6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57" y="1216211"/>
            <a:ext cx="1131757" cy="18538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62" y="1213449"/>
            <a:ext cx="1139252" cy="18538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05810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7160" y="6141720"/>
            <a:ext cx="11917680" cy="594360"/>
            <a:chOff x="115824" y="5958840"/>
            <a:chExt cx="11939016" cy="7772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24" y="5958840"/>
              <a:ext cx="6086856" cy="7772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680" y="5958840"/>
              <a:ext cx="5852160" cy="77724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987" y="4866610"/>
            <a:ext cx="1051560" cy="17990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377" l="2813" r="93750">
                        <a14:foregroundMark x1="83438" y1="11594" x2="83750" y2="14855"/>
                        <a14:foregroundMark x1="79063" y1="10145" x2="79063" y2="10145"/>
                        <a14:foregroundMark x1="93750" y1="19928" x2="93750" y2="19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" t="3227" b="3529"/>
          <a:stretch/>
        </p:blipFill>
        <p:spPr>
          <a:xfrm>
            <a:off x="139486" y="128588"/>
            <a:ext cx="2612954" cy="66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71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8204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5.55112E-17 L -0.14141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84001" y="308847"/>
            <a:ext cx="3861319" cy="646331"/>
          </a:xfrm>
          <a:prstGeom prst="rect">
            <a:avLst/>
          </a:prstGeom>
          <a:effectLst>
            <a:outerShdw blurRad="381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5726" y="4986375"/>
            <a:ext cx="9211734" cy="1200329"/>
          </a:xfrm>
          <a:prstGeom prst="rect">
            <a:avLst/>
          </a:prstGeom>
          <a:effectLst>
            <a:outerShdw blurRad="381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r>
              <a:rPr lang="en-US" sz="3600" dirty="0" err="1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উদ্ভিদটিকে</a:t>
            </a:r>
            <a:r>
              <a:rPr lang="en-US" sz="3600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শক্তভাবে</a:t>
            </a:r>
            <a:r>
              <a:rPr lang="en-US" sz="3600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3600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600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600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হেলে</a:t>
            </a:r>
            <a:r>
              <a:rPr lang="en-US" sz="3600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68" l="94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60" y="1198333"/>
            <a:ext cx="3667840" cy="36023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45232" y="289548"/>
            <a:ext cx="8245467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মূলের কাজসমূহ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89620" y="1164900"/>
            <a:ext cx="3688960" cy="3602320"/>
            <a:chOff x="4311261" y="802778"/>
            <a:chExt cx="3505200" cy="34750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844" y="3467100"/>
              <a:ext cx="1810512" cy="8107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00" b="99800" l="1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59"/>
            <a:stretch/>
          </p:blipFill>
          <p:spPr>
            <a:xfrm>
              <a:off x="4311261" y="802778"/>
              <a:ext cx="3505200" cy="332269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8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84"/>
          <a:stretch/>
        </p:blipFill>
        <p:spPr>
          <a:xfrm>
            <a:off x="4664894" y="1164900"/>
            <a:ext cx="3456126" cy="369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0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1381 0.0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0" y="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29219 -0.018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9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765" y="185944"/>
            <a:ext cx="410580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199" y="4629831"/>
            <a:ext cx="11446932" cy="1615827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as-IN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শিকড়ের </a:t>
            </a:r>
            <a:r>
              <a:rPr lang="en-US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 </a:t>
            </a:r>
            <a:r>
              <a:rPr lang="as-IN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</a:t>
            </a:r>
            <a:r>
              <a:rPr lang="as-IN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মাটি থেকে পানি ও খনিজ লবণ টেনে কাণ্ডের মধ্য </a:t>
            </a:r>
            <a:r>
              <a:rPr lang="en-US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</a:t>
            </a:r>
            <a:r>
              <a:rPr lang="as-IN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পৌঁছে </a:t>
            </a:r>
            <a:r>
              <a:rPr lang="as-IN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তৈরি খাবার </a:t>
            </a:r>
            <a:r>
              <a:rPr lang="as-IN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en-US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সঞ্চ</a:t>
            </a:r>
            <a:r>
              <a:rPr lang="en-US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as-IN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 ভবিষ্যতের জন্য।</a:t>
            </a:r>
            <a:r>
              <a:rPr lang="as-IN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কচি মূলের আগার একটু পিছনে </a:t>
            </a:r>
            <a:r>
              <a:rPr lang="as-IN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জন্মা</a:t>
            </a:r>
            <a:r>
              <a:rPr lang="en-US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মূলরোম। এই মূলরোমই মাটি থেকে খাবার সংগ্রহ করে।</a:t>
            </a:r>
            <a:endParaRPr lang="en-US" sz="3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9B68D7-8BD9-47CB-8B18-FA8D2AA5C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72" b="99077" l="98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37" t="18724"/>
          <a:stretch/>
        </p:blipFill>
        <p:spPr>
          <a:xfrm>
            <a:off x="4563531" y="832275"/>
            <a:ext cx="2980267" cy="37058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76F62B-EB20-4DEE-97FF-40A2FB9CF6B4}"/>
              </a:ext>
            </a:extLst>
          </p:cNvPr>
          <p:cNvSpPr/>
          <p:nvPr/>
        </p:nvSpPr>
        <p:spPr>
          <a:xfrm>
            <a:off x="143569" y="427523"/>
            <a:ext cx="2427161" cy="775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Connector: Curved 28">
            <a:extLst>
              <a:ext uri="{FF2B5EF4-FFF2-40B4-BE49-F238E27FC236}">
                <a16:creationId xmlns:a16="http://schemas.microsoft.com/office/drawing/2014/main" id="{479042B3-A8F0-4B70-B865-889424B48CC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92184" y="3659721"/>
            <a:ext cx="1071029" cy="685797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95513" y="3513672"/>
            <a:ext cx="3007555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ও খনিজ লবণ </a:t>
            </a:r>
            <a:endParaRPr lang="en-US" sz="3600" dirty="0"/>
          </a:p>
        </p:txBody>
      </p:sp>
      <p:sp>
        <p:nvSpPr>
          <p:cNvPr id="23" name="Arrow: Up 39">
            <a:extLst>
              <a:ext uri="{FF2B5EF4-FFF2-40B4-BE49-F238E27FC236}">
                <a16:creationId xmlns:a16="http://schemas.microsoft.com/office/drawing/2014/main" id="{7049C5EE-628F-4D47-BE2B-2C8E1AE7B1AA}"/>
              </a:ext>
            </a:extLst>
          </p:cNvPr>
          <p:cNvSpPr/>
          <p:nvPr/>
        </p:nvSpPr>
        <p:spPr>
          <a:xfrm rot="5400000">
            <a:off x="4017146" y="3031790"/>
            <a:ext cx="271985" cy="2232707"/>
          </a:xfrm>
          <a:prstGeom prst="upArrow">
            <a:avLst/>
          </a:prstGeom>
          <a:solidFill>
            <a:srgbClr val="0099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81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25202" y="514253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2" y="1475285"/>
            <a:ext cx="2828925" cy="16192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0629" y="5109029"/>
            <a:ext cx="11930742" cy="1624404"/>
            <a:chOff x="352701" y="4562202"/>
            <a:chExt cx="11592553" cy="14019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522"/>
            <a:stretch/>
          </p:blipFill>
          <p:spPr>
            <a:xfrm flipH="1" flipV="1">
              <a:off x="3240077" y="5210628"/>
              <a:ext cx="8705177" cy="75354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52701" y="4562202"/>
              <a:ext cx="3923211" cy="140197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221208" y="3845837"/>
            <a:ext cx="5531568" cy="923701"/>
            <a:chOff x="1157099" y="3808766"/>
            <a:chExt cx="5531568" cy="923701"/>
          </a:xfrm>
        </p:grpSpPr>
        <p:sp>
          <p:nvSpPr>
            <p:cNvPr id="5" name="Freeform 4"/>
            <p:cNvSpPr/>
            <p:nvPr/>
          </p:nvSpPr>
          <p:spPr>
            <a:xfrm>
              <a:off x="1623248" y="3981388"/>
              <a:ext cx="5065419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157099" y="3808766"/>
              <a:ext cx="885020" cy="923701"/>
              <a:chOff x="1684010" y="3720870"/>
              <a:chExt cx="885020" cy="92370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9" name="Oval 8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009854" y="4017948"/>
              <a:ext cx="4308037" cy="553998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ctr" rotWithShape="0">
                <a:schemeClr val="tx1">
                  <a:alpha val="38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3000" dirty="0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মূলের কাজসমূহ ব্যাখ্যা কর।</a:t>
              </a:r>
              <a:endParaRPr lang="en-US" sz="30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87" b="8952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849"/>
          <a:stretch/>
        </p:blipFill>
        <p:spPr>
          <a:xfrm>
            <a:off x="289371" y="4230600"/>
            <a:ext cx="1525143" cy="15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81813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8229600" y="275679"/>
            <a:ext cx="2562225" cy="562511"/>
          </a:xfrm>
          <a:prstGeom prst="wedgeRectCallout">
            <a:avLst>
              <a:gd name="adj1" fmla="val -63364"/>
              <a:gd name="adj2" fmla="val 11252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5410" y="833606"/>
            <a:ext cx="6969391" cy="584775"/>
          </a:xfrm>
          <a:prstGeom prst="rect">
            <a:avLst/>
          </a:prstGeom>
          <a:noFill/>
          <a:effectLst>
            <a:outerShdw blurRad="381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মূলে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মূল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1532" y="2696725"/>
            <a:ext cx="8382000" cy="584775"/>
          </a:xfrm>
          <a:prstGeom prst="rect">
            <a:avLst/>
          </a:prstGeom>
          <a:noFill/>
          <a:effectLst>
            <a:outerShdw blurRad="381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মূল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গুচ্ছমূল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8733" y="3293810"/>
            <a:ext cx="258990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কেয়া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5204" y="3254318"/>
            <a:ext cx="249812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8734" y="4014241"/>
            <a:ext cx="258990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5400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2868" y="4032323"/>
            <a:ext cx="250046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8734" y="1442702"/>
            <a:ext cx="253398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স্থানিকমূলে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8148" y="2147891"/>
            <a:ext cx="257138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35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গুচ্ছমূলে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5312" y="1434192"/>
            <a:ext cx="253398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অস্থানিকমূলে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44259" y="2152919"/>
            <a:ext cx="253907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অগুচ্ছমূলে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99" y="1477879"/>
            <a:ext cx="554560" cy="509271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75" y="4029429"/>
            <a:ext cx="572901" cy="52611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sp>
        <p:nvSpPr>
          <p:cNvPr id="24" name="TextBox 20">
            <a:extLst>
              <a:ext uri="{FF2B5EF4-FFF2-40B4-BE49-F238E27FC236}">
                <a16:creationId xmlns:a16="http://schemas.microsoft.com/office/drawing/2014/main" id="{49AB57AE-8D0E-4766-84C3-84C5193746AD}"/>
              </a:ext>
            </a:extLst>
          </p:cNvPr>
          <p:cNvSpPr txBox="1"/>
          <p:nvPr/>
        </p:nvSpPr>
        <p:spPr>
          <a:xfrm>
            <a:off x="8129124" y="345813"/>
            <a:ext cx="2754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543">
            <a:off x="11301811" y="5823208"/>
            <a:ext cx="805358" cy="606351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501532" y="4590940"/>
            <a:ext cx="8382000" cy="584775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মূলের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322" y="5092137"/>
            <a:ext cx="1827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2368" y="5078614"/>
            <a:ext cx="175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মূলরোম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96645" y="5070235"/>
            <a:ext cx="1611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4637" y="5509776"/>
            <a:ext cx="3847895" cy="461665"/>
          </a:xfrm>
          <a:prstGeom prst="rect">
            <a:avLst/>
          </a:prstGeom>
          <a:noFill/>
          <a:effectLst>
            <a:outerShdw blurRad="381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n w="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3207" y="5850541"/>
            <a:ext cx="1643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77770" y="5864773"/>
            <a:ext cx="1848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74439" y="5839074"/>
            <a:ext cx="1643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95725" y="5811140"/>
            <a:ext cx="2220149" cy="523220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ii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38" y="5868054"/>
            <a:ext cx="572901" cy="52611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6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6819" y="1134920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50800" dist="50800" dir="5400000" algn="tl" rotWithShape="0">
                  <a:schemeClr val="tx1">
                    <a:alpha val="38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8541" y="1632483"/>
            <a:ext cx="10096652" cy="378565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১. মূল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২. মূল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৩.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মূল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৪.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মূলরোম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৫.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হেলে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56" b="11358"/>
          <a:stretch/>
        </p:blipFill>
        <p:spPr>
          <a:xfrm>
            <a:off x="180336" y="1086387"/>
            <a:ext cx="1735093" cy="42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41" y="1579735"/>
            <a:ext cx="2457243" cy="184926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19416" y="626794"/>
            <a:ext cx="2767461" cy="769441"/>
            <a:chOff x="6519416" y="626794"/>
            <a:chExt cx="2767461" cy="769441"/>
          </a:xfrm>
        </p:grpSpPr>
        <p:sp>
          <p:nvSpPr>
            <p:cNvPr id="12" name="Rectangular Callout 11"/>
            <p:cNvSpPr/>
            <p:nvPr/>
          </p:nvSpPr>
          <p:spPr>
            <a:xfrm>
              <a:off x="6657975" y="660956"/>
              <a:ext cx="2581276" cy="682069"/>
            </a:xfrm>
            <a:prstGeom prst="wedgeRectCallout">
              <a:avLst>
                <a:gd name="adj1" fmla="val -59262"/>
                <a:gd name="adj2" fmla="val 119293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519416" y="626794"/>
              <a:ext cx="2767461" cy="769441"/>
            </a:xfrm>
            <a:prstGeom prst="rect">
              <a:avLst/>
            </a:prstGeom>
            <a:noFill/>
            <a:ln w="1905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3148" y="3918909"/>
            <a:ext cx="11016342" cy="1207396"/>
          </a:xfrm>
          <a:prstGeom prst="rect">
            <a:avLst/>
          </a:prstGeom>
          <a:noFill/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মূলসহ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মরিচের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300" dirty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মূলের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300" dirty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0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50800" dir="5400000" algn="tl">
                  <a:schemeClr val="tx1"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" y="5513592"/>
            <a:ext cx="11931576" cy="119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5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146219" y="3499984"/>
            <a:ext cx="4349096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IN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বিজ্ঞান</a:t>
            </a:r>
            <a:endParaRPr lang="en-US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তারিখ: </a:t>
            </a:r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০১/০৯/২০২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GB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45478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499293" y="3467955"/>
            <a:ext cx="53833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আকলিমা আক্তার</a:t>
            </a:r>
            <a:endParaRPr lang="bn-IN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(আইসিটি)</a:t>
            </a: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তারাটি উচ্চ বিদ্যালয়</a:t>
            </a:r>
            <a:endParaRPr lang="bn-IN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ময়মনসিংহ।</a:t>
            </a:r>
            <a:endParaRPr lang="bn-IN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absarmiasarker@gmail.com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53432" y="1581150"/>
            <a:ext cx="1962150" cy="1934428"/>
            <a:chOff x="2251072" y="1638301"/>
            <a:chExt cx="1962150" cy="193442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972" y="2079149"/>
              <a:ext cx="1157301" cy="119332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072" y="1638301"/>
              <a:ext cx="1962150" cy="193442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799932" y="1426598"/>
            <a:ext cx="616374" cy="4031668"/>
            <a:chOff x="5701368" y="1581150"/>
            <a:chExt cx="616374" cy="346915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688" t="37317" r="3161" b="2290"/>
            <a:stretch/>
          </p:blipFill>
          <p:spPr>
            <a:xfrm>
              <a:off x="5701368" y="2194561"/>
              <a:ext cx="558666" cy="285574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85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787" y="1581150"/>
              <a:ext cx="559955" cy="234373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104" y="5985294"/>
            <a:ext cx="11956596" cy="734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1581150"/>
            <a:ext cx="1397418" cy="1847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Rounded Rectangle 12"/>
          <p:cNvSpPr/>
          <p:nvPr/>
        </p:nvSpPr>
        <p:spPr>
          <a:xfrm>
            <a:off x="4947730" y="498564"/>
            <a:ext cx="2516335" cy="574184"/>
          </a:xfrm>
          <a:prstGeom prst="roundRect">
            <a:avLst>
              <a:gd name="adj" fmla="val 44928"/>
            </a:avLst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734229" y="510922"/>
            <a:ext cx="566480" cy="557281"/>
            <a:chOff x="1684010" y="3720870"/>
            <a:chExt cx="885020" cy="923701"/>
          </a:xfrm>
        </p:grpSpPr>
        <p:grpSp>
          <p:nvGrpSpPr>
            <p:cNvPr id="29" name="Group 28"/>
            <p:cNvGrpSpPr/>
            <p:nvPr/>
          </p:nvGrpSpPr>
          <p:grpSpPr>
            <a:xfrm>
              <a:off x="1684010" y="3720870"/>
              <a:ext cx="885020" cy="923701"/>
              <a:chOff x="1423851" y="3666579"/>
              <a:chExt cx="1036320" cy="103632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9"/>
                <a:ext cx="1036320" cy="103632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  <p:sp>
          <p:nvSpPr>
            <p:cNvPr id="30" name="Oval 29"/>
            <p:cNvSpPr/>
            <p:nvPr/>
          </p:nvSpPr>
          <p:spPr>
            <a:xfrm>
              <a:off x="1930576" y="3983103"/>
              <a:ext cx="391884" cy="3992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07258" y="509986"/>
            <a:ext cx="566480" cy="557281"/>
            <a:chOff x="1684010" y="3720870"/>
            <a:chExt cx="885020" cy="923701"/>
          </a:xfrm>
        </p:grpSpPr>
        <p:grpSp>
          <p:nvGrpSpPr>
            <p:cNvPr id="34" name="Group 33"/>
            <p:cNvGrpSpPr/>
            <p:nvPr/>
          </p:nvGrpSpPr>
          <p:grpSpPr>
            <a:xfrm>
              <a:off x="1684010" y="3720870"/>
              <a:ext cx="885020" cy="923701"/>
              <a:chOff x="1423851" y="3666579"/>
              <a:chExt cx="1036320" cy="1036320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9"/>
                <a:ext cx="1036320" cy="103632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  <p:sp>
          <p:nvSpPr>
            <p:cNvPr id="35" name="Oval 34"/>
            <p:cNvSpPr/>
            <p:nvPr/>
          </p:nvSpPr>
          <p:spPr>
            <a:xfrm>
              <a:off x="1930576" y="3983103"/>
              <a:ext cx="391884" cy="3992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14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160" y="6065519"/>
            <a:ext cx="11902440" cy="648327"/>
            <a:chOff x="655320" y="4668639"/>
            <a:chExt cx="11216640" cy="7955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6263640" y="4668639"/>
              <a:ext cx="2804160" cy="7955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3459480" y="4668639"/>
              <a:ext cx="2804160" cy="795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655320" y="4668639"/>
              <a:ext cx="2804160" cy="7955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9067800" y="4668639"/>
              <a:ext cx="2804160" cy="79552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223923" y="511387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 flipV="1">
            <a:off x="2889293" y="572012"/>
            <a:ext cx="165141" cy="714400"/>
          </a:xfrm>
          <a:prstGeom prst="roundRect">
            <a:avLst>
              <a:gd name="adj" fmla="val 400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 b="2637"/>
          <a:stretch/>
        </p:blipFill>
        <p:spPr>
          <a:xfrm rot="21405607">
            <a:off x="3684464" y="1413318"/>
            <a:ext cx="5025485" cy="4673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079" y1="20779" x2="11905" y2="32468"/>
                        <a14:foregroundMark x1="3968" y1="28571" x2="3968" y2="28571"/>
                        <a14:foregroundMark x1="40476" y1="61039" x2="42857" y2="53247"/>
                        <a14:foregroundMark x1="46032" y1="53247" x2="47619" y2="50649"/>
                        <a14:foregroundMark x1="58730" y1="41558" x2="58730" y2="45455"/>
                        <a14:backgroundMark x1="45238" y1="48052" x2="42857" y2="49351"/>
                        <a14:backgroundMark x1="54762" y1="46753" x2="55556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59" y="3117970"/>
            <a:ext cx="2163849" cy="1322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59" y="4614863"/>
            <a:ext cx="1977391" cy="2087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89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47"/>
          <a:stretch/>
        </p:blipFill>
        <p:spPr>
          <a:xfrm>
            <a:off x="10326958" y="4843461"/>
            <a:ext cx="1755506" cy="19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52682 -0.00463 " pathEditMode="relative" rAng="0" ptsTypes="AA">
                                      <p:cBhvr>
                                        <p:cTn id="14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1.85185E-6 L -1.875E-6 -0.07222 " pathEditMode="relative" rAng="0" ptsTypes="AA">
                                      <p:cBhvr>
                                        <p:cTn id="2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70136" y="261131"/>
            <a:ext cx="4480560" cy="548640"/>
            <a:chOff x="1859279" y="3174414"/>
            <a:chExt cx="5173981" cy="646331"/>
          </a:xfrm>
        </p:grpSpPr>
        <p:sp>
          <p:nvSpPr>
            <p:cNvPr id="12" name="Rounded Rectangle 11"/>
            <p:cNvSpPr/>
            <p:nvPr/>
          </p:nvSpPr>
          <p:spPr>
            <a:xfrm>
              <a:off x="1859279" y="3174414"/>
              <a:ext cx="517398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59280" y="3184175"/>
              <a:ext cx="5173980" cy="6060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 tIns="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ছবিতে কী দেখতে পাচ্ছ?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45708" y="1022191"/>
            <a:ext cx="7500583" cy="4480237"/>
            <a:chOff x="2284862" y="1064526"/>
            <a:chExt cx="7622275" cy="448023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0" b="5909"/>
            <a:stretch/>
          </p:blipFill>
          <p:spPr>
            <a:xfrm>
              <a:off x="2284862" y="1064526"/>
              <a:ext cx="7622275" cy="44764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399" y="1064526"/>
              <a:ext cx="5466091" cy="4480237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873051" y="5710721"/>
            <a:ext cx="2557862" cy="608449"/>
            <a:chOff x="1859279" y="3174414"/>
            <a:chExt cx="5173981" cy="716790"/>
          </a:xfrm>
        </p:grpSpPr>
        <p:sp>
          <p:nvSpPr>
            <p:cNvPr id="33" name="Rounded Rectangle 32"/>
            <p:cNvSpPr/>
            <p:nvPr/>
          </p:nvSpPr>
          <p:spPr>
            <a:xfrm>
              <a:off x="1859279" y="3174414"/>
              <a:ext cx="517398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59280" y="3184175"/>
              <a:ext cx="5173980" cy="7070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 tIns="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 গাছ।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45707" y="1022191"/>
            <a:ext cx="7500583" cy="4476466"/>
            <a:chOff x="2345707" y="1022191"/>
            <a:chExt cx="7500583" cy="447646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707" y="1022191"/>
              <a:ext cx="7500583" cy="44764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154" r="99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908" y="1022191"/>
              <a:ext cx="7283014" cy="447287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873051" y="5723103"/>
            <a:ext cx="2557862" cy="608449"/>
            <a:chOff x="1859279" y="3174414"/>
            <a:chExt cx="5173981" cy="716790"/>
          </a:xfrm>
        </p:grpSpPr>
        <p:sp>
          <p:nvSpPr>
            <p:cNvPr id="47" name="Rounded Rectangle 46"/>
            <p:cNvSpPr/>
            <p:nvPr/>
          </p:nvSpPr>
          <p:spPr>
            <a:xfrm>
              <a:off x="1859279" y="3174414"/>
              <a:ext cx="517398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59280" y="3184175"/>
              <a:ext cx="5173980" cy="7070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 tIns="0">
              <a:spAutoFit/>
            </a:bodyPr>
            <a:lstStyle/>
            <a:p>
              <a:pPr algn="ctr"/>
              <a:r>
                <a:rPr lang="en-US" sz="3600" dirty="0" err="1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বট</a:t>
              </a:r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গাছ।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53" y="992136"/>
            <a:ext cx="5293343" cy="4748882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4873051" y="5717894"/>
            <a:ext cx="2557862" cy="608449"/>
            <a:chOff x="1859279" y="3174414"/>
            <a:chExt cx="5173981" cy="716790"/>
          </a:xfrm>
        </p:grpSpPr>
        <p:sp>
          <p:nvSpPr>
            <p:cNvPr id="53" name="Rounded Rectangle 52"/>
            <p:cNvSpPr/>
            <p:nvPr/>
          </p:nvSpPr>
          <p:spPr>
            <a:xfrm>
              <a:off x="1859279" y="3174414"/>
              <a:ext cx="517398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859280" y="3184175"/>
              <a:ext cx="5173980" cy="7070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 tIns="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ফুল গাছ।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5" name="Oval Callout 54"/>
          <p:cNvSpPr/>
          <p:nvPr/>
        </p:nvSpPr>
        <p:spPr>
          <a:xfrm>
            <a:off x="10069696" y="1937107"/>
            <a:ext cx="1930019" cy="1768291"/>
          </a:xfrm>
          <a:prstGeom prst="wedgeEllipseCallout">
            <a:avLst>
              <a:gd name="adj1" fmla="val -233931"/>
              <a:gd name="adj2" fmla="val 120376"/>
            </a:avLst>
          </a:prstGeom>
          <a:noFill/>
          <a:ln w="63500">
            <a:solidFill>
              <a:srgbClr val="FFC000"/>
            </a:solidFill>
          </a:ln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rtlCol="0" anchor="ctr"/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কী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643903" y="5722148"/>
            <a:ext cx="2961565" cy="608449"/>
            <a:chOff x="1859279" y="3174414"/>
            <a:chExt cx="5173981" cy="716790"/>
          </a:xfrm>
        </p:grpSpPr>
        <p:sp>
          <p:nvSpPr>
            <p:cNvPr id="57" name="Rounded Rectangle 56"/>
            <p:cNvSpPr/>
            <p:nvPr/>
          </p:nvSpPr>
          <p:spPr>
            <a:xfrm>
              <a:off x="1859279" y="3174414"/>
              <a:ext cx="517398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859280" y="3184175"/>
              <a:ext cx="5173980" cy="7070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 tIns="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ফুল গাছের মূল।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599535" y="5708931"/>
            <a:ext cx="7040880" cy="582453"/>
            <a:chOff x="1722120" y="3174414"/>
            <a:chExt cx="6995160" cy="646331"/>
          </a:xfrm>
        </p:grpSpPr>
        <p:sp>
          <p:nvSpPr>
            <p:cNvPr id="60" name="Rounded Rectangle 59"/>
            <p:cNvSpPr/>
            <p:nvPr/>
          </p:nvSpPr>
          <p:spPr>
            <a:xfrm>
              <a:off x="1722120" y="3174414"/>
              <a:ext cx="699516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59280" y="3184175"/>
              <a:ext cx="6751320" cy="54291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 tIns="0" rIns="91440" bIns="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অনুমান করছো আমরা আজ কী পড়তে যাচ্ছি</a:t>
              </a:r>
              <a:r>
                <a:rPr lang="en-US" sz="3600" dirty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8586" y="142875"/>
            <a:ext cx="11930063" cy="6557962"/>
            <a:chOff x="128586" y="142875"/>
            <a:chExt cx="11930063" cy="65579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6" y="142875"/>
              <a:ext cx="11930063" cy="655796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sp>
          <p:nvSpPr>
            <p:cNvPr id="6" name="Rounded Rectangle 5"/>
            <p:cNvSpPr/>
            <p:nvPr/>
          </p:nvSpPr>
          <p:spPr>
            <a:xfrm>
              <a:off x="4953001" y="883444"/>
              <a:ext cx="6129338" cy="3745706"/>
            </a:xfrm>
            <a:prstGeom prst="roundRect">
              <a:avLst>
                <a:gd name="adj" fmla="val 5793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3642">
            <a:off x="9926549" y="3470500"/>
            <a:ext cx="1229125" cy="12291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79584" y="1154001"/>
            <a:ext cx="6440077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মূলের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ও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73" b="931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09" y="2032922"/>
            <a:ext cx="2413518" cy="2706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7116">
            <a:off x="5536846" y="1537891"/>
            <a:ext cx="2209800" cy="19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6419 -0.0067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-34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16015 0.00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98125" y="1560621"/>
            <a:ext cx="6807703" cy="3735231"/>
            <a:chOff x="1291268" y="1586412"/>
            <a:chExt cx="6807703" cy="3735231"/>
          </a:xfrm>
        </p:grpSpPr>
        <p:sp>
          <p:nvSpPr>
            <p:cNvPr id="7" name="Freeform 6"/>
            <p:cNvSpPr/>
            <p:nvPr/>
          </p:nvSpPr>
          <p:spPr>
            <a:xfrm>
              <a:off x="1656703" y="2369587"/>
              <a:ext cx="6442268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91268" y="2334120"/>
              <a:ext cx="730867" cy="702426"/>
              <a:chOff x="984832" y="2554114"/>
              <a:chExt cx="730867" cy="73086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892462" y="2427185"/>
              <a:ext cx="54241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 কী তা উল্লেখ করতে পারবে;</a:t>
              </a:r>
              <a:endParaRPr lang="bn-IN" sz="3200" b="1" dirty="0">
                <a:ln w="0"/>
                <a:effectLst>
                  <a:outerShdw blurRad="50800" dist="50800" dir="5400000" algn="tl" rotWithShape="0">
                    <a:schemeClr val="tx1">
                      <a:alpha val="4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56703" y="3127456"/>
              <a:ext cx="6442268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291268" y="3091989"/>
              <a:ext cx="730867" cy="702426"/>
              <a:chOff x="984832" y="2554114"/>
              <a:chExt cx="730867" cy="73086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022134" y="3167305"/>
              <a:ext cx="58286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মূলের প্রকারভেদ লিখতে পারবে;</a:t>
              </a:r>
              <a:r>
                <a:rPr lang="bn-IN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50800" dist="50800" dir="5400000" algn="tl" rotWithShape="0">
                    <a:schemeClr val="tx1">
                      <a:alpha val="4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656701" y="4654684"/>
              <a:ext cx="644226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1268" y="4619217"/>
              <a:ext cx="730867" cy="702426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1433296" y="4763209"/>
              <a:ext cx="446809" cy="4144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656703" y="3879200"/>
              <a:ext cx="6442268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291268" y="3843733"/>
              <a:ext cx="730867" cy="702426"/>
              <a:chOff x="984832" y="2554114"/>
              <a:chExt cx="730867" cy="73086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917177" y="3901209"/>
              <a:ext cx="57376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মূলের পার্থক্য নির্ণয় করতে পারবে;</a:t>
              </a:r>
              <a:r>
                <a:rPr lang="bn-IN" sz="3200" b="1" dirty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n w="0"/>
                <a:effectLst>
                  <a:outerShdw blurRad="50800" dist="50800" dir="5400000" algn="tl" rotWithShape="0">
                    <a:schemeClr val="tx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92462" y="4677208"/>
              <a:ext cx="59583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মূলের </a:t>
              </a:r>
              <a:r>
                <a:rPr lang="en-US" sz="3200" b="1" dirty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কাজসমূহ 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 করতে পারবে</a:t>
              </a:r>
              <a:r>
                <a:rPr lang="en-US" sz="30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000" b="1" dirty="0">
                <a:ln w="0"/>
                <a:effectLst>
                  <a:outerShdw blurRad="50800" dist="50800" dir="5400000" algn="tl" rotWithShape="0">
                    <a:schemeClr val="tx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51879" y="1586412"/>
              <a:ext cx="4892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u="sng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0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40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4000" b="1" dirty="0">
                <a:ln w="0"/>
                <a:effectLst>
                  <a:outerShdw blurRad="50800" dist="50800" dir="5400000" algn="tl" rotWithShape="0">
                    <a:schemeClr val="tx1">
                      <a:alpha val="43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231468"/>
            <a:ext cx="23270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5674658"/>
            <a:ext cx="11940988" cy="103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0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03" y="989646"/>
            <a:ext cx="6217920" cy="3921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3" name="Oval Callout 2"/>
          <p:cNvSpPr/>
          <p:nvPr/>
        </p:nvSpPr>
        <p:spPr>
          <a:xfrm>
            <a:off x="9935031" y="976583"/>
            <a:ext cx="1876754" cy="1727309"/>
          </a:xfrm>
          <a:prstGeom prst="wedgeEllipseCallout">
            <a:avLst>
              <a:gd name="adj1" fmla="val -249188"/>
              <a:gd name="adj2" fmla="val 142349"/>
            </a:avLst>
          </a:prstGeom>
          <a:noFill/>
          <a:ln w="63500">
            <a:solidFill>
              <a:srgbClr val="FFC000"/>
            </a:solidFill>
          </a:ln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কী দেখতে পাচ্ছ?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8202" y="198172"/>
            <a:ext cx="4341722" cy="646331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মূল বলতে কী বুঝায়?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084" y="5059125"/>
            <a:ext cx="11265831" cy="1200329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উদ্ভিদের 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 অংশ পর্ব ,পর্বমধ্য ও অগ্রমুকুলবিহীন তাকেই মূল বলে। </a:t>
            </a:r>
            <a:endParaRPr lang="en-US" sz="3600" dirty="0" smtClean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ভাবে 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 মাটির নিচের অংশকে মূল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3800" y="5056777"/>
            <a:ext cx="4341722" cy="64633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মূল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6520" y="5059125"/>
            <a:ext cx="9427029" cy="1200329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অথবা </a:t>
            </a:r>
            <a:r>
              <a:rPr lang="as-IN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উদ্ভিদের </a:t>
            </a:r>
            <a:r>
              <a:rPr lang="as-IN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ভ্রূণমুকুল থেকে উৎপন্ন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হয়ে </a:t>
            </a:r>
            <a:r>
              <a:rPr lang="as-IN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as-IN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অঙ্গটি </a:t>
            </a:r>
            <a:endParaRPr lang="en-US" sz="3600" dirty="0" smtClean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মাটির </a:t>
            </a:r>
            <a:r>
              <a:rPr lang="as-IN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 </a:t>
            </a:r>
            <a:r>
              <a:rPr lang="as-IN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বৃদ্ধি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পায় </a:t>
            </a:r>
            <a:r>
              <a:rPr lang="as-IN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as-IN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 বলে।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5" grpId="1"/>
      <p:bldP spid="6" grpId="0"/>
      <p:bldP spid="6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42782" y="3835977"/>
            <a:ext cx="5718337" cy="923701"/>
            <a:chOff x="1649114" y="3835977"/>
            <a:chExt cx="5718337" cy="923701"/>
          </a:xfrm>
        </p:grpSpPr>
        <p:sp>
          <p:nvSpPr>
            <p:cNvPr id="5" name="Freeform 4"/>
            <p:cNvSpPr/>
            <p:nvPr/>
          </p:nvSpPr>
          <p:spPr>
            <a:xfrm>
              <a:off x="2182499" y="4008599"/>
              <a:ext cx="5184952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20354E-B613-46DB-9ACC-09D7C3A520B8}"/>
                </a:ext>
              </a:extLst>
            </p:cNvPr>
            <p:cNvSpPr/>
            <p:nvPr/>
          </p:nvSpPr>
          <p:spPr>
            <a:xfrm>
              <a:off x="2504399" y="4004566"/>
              <a:ext cx="4654047" cy="553998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3600" b="1" dirty="0" smtClean="0">
                  <a:effectLst>
                    <a:outerShdw blurRad="50800" dist="50800" dir="5400000" algn="tl">
                      <a:schemeClr val="tx1">
                        <a:alpha val="38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 বলতে কী বুঝায়?</a:t>
              </a:r>
              <a:endParaRPr lang="en-US" sz="4000" b="1" dirty="0">
                <a:effectLst>
                  <a:outerShdw blurRad="50800" dist="50800" dir="5400000" algn="tl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49114" y="3835977"/>
              <a:ext cx="885020" cy="923701"/>
              <a:chOff x="1684010" y="3720870"/>
              <a:chExt cx="885020" cy="9237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8" name="Oval 7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41593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278057"/>
            <a:ext cx="1905000" cy="1895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6110062"/>
            <a:ext cx="10897951" cy="6218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531">
                        <a14:foregroundMark x1="16201" y1="6383" x2="16201" y2="7092"/>
                        <a14:foregroundMark x1="13408" y1="6738" x2="14525" y2="7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3" b="1614"/>
          <a:stretch/>
        </p:blipFill>
        <p:spPr>
          <a:xfrm>
            <a:off x="138218" y="130629"/>
            <a:ext cx="2247794" cy="65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1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42" y="1338942"/>
            <a:ext cx="2690715" cy="3830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4001" y="342713"/>
            <a:ext cx="3861319" cy="646331"/>
          </a:xfrm>
          <a:prstGeom prst="rect">
            <a:avLst/>
          </a:prstGeom>
          <a:effectLst>
            <a:outerShdw blurRad="381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0048" y="313463"/>
            <a:ext cx="434651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কী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1940" y="5481733"/>
            <a:ext cx="8722761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 প্রধানত দুই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প্রকার। ১. স্থানিক মূল  ২. অস্থানিক মূল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r="9365" b="7858"/>
          <a:stretch/>
        </p:blipFill>
        <p:spPr>
          <a:xfrm>
            <a:off x="4313075" y="1338942"/>
            <a:ext cx="3732245" cy="38302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4" b="100000" l="3125" r="94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9" t="5982" r="6633"/>
          <a:stretch/>
        </p:blipFill>
        <p:spPr>
          <a:xfrm>
            <a:off x="4073490" y="1301620"/>
            <a:ext cx="4119659" cy="383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3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33021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28633 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4001" y="285563"/>
            <a:ext cx="3861319" cy="646331"/>
          </a:xfrm>
          <a:prstGeom prst="rect">
            <a:avLst/>
          </a:prstGeom>
          <a:effectLst>
            <a:outerShdw blurRad="381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স্থানিক মূল কাকে বলে?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1" y="1747836"/>
            <a:ext cx="3408088" cy="3659829"/>
          </a:xfrm>
          <a:prstGeom prst="roundRect">
            <a:avLst>
              <a:gd name="adj" fmla="val 16667"/>
            </a:avLst>
          </a:prstGeom>
          <a:ln w="15875">
            <a:solidFill>
              <a:sysClr val="windowText" lastClr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7"/>
          <a:stretch/>
        </p:blipFill>
        <p:spPr>
          <a:xfrm>
            <a:off x="527436" y="1747835"/>
            <a:ext cx="3372964" cy="3659829"/>
          </a:xfrm>
          <a:prstGeom prst="roundRect">
            <a:avLst>
              <a:gd name="adj" fmla="val 16667"/>
            </a:avLst>
          </a:prstGeom>
          <a:ln w="15875">
            <a:solidFill>
              <a:sysClr val="windowText" lastClr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6"/>
          <a:stretch/>
        </p:blipFill>
        <p:spPr>
          <a:xfrm>
            <a:off x="8339062" y="1747834"/>
            <a:ext cx="3372965" cy="3659829"/>
          </a:xfrm>
          <a:prstGeom prst="roundRect">
            <a:avLst>
              <a:gd name="adj" fmla="val 16667"/>
            </a:avLst>
          </a:prstGeom>
          <a:ln w="15875">
            <a:solidFill>
              <a:sysClr val="windowText" lastClr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344033" y="5443232"/>
            <a:ext cx="173977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মুলা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435" y="285376"/>
            <a:ext cx="11241742" cy="120032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স্থানিক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মূল: যে 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 ভ্রুণমূল থেকে বৃদ্ধি পেয়ে সরাসরি মাটির ভিতর প্রবেশ করে এসব মূলকে স্থানিক মূল বলে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যেমনঃ মুলা,আম,জাম,মরিচ 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44775" y="5443232"/>
            <a:ext cx="173977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55659" y="5443232"/>
            <a:ext cx="173977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84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7250</TotalTime>
  <Words>647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aklima</dc:creator>
  <cp:lastModifiedBy>jha</cp:lastModifiedBy>
  <cp:revision>482</cp:revision>
  <dcterms:created xsi:type="dcterms:W3CDTF">2021-07-13T17:54:19Z</dcterms:created>
  <dcterms:modified xsi:type="dcterms:W3CDTF">2021-09-01T06:31:31Z</dcterms:modified>
</cp:coreProperties>
</file>