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39915-9791-49D7-8DB4-C5F34962324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89CC6-1874-407F-A67D-58EF69A20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9CC6-1874-407F-A67D-58EF69A20A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C4846-FC7C-424F-B80C-D3EA6EEAD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93371-8594-44C0-9FBD-71772A75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585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765FBA-B56A-4816-9C9A-EDCCA47C1580}"/>
              </a:ext>
            </a:extLst>
          </p:cNvPr>
          <p:cNvSpPr/>
          <p:nvPr userDrawn="1"/>
        </p:nvSpPr>
        <p:spPr>
          <a:xfrm>
            <a:off x="-1" y="0"/>
            <a:ext cx="117987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6F1A0-CD73-4C85-9958-81D4C999A127}"/>
              </a:ext>
            </a:extLst>
          </p:cNvPr>
          <p:cNvSpPr/>
          <p:nvPr userDrawn="1"/>
        </p:nvSpPr>
        <p:spPr>
          <a:xfrm>
            <a:off x="12074013" y="0"/>
            <a:ext cx="117987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A6B58-FAFE-410B-9F99-C1533FCA8BAF}"/>
              </a:ext>
            </a:extLst>
          </p:cNvPr>
          <p:cNvSpPr/>
          <p:nvPr userDrawn="1"/>
        </p:nvSpPr>
        <p:spPr>
          <a:xfrm rot="16200000">
            <a:off x="5976047" y="-5976046"/>
            <a:ext cx="117987" cy="120700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88A22-3C2A-4A2A-B607-7FBCA0B0A4FC}"/>
              </a:ext>
            </a:extLst>
          </p:cNvPr>
          <p:cNvSpPr/>
          <p:nvPr userDrawn="1"/>
        </p:nvSpPr>
        <p:spPr>
          <a:xfrm rot="16200000">
            <a:off x="6037007" y="703005"/>
            <a:ext cx="117988" cy="121920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EA9840-B8AC-42DA-BC37-E29EDC2DB7E3}"/>
              </a:ext>
            </a:extLst>
          </p:cNvPr>
          <p:cNvGrpSpPr/>
          <p:nvPr userDrawn="1"/>
        </p:nvGrpSpPr>
        <p:grpSpPr>
          <a:xfrm>
            <a:off x="0" y="0"/>
            <a:ext cx="12192003" cy="6858000"/>
            <a:chOff x="0" y="0"/>
            <a:chExt cx="12192003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14BAB0-2204-40C1-B349-29C2AB74B227}"/>
                </a:ext>
              </a:extLst>
            </p:cNvPr>
            <p:cNvSpPr/>
            <p:nvPr userDrawn="1"/>
          </p:nvSpPr>
          <p:spPr>
            <a:xfrm>
              <a:off x="0" y="0"/>
              <a:ext cx="117987" cy="685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443B4C-71D5-4631-AB67-45570BC1B00F}"/>
                </a:ext>
              </a:extLst>
            </p:cNvPr>
            <p:cNvSpPr/>
            <p:nvPr userDrawn="1"/>
          </p:nvSpPr>
          <p:spPr>
            <a:xfrm>
              <a:off x="12074014" y="0"/>
              <a:ext cx="117987" cy="685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370548-3504-454F-8FA0-645B74EFFC21}"/>
                </a:ext>
              </a:extLst>
            </p:cNvPr>
            <p:cNvSpPr/>
            <p:nvPr userDrawn="1"/>
          </p:nvSpPr>
          <p:spPr>
            <a:xfrm rot="16200000">
              <a:off x="5976048" y="-5976046"/>
              <a:ext cx="117987" cy="120700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237E98-2E57-4F9D-8300-8444C38EF487}"/>
                </a:ext>
              </a:extLst>
            </p:cNvPr>
            <p:cNvSpPr/>
            <p:nvPr userDrawn="1"/>
          </p:nvSpPr>
          <p:spPr>
            <a:xfrm rot="16200000">
              <a:off x="6037008" y="703005"/>
              <a:ext cx="117988" cy="1219200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35FC8F-88DF-4379-843D-B74C60639630}"/>
              </a:ext>
            </a:extLst>
          </p:cNvPr>
          <p:cNvGrpSpPr/>
          <p:nvPr userDrawn="1"/>
        </p:nvGrpSpPr>
        <p:grpSpPr>
          <a:xfrm>
            <a:off x="4110037" y="-238278"/>
            <a:ext cx="2885614" cy="2143125"/>
            <a:chOff x="4287018" y="-218614"/>
            <a:chExt cx="2885614" cy="21431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E31102A-CC67-48E9-B888-2D2D7E0361B4}"/>
                </a:ext>
              </a:extLst>
            </p:cNvPr>
            <p:cNvGrpSpPr/>
            <p:nvPr userDrawn="1"/>
          </p:nvGrpSpPr>
          <p:grpSpPr>
            <a:xfrm>
              <a:off x="5142271" y="432618"/>
              <a:ext cx="2030361" cy="132736"/>
              <a:chOff x="5142271" y="432618"/>
              <a:chExt cx="2030361" cy="13273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AD47243-56F3-4F3B-A468-613D08B6381E}"/>
                  </a:ext>
                </a:extLst>
              </p:cNvPr>
              <p:cNvCxnSpPr/>
              <p:nvPr userDrawn="1"/>
            </p:nvCxnSpPr>
            <p:spPr>
              <a:xfrm>
                <a:off x="5142271" y="432618"/>
                <a:ext cx="2015613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863DC12-2A93-4B57-852F-552EDE9DF677}"/>
                  </a:ext>
                </a:extLst>
              </p:cNvPr>
              <p:cNvCxnSpPr/>
              <p:nvPr userDrawn="1"/>
            </p:nvCxnSpPr>
            <p:spPr>
              <a:xfrm>
                <a:off x="5157019" y="565354"/>
                <a:ext cx="2015613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D759F35-7DC0-4A18-8626-BE93B0E27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45778" l="17333" r="6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018" y="-218614"/>
              <a:ext cx="2143125" cy="2143125"/>
            </a:xfrm>
            <a:prstGeom prst="rect">
              <a:avLst/>
            </a:prstGeom>
          </p:spPr>
        </p:pic>
      </p:grpSp>
      <p:sp>
        <p:nvSpPr>
          <p:cNvPr id="30" name="Star: 12 Points 29">
            <a:extLst>
              <a:ext uri="{FF2B5EF4-FFF2-40B4-BE49-F238E27FC236}">
                <a16:creationId xmlns:a16="http://schemas.microsoft.com/office/drawing/2014/main" id="{BB120BAB-154A-47E7-A4C7-56B1CF1D0C55}"/>
              </a:ext>
            </a:extLst>
          </p:cNvPr>
          <p:cNvSpPr/>
          <p:nvPr userDrawn="1"/>
        </p:nvSpPr>
        <p:spPr>
          <a:xfrm>
            <a:off x="10657489" y="5749158"/>
            <a:ext cx="1439917" cy="1008993"/>
          </a:xfrm>
          <a:prstGeom prst="star12">
            <a:avLst>
              <a:gd name="adj" fmla="val 3125"/>
            </a:avLst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12 Points 30">
            <a:extLst>
              <a:ext uri="{FF2B5EF4-FFF2-40B4-BE49-F238E27FC236}">
                <a16:creationId xmlns:a16="http://schemas.microsoft.com/office/drawing/2014/main" id="{386D1E58-686D-4A9B-B4D6-AD283AA7B61E}"/>
              </a:ext>
            </a:extLst>
          </p:cNvPr>
          <p:cNvSpPr/>
          <p:nvPr userDrawn="1"/>
        </p:nvSpPr>
        <p:spPr>
          <a:xfrm>
            <a:off x="152400" y="5891048"/>
            <a:ext cx="1439917" cy="1008993"/>
          </a:xfrm>
          <a:prstGeom prst="star12">
            <a:avLst>
              <a:gd name="adj" fmla="val 3125"/>
            </a:avLst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3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3D93B41-610C-4E29-9079-9A929A1373D0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D074C0-76A3-40AE-909E-CD7F33910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6347534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335BAD7-EC65-4CE7-8F9E-9FB6617BD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949" y="0"/>
              <a:ext cx="6056051" cy="68580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C15D5B9-09F4-4B85-B796-58FB28BE94EF}"/>
              </a:ext>
            </a:extLst>
          </p:cNvPr>
          <p:cNvSpPr txBox="1"/>
          <p:nvPr/>
        </p:nvSpPr>
        <p:spPr>
          <a:xfrm>
            <a:off x="0" y="621166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Kanan Roy , Assistant teacher , Dakshin Chand </a:t>
            </a:r>
            <a:r>
              <a:rPr lang="en-US" sz="2800" dirty="0" err="1">
                <a:solidFill>
                  <a:schemeClr val="bg1"/>
                </a:solidFill>
              </a:rPr>
              <a:t>Pur</a:t>
            </a:r>
            <a:r>
              <a:rPr lang="en-US" sz="2800" dirty="0">
                <a:solidFill>
                  <a:schemeClr val="bg1"/>
                </a:solidFill>
              </a:rPr>
              <a:t> -1 Govt Primary School 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BB9F88-13EF-46E1-9B57-7323AA4C2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20" y="-248575"/>
            <a:ext cx="2867487" cy="64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6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B1300E-253A-4D54-AE85-83265829E6C0}"/>
              </a:ext>
            </a:extLst>
          </p:cNvPr>
          <p:cNvSpPr txBox="1"/>
          <p:nvPr/>
        </p:nvSpPr>
        <p:spPr>
          <a:xfrm>
            <a:off x="1038687" y="1350884"/>
            <a:ext cx="8158578" cy="707886"/>
          </a:xfrm>
          <a:prstGeom prst="rect">
            <a:avLst/>
          </a:prstGeom>
          <a:solidFill>
            <a:srgbClr val="FF66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Add capital letters and full stops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947A0D-3B4F-408C-A91B-44171CAD354E}"/>
              </a:ext>
            </a:extLst>
          </p:cNvPr>
          <p:cNvSpPr txBox="1"/>
          <p:nvPr/>
        </p:nvSpPr>
        <p:spPr>
          <a:xfrm>
            <a:off x="3719743" y="443884"/>
            <a:ext cx="680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Home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42EB1-723D-4833-BAFB-589E51644ACB}"/>
              </a:ext>
            </a:extLst>
          </p:cNvPr>
          <p:cNvSpPr txBox="1"/>
          <p:nvPr/>
        </p:nvSpPr>
        <p:spPr>
          <a:xfrm>
            <a:off x="448321" y="2481309"/>
            <a:ext cx="859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. her name is mina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E8EF4-CEC3-43CF-9059-3DCCFCDE2A8D}"/>
              </a:ext>
            </a:extLst>
          </p:cNvPr>
          <p:cNvSpPr txBox="1"/>
          <p:nvPr/>
        </p:nvSpPr>
        <p:spPr>
          <a:xfrm>
            <a:off x="467556" y="3050959"/>
            <a:ext cx="859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. march is the third month of the year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DB989-6820-4D84-B083-CC630231CE22}"/>
              </a:ext>
            </a:extLst>
          </p:cNvPr>
          <p:cNvSpPr txBox="1"/>
          <p:nvPr/>
        </p:nvSpPr>
        <p:spPr>
          <a:xfrm>
            <a:off x="451280" y="3602854"/>
            <a:ext cx="859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 . they are going to cox-bazar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AB540E-1A52-4183-A5FE-4971F1239871}"/>
              </a:ext>
            </a:extLst>
          </p:cNvPr>
          <p:cNvSpPr txBox="1"/>
          <p:nvPr/>
        </p:nvSpPr>
        <p:spPr>
          <a:xfrm>
            <a:off x="435004" y="4154749"/>
            <a:ext cx="859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his </a:t>
            </a:r>
            <a:r>
              <a:rPr lang="en-US" sz="3200" dirty="0" err="1"/>
              <a:t>favourite</a:t>
            </a:r>
            <a:r>
              <a:rPr lang="en-US" sz="3200" dirty="0"/>
              <a:t> subject is </a:t>
            </a:r>
            <a:r>
              <a:rPr lang="en-US" sz="3200" dirty="0" err="1"/>
              <a:t>bangla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D341E-D09E-4FBB-A79A-078C4C9E145B}"/>
              </a:ext>
            </a:extLst>
          </p:cNvPr>
          <p:cNvSpPr txBox="1"/>
          <p:nvPr/>
        </p:nvSpPr>
        <p:spPr>
          <a:xfrm>
            <a:off x="454238" y="4724400"/>
            <a:ext cx="859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5. </a:t>
            </a:r>
            <a:r>
              <a:rPr lang="en-US" sz="3200" dirty="0" err="1"/>
              <a:t>i</a:t>
            </a:r>
            <a:r>
              <a:rPr lang="en-US" sz="3200" dirty="0"/>
              <a:t> like mango juice</a:t>
            </a:r>
          </a:p>
        </p:txBody>
      </p:sp>
    </p:spTree>
    <p:extLst>
      <p:ext uri="{BB962C8B-B14F-4D97-AF65-F5344CB8AC3E}">
        <p14:creationId xmlns:p14="http://schemas.microsoft.com/office/powerpoint/2010/main" val="256164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3964AA-DA29-471D-9236-78EA5CB6AD9F}"/>
              </a:ext>
            </a:extLst>
          </p:cNvPr>
          <p:cNvSpPr txBox="1"/>
          <p:nvPr/>
        </p:nvSpPr>
        <p:spPr>
          <a:xfrm>
            <a:off x="2308193" y="639192"/>
            <a:ext cx="680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One day one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B9381F-95EE-4184-8BFC-FAB5738A0F58}"/>
              </a:ext>
            </a:extLst>
          </p:cNvPr>
          <p:cNvSpPr txBox="1"/>
          <p:nvPr/>
        </p:nvSpPr>
        <p:spPr>
          <a:xfrm>
            <a:off x="825624" y="1979721"/>
            <a:ext cx="1935332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Parents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8C5A2-97A7-48F0-9629-86C71484A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090" y="1784412"/>
            <a:ext cx="2148396" cy="9942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5F14FE-D7F0-459F-BB25-4BFEFD35750D}"/>
              </a:ext>
            </a:extLst>
          </p:cNvPr>
          <p:cNvSpPr txBox="1"/>
          <p:nvPr/>
        </p:nvSpPr>
        <p:spPr>
          <a:xfrm>
            <a:off x="6739631" y="1927935"/>
            <a:ext cx="3229992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Father - Mother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9C0B7A8-B177-4B48-8157-438B6A4D4C0D}"/>
              </a:ext>
            </a:extLst>
          </p:cNvPr>
          <p:cNvSpPr/>
          <p:nvPr/>
        </p:nvSpPr>
        <p:spPr>
          <a:xfrm>
            <a:off x="8291744" y="2698812"/>
            <a:ext cx="292963" cy="60368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DAE64-8D1E-4D4E-A26F-15298B61E965}"/>
              </a:ext>
            </a:extLst>
          </p:cNvPr>
          <p:cNvSpPr txBox="1"/>
          <p:nvPr/>
        </p:nvSpPr>
        <p:spPr>
          <a:xfrm>
            <a:off x="5524869" y="3483007"/>
            <a:ext cx="5465685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 love my parents very much 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09FF402-ED26-4067-9B8D-696380F90562}"/>
              </a:ext>
            </a:extLst>
          </p:cNvPr>
          <p:cNvSpPr/>
          <p:nvPr/>
        </p:nvSpPr>
        <p:spPr>
          <a:xfrm>
            <a:off x="1626094" y="2806824"/>
            <a:ext cx="292963" cy="60368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9FBFF4-BDE3-4906-B022-BFA955EC45D0}"/>
              </a:ext>
            </a:extLst>
          </p:cNvPr>
          <p:cNvSpPr txBox="1"/>
          <p:nvPr/>
        </p:nvSpPr>
        <p:spPr>
          <a:xfrm>
            <a:off x="685061" y="3605814"/>
            <a:ext cx="1935332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পিতা</a:t>
            </a:r>
            <a:r>
              <a:rPr lang="en-US" sz="3200" dirty="0"/>
              <a:t> -</a:t>
            </a:r>
            <a:r>
              <a:rPr lang="en-US" sz="3200" dirty="0" err="1"/>
              <a:t>মাতা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74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ACD09-00CD-4067-AF06-2A6D55100334}"/>
              </a:ext>
            </a:extLst>
          </p:cNvPr>
          <p:cNvSpPr txBox="1"/>
          <p:nvPr/>
        </p:nvSpPr>
        <p:spPr>
          <a:xfrm>
            <a:off x="816745" y="1899821"/>
            <a:ext cx="9516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blipFill>
                  <a:blip r:embed="rId2"/>
                  <a:tile tx="0" ty="0" sx="100000" sy="100000" flip="none" algn="tl"/>
                </a:blipFill>
              </a:rPr>
              <a:t>Thanks for 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C75B13-17FF-4DEA-B15C-36CCC19B4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04" y="2904569"/>
            <a:ext cx="3242801" cy="251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8863484-8013-48A8-B4B3-4F6A56021EC7}"/>
              </a:ext>
            </a:extLst>
          </p:cNvPr>
          <p:cNvGrpSpPr/>
          <p:nvPr/>
        </p:nvGrpSpPr>
        <p:grpSpPr>
          <a:xfrm>
            <a:off x="3701988" y="2232735"/>
            <a:ext cx="3922450" cy="415770"/>
            <a:chOff x="4305670" y="1708952"/>
            <a:chExt cx="3922450" cy="4157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10B7-7FC9-4CCD-A503-9D05B9072C89}"/>
                </a:ext>
              </a:extLst>
            </p:cNvPr>
            <p:cNvSpPr/>
            <p:nvPr/>
          </p:nvSpPr>
          <p:spPr>
            <a:xfrm>
              <a:off x="4421080" y="1784412"/>
              <a:ext cx="3471169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16629D-D449-4C8D-BBF9-7C5EA14FEAE0}"/>
                </a:ext>
              </a:extLst>
            </p:cNvPr>
            <p:cNvSpPr/>
            <p:nvPr/>
          </p:nvSpPr>
          <p:spPr>
            <a:xfrm>
              <a:off x="4555725" y="1874668"/>
              <a:ext cx="3471169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89C6D2-43E5-4381-BDE9-63C6FF177CE1}"/>
                </a:ext>
              </a:extLst>
            </p:cNvPr>
            <p:cNvSpPr/>
            <p:nvPr/>
          </p:nvSpPr>
          <p:spPr>
            <a:xfrm>
              <a:off x="4690370" y="1964924"/>
              <a:ext cx="3471169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157BE9-0207-45FA-AE13-BE99C6150EF3}"/>
                </a:ext>
              </a:extLst>
            </p:cNvPr>
            <p:cNvSpPr/>
            <p:nvPr/>
          </p:nvSpPr>
          <p:spPr>
            <a:xfrm>
              <a:off x="4305670" y="1740023"/>
              <a:ext cx="168675" cy="15979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06CACF0-0779-4149-9752-A1809D35AA3B}"/>
                </a:ext>
              </a:extLst>
            </p:cNvPr>
            <p:cNvSpPr/>
            <p:nvPr/>
          </p:nvSpPr>
          <p:spPr>
            <a:xfrm>
              <a:off x="4484703" y="1848035"/>
              <a:ext cx="168675" cy="15979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EDC6745-D139-490A-A3C3-FF71FB71BFA5}"/>
                </a:ext>
              </a:extLst>
            </p:cNvPr>
            <p:cNvSpPr/>
            <p:nvPr/>
          </p:nvSpPr>
          <p:spPr>
            <a:xfrm>
              <a:off x="4645981" y="1964924"/>
              <a:ext cx="168675" cy="15979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A2A36-8C3F-477A-B5B6-D1E51A05EB5B}"/>
                </a:ext>
              </a:extLst>
            </p:cNvPr>
            <p:cNvSpPr/>
            <p:nvPr/>
          </p:nvSpPr>
          <p:spPr>
            <a:xfrm>
              <a:off x="7799034" y="1708952"/>
              <a:ext cx="168675" cy="15979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348A49-72FE-43CF-904A-14E4917F493A}"/>
                </a:ext>
              </a:extLst>
            </p:cNvPr>
            <p:cNvSpPr/>
            <p:nvPr/>
          </p:nvSpPr>
          <p:spPr>
            <a:xfrm>
              <a:off x="7960312" y="1799209"/>
              <a:ext cx="168675" cy="15979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953A65-6DA7-44BA-A57D-35C9DDF8E0CE}"/>
                </a:ext>
              </a:extLst>
            </p:cNvPr>
            <p:cNvSpPr/>
            <p:nvPr/>
          </p:nvSpPr>
          <p:spPr>
            <a:xfrm>
              <a:off x="8059445" y="1951609"/>
              <a:ext cx="168675" cy="15979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4C407F-5DA4-49CB-B548-904FD83CA2EC}"/>
              </a:ext>
            </a:extLst>
          </p:cNvPr>
          <p:cNvGrpSpPr/>
          <p:nvPr/>
        </p:nvGrpSpPr>
        <p:grpSpPr>
          <a:xfrm>
            <a:off x="3888419" y="1322773"/>
            <a:ext cx="3799646" cy="1012054"/>
            <a:chOff x="3959441" y="3551068"/>
            <a:chExt cx="3799646" cy="10120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C43803-E902-4980-8C85-4E9E792129B5}"/>
                </a:ext>
              </a:extLst>
            </p:cNvPr>
            <p:cNvSpPr txBox="1"/>
            <p:nvPr/>
          </p:nvSpPr>
          <p:spPr>
            <a:xfrm>
              <a:off x="4163631" y="3604334"/>
              <a:ext cx="35954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blipFill>
                    <a:blip r:embed="rId2"/>
                    <a:tile tx="0" ty="0" sx="100000" sy="100000" flip="none" algn="tl"/>
                  </a:blipFill>
                </a:rPr>
                <a:t>Wellcome</a:t>
              </a:r>
              <a:r>
                <a:rPr lang="en-US" sz="4800" dirty="0"/>
                <a:t> </a:t>
              </a:r>
            </a:p>
          </p:txBody>
        </p:sp>
        <p:sp>
          <p:nvSpPr>
            <p:cNvPr id="15" name="Scroll: Horizontal 14">
              <a:extLst>
                <a:ext uri="{FF2B5EF4-FFF2-40B4-BE49-F238E27FC236}">
                  <a16:creationId xmlns:a16="http://schemas.microsoft.com/office/drawing/2014/main" id="{543DC173-E54C-4BDA-8FB1-4400CFF51ABC}"/>
                </a:ext>
              </a:extLst>
            </p:cNvPr>
            <p:cNvSpPr/>
            <p:nvPr/>
          </p:nvSpPr>
          <p:spPr>
            <a:xfrm>
              <a:off x="3959441" y="3551068"/>
              <a:ext cx="3311371" cy="1012054"/>
            </a:xfrm>
            <a:prstGeom prst="horizontalScroll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92F31D-07F7-4FF4-8E2F-53C6515B2291}"/>
              </a:ext>
            </a:extLst>
          </p:cNvPr>
          <p:cNvGrpSpPr/>
          <p:nvPr/>
        </p:nvGrpSpPr>
        <p:grpSpPr>
          <a:xfrm>
            <a:off x="4669655" y="2512381"/>
            <a:ext cx="2114364" cy="1814003"/>
            <a:chOff x="4669655" y="2512381"/>
            <a:chExt cx="2114364" cy="181400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F436EA3-3180-4DB5-8E93-91E866373330}"/>
                </a:ext>
              </a:extLst>
            </p:cNvPr>
            <p:cNvGrpSpPr/>
            <p:nvPr/>
          </p:nvGrpSpPr>
          <p:grpSpPr>
            <a:xfrm>
              <a:off x="4669655" y="2533096"/>
              <a:ext cx="943991" cy="1568387"/>
              <a:chOff x="4669655" y="2533096"/>
              <a:chExt cx="943991" cy="1568387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79A6587-2AB0-4FD6-AC76-8CCBB16BDA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75681" y="2533096"/>
                <a:ext cx="437965" cy="103572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tar: 16 Points 16">
                <a:extLst>
                  <a:ext uri="{FF2B5EF4-FFF2-40B4-BE49-F238E27FC236}">
                    <a16:creationId xmlns:a16="http://schemas.microsoft.com/office/drawing/2014/main" id="{DBA32362-4D0E-4216-9169-A4C0D22EC86A}"/>
                  </a:ext>
                </a:extLst>
              </p:cNvPr>
              <p:cNvSpPr/>
              <p:nvPr/>
            </p:nvSpPr>
            <p:spPr>
              <a:xfrm>
                <a:off x="4669655" y="3284738"/>
                <a:ext cx="887767" cy="816745"/>
              </a:xfrm>
              <a:prstGeom prst="star16">
                <a:avLst>
                  <a:gd name="adj" fmla="val 2445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C8A1B21-97A5-4A81-A2CD-98E3124240CA}"/>
                </a:ext>
              </a:extLst>
            </p:cNvPr>
            <p:cNvGrpSpPr/>
            <p:nvPr/>
          </p:nvGrpSpPr>
          <p:grpSpPr>
            <a:xfrm>
              <a:off x="5665433" y="2513861"/>
              <a:ext cx="1118586" cy="1669000"/>
              <a:chOff x="5665433" y="2513861"/>
              <a:chExt cx="1118586" cy="166900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8923DD6-F3CC-4979-BAAC-DE3FBD397F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5433" y="2513861"/>
                <a:ext cx="646590" cy="11437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Star: 16 Points 17">
                <a:extLst>
                  <a:ext uri="{FF2B5EF4-FFF2-40B4-BE49-F238E27FC236}">
                    <a16:creationId xmlns:a16="http://schemas.microsoft.com/office/drawing/2014/main" id="{7371EC56-4CC8-49CD-89E4-36B05B129DFB}"/>
                  </a:ext>
                </a:extLst>
              </p:cNvPr>
              <p:cNvSpPr/>
              <p:nvPr/>
            </p:nvSpPr>
            <p:spPr>
              <a:xfrm>
                <a:off x="5896252" y="3366116"/>
                <a:ext cx="887767" cy="816745"/>
              </a:xfrm>
              <a:prstGeom prst="star16">
                <a:avLst>
                  <a:gd name="adj" fmla="val 244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61F7AB-BDFF-4129-BBE8-BD325C17A749}"/>
                </a:ext>
              </a:extLst>
            </p:cNvPr>
            <p:cNvGrpSpPr/>
            <p:nvPr/>
          </p:nvGrpSpPr>
          <p:grpSpPr>
            <a:xfrm>
              <a:off x="5214152" y="2512381"/>
              <a:ext cx="887767" cy="1814003"/>
              <a:chOff x="5214152" y="2512381"/>
              <a:chExt cx="887767" cy="181400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E6157DD-9431-488C-B951-81C69A2E8F61}"/>
                  </a:ext>
                </a:extLst>
              </p:cNvPr>
              <p:cNvCxnSpPr/>
              <p:nvPr/>
            </p:nvCxnSpPr>
            <p:spPr>
              <a:xfrm>
                <a:off x="5646197" y="2512381"/>
                <a:ext cx="0" cy="132277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Star: 16 Points 18">
                <a:extLst>
                  <a:ext uri="{FF2B5EF4-FFF2-40B4-BE49-F238E27FC236}">
                    <a16:creationId xmlns:a16="http://schemas.microsoft.com/office/drawing/2014/main" id="{21842F53-8079-4F62-A59F-5D86CA8C0D28}"/>
                  </a:ext>
                </a:extLst>
              </p:cNvPr>
              <p:cNvSpPr/>
              <p:nvPr/>
            </p:nvSpPr>
            <p:spPr>
              <a:xfrm>
                <a:off x="5214152" y="3509639"/>
                <a:ext cx="887767" cy="816745"/>
              </a:xfrm>
              <a:prstGeom prst="star16">
                <a:avLst>
                  <a:gd name="adj" fmla="val 2445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51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60630-E394-4B6F-883D-8DBBC2BEBAB5}"/>
              </a:ext>
            </a:extLst>
          </p:cNvPr>
          <p:cNvSpPr txBox="1"/>
          <p:nvPr/>
        </p:nvSpPr>
        <p:spPr>
          <a:xfrm>
            <a:off x="4252404" y="798990"/>
            <a:ext cx="3444536" cy="76944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Presented By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06F512-3803-4A1E-8084-324DF4160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44" y="1571347"/>
            <a:ext cx="1873188" cy="5135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D298FA-9E36-415A-999B-C9583EAEB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3" y="2233113"/>
            <a:ext cx="1768136" cy="21347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BC5685-9429-42A9-920C-F1AA4EB38BC7}"/>
              </a:ext>
            </a:extLst>
          </p:cNvPr>
          <p:cNvSpPr txBox="1"/>
          <p:nvPr/>
        </p:nvSpPr>
        <p:spPr>
          <a:xfrm>
            <a:off x="6421514" y="2867487"/>
            <a:ext cx="5770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Kanan Roy</a:t>
            </a:r>
          </a:p>
          <a:p>
            <a:r>
              <a:rPr lang="en-US" sz="2400" dirty="0"/>
              <a:t>Assistant teacher</a:t>
            </a:r>
          </a:p>
          <a:p>
            <a:r>
              <a:rPr lang="en-US" sz="2400" dirty="0"/>
              <a:t>Dakshin Chand </a:t>
            </a:r>
            <a:r>
              <a:rPr lang="en-US" sz="2400" dirty="0" err="1"/>
              <a:t>Pur</a:t>
            </a:r>
            <a:r>
              <a:rPr lang="en-US" sz="2400" dirty="0"/>
              <a:t> -1 Govt Primary School </a:t>
            </a:r>
          </a:p>
          <a:p>
            <a:r>
              <a:rPr lang="en-US" sz="2400" dirty="0" err="1"/>
              <a:t>Harirampur</a:t>
            </a:r>
            <a:r>
              <a:rPr lang="en-US" sz="2400" dirty="0"/>
              <a:t> , </a:t>
            </a:r>
            <a:r>
              <a:rPr lang="en-US" sz="2400" dirty="0" err="1"/>
              <a:t>Manikganj</a:t>
            </a:r>
            <a:endParaRPr lang="en-US" sz="2400" dirty="0"/>
          </a:p>
          <a:p>
            <a:r>
              <a:rPr lang="en-US" sz="2400" dirty="0"/>
              <a:t>E -mail : kananroy6@gmail.com</a:t>
            </a:r>
          </a:p>
        </p:txBody>
      </p:sp>
    </p:spTree>
    <p:extLst>
      <p:ext uri="{BB962C8B-B14F-4D97-AF65-F5344CB8AC3E}">
        <p14:creationId xmlns:p14="http://schemas.microsoft.com/office/powerpoint/2010/main" val="16799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8E4ACD-D353-4CA1-8E01-56EDB7AF9B6A}"/>
              </a:ext>
            </a:extLst>
          </p:cNvPr>
          <p:cNvSpPr txBox="1"/>
          <p:nvPr/>
        </p:nvSpPr>
        <p:spPr>
          <a:xfrm>
            <a:off x="3701988" y="798990"/>
            <a:ext cx="4572000" cy="76944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TODAY’S LESSON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526A8-DAF9-47FE-A04D-4B3F87BB1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6" y="2291898"/>
            <a:ext cx="1755598" cy="18628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D13232-35AB-48D6-A5C6-CBDAE9A62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61" l="9697" r="99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47" y="2535730"/>
            <a:ext cx="1571625" cy="2905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B8A438-71ED-4104-9052-2BB67C0EF164}"/>
              </a:ext>
            </a:extLst>
          </p:cNvPr>
          <p:cNvSpPr txBox="1"/>
          <p:nvPr/>
        </p:nvSpPr>
        <p:spPr>
          <a:xfrm>
            <a:off x="7910004" y="2769833"/>
            <a:ext cx="3453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Class : 4</a:t>
            </a:r>
          </a:p>
          <a:p>
            <a:r>
              <a:rPr lang="en-US" sz="2800" dirty="0"/>
              <a:t>Subject : English </a:t>
            </a:r>
          </a:p>
          <a:p>
            <a:r>
              <a:rPr lang="en-US" sz="2800" dirty="0"/>
              <a:t>Unit : 23</a:t>
            </a:r>
          </a:p>
          <a:p>
            <a:r>
              <a:rPr lang="en-US" sz="2800" dirty="0"/>
              <a:t>Lesson : 1-3</a:t>
            </a:r>
          </a:p>
          <a:p>
            <a:r>
              <a:rPr lang="en-US" sz="2800" dirty="0"/>
              <a:t>Activity : BC</a:t>
            </a:r>
          </a:p>
        </p:txBody>
      </p:sp>
    </p:spTree>
    <p:extLst>
      <p:ext uri="{BB962C8B-B14F-4D97-AF65-F5344CB8AC3E}">
        <p14:creationId xmlns:p14="http://schemas.microsoft.com/office/powerpoint/2010/main" val="17866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22D152-35E2-4BD5-9DF7-549D996A46F1}"/>
              </a:ext>
            </a:extLst>
          </p:cNvPr>
          <p:cNvSpPr txBox="1"/>
          <p:nvPr/>
        </p:nvSpPr>
        <p:spPr>
          <a:xfrm>
            <a:off x="7208667" y="221941"/>
            <a:ext cx="4572000" cy="76944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Learning outcomes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7DEC3B-FA52-4A7F-81E3-013CB72377F3}"/>
              </a:ext>
            </a:extLst>
          </p:cNvPr>
          <p:cNvSpPr txBox="1"/>
          <p:nvPr/>
        </p:nvSpPr>
        <p:spPr>
          <a:xfrm>
            <a:off x="301842" y="1189607"/>
            <a:ext cx="851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students will be able to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0165D1-1D5D-497D-A18A-77ACCF4CDDB0}"/>
              </a:ext>
            </a:extLst>
          </p:cNvPr>
          <p:cNvSpPr/>
          <p:nvPr/>
        </p:nvSpPr>
        <p:spPr>
          <a:xfrm>
            <a:off x="2290440" y="2254928"/>
            <a:ext cx="1020932" cy="9942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3761B-9278-460B-B2F2-E3912EA4D534}"/>
              </a:ext>
            </a:extLst>
          </p:cNvPr>
          <p:cNvSpPr txBox="1"/>
          <p:nvPr/>
        </p:nvSpPr>
        <p:spPr>
          <a:xfrm>
            <a:off x="523783" y="2459114"/>
            <a:ext cx="1740023" cy="584775"/>
          </a:xfrm>
          <a:prstGeom prst="rect">
            <a:avLst/>
          </a:prstGeom>
          <a:solidFill>
            <a:srgbClr val="FF66F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Reading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EF6F2-A1B7-4F59-8E65-F5BC2F4F470A}"/>
              </a:ext>
            </a:extLst>
          </p:cNvPr>
          <p:cNvSpPr txBox="1"/>
          <p:nvPr/>
        </p:nvSpPr>
        <p:spPr>
          <a:xfrm>
            <a:off x="2396970" y="2539013"/>
            <a:ext cx="100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5.1.1</a:t>
            </a: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F82C078D-AAE9-40F2-BB56-8B0EC680B661}"/>
              </a:ext>
            </a:extLst>
          </p:cNvPr>
          <p:cNvSpPr/>
          <p:nvPr/>
        </p:nvSpPr>
        <p:spPr>
          <a:xfrm>
            <a:off x="2299317" y="2192784"/>
            <a:ext cx="5850384" cy="1136341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D2C23-388D-430B-94CB-99BA76795E1A}"/>
              </a:ext>
            </a:extLst>
          </p:cNvPr>
          <p:cNvSpPr txBox="1"/>
          <p:nvPr/>
        </p:nvSpPr>
        <p:spPr>
          <a:xfrm>
            <a:off x="3339482" y="2194264"/>
            <a:ext cx="4632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Read silently with understanding paragraphs , stories and other text materials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F807DF-FED2-44C8-8383-0508E8D45E87}"/>
              </a:ext>
            </a:extLst>
          </p:cNvPr>
          <p:cNvSpPr txBox="1"/>
          <p:nvPr/>
        </p:nvSpPr>
        <p:spPr>
          <a:xfrm>
            <a:off x="250055" y="4626745"/>
            <a:ext cx="1740023" cy="584775"/>
          </a:xfrm>
          <a:prstGeom prst="rect">
            <a:avLst/>
          </a:prstGeom>
          <a:solidFill>
            <a:srgbClr val="FF66F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Writing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8B0A77-20C4-41C6-A5C1-562CFC708FAC}"/>
              </a:ext>
            </a:extLst>
          </p:cNvPr>
          <p:cNvSpPr/>
          <p:nvPr/>
        </p:nvSpPr>
        <p:spPr>
          <a:xfrm>
            <a:off x="1874669" y="3792245"/>
            <a:ext cx="1020932" cy="9942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B7586D-8303-4ADB-B3EE-8510C79339F3}"/>
              </a:ext>
            </a:extLst>
          </p:cNvPr>
          <p:cNvSpPr txBox="1"/>
          <p:nvPr/>
        </p:nvSpPr>
        <p:spPr>
          <a:xfrm>
            <a:off x="1919056" y="4031941"/>
            <a:ext cx="100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6.1.1</a:t>
            </a: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A9F6A80E-A92B-4D68-94C2-DD853654FE60}"/>
              </a:ext>
            </a:extLst>
          </p:cNvPr>
          <p:cNvSpPr/>
          <p:nvPr/>
        </p:nvSpPr>
        <p:spPr>
          <a:xfrm>
            <a:off x="1837678" y="3738979"/>
            <a:ext cx="5860742" cy="1081596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0022-76CA-4705-8F7C-C1EFD1EA8A09}"/>
              </a:ext>
            </a:extLst>
          </p:cNvPr>
          <p:cNvSpPr txBox="1"/>
          <p:nvPr/>
        </p:nvSpPr>
        <p:spPr>
          <a:xfrm>
            <a:off x="2905955" y="3846991"/>
            <a:ext cx="4632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Use capital letters for sentence beginnings.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4F020F-1E46-4975-B89C-DB5A53211025}"/>
              </a:ext>
            </a:extLst>
          </p:cNvPr>
          <p:cNvSpPr/>
          <p:nvPr/>
        </p:nvSpPr>
        <p:spPr>
          <a:xfrm>
            <a:off x="1902781" y="5054354"/>
            <a:ext cx="1020932" cy="9942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E66AD-BDA1-4A36-8D45-D5821B6A08EE}"/>
              </a:ext>
            </a:extLst>
          </p:cNvPr>
          <p:cNvSpPr txBox="1"/>
          <p:nvPr/>
        </p:nvSpPr>
        <p:spPr>
          <a:xfrm>
            <a:off x="2009312" y="5320683"/>
            <a:ext cx="100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6.1.2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8EB86808-7899-466C-964E-C17D73E3656C}"/>
              </a:ext>
            </a:extLst>
          </p:cNvPr>
          <p:cNvSpPr/>
          <p:nvPr/>
        </p:nvSpPr>
        <p:spPr>
          <a:xfrm>
            <a:off x="1876149" y="5001087"/>
            <a:ext cx="5850384" cy="1136341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8089B7-0ACB-41CA-8137-E29BBEE5F2A4}"/>
              </a:ext>
            </a:extLst>
          </p:cNvPr>
          <p:cNvSpPr txBox="1"/>
          <p:nvPr/>
        </p:nvSpPr>
        <p:spPr>
          <a:xfrm>
            <a:off x="2996212" y="5029201"/>
            <a:ext cx="4632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Use capital letters for </a:t>
            </a:r>
            <a:r>
              <a:rPr lang="en-US" sz="2400" b="1"/>
              <a:t>proper nouns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060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82BA8E-03BE-4EF8-B41F-F506D19338AC}"/>
              </a:ext>
            </a:extLst>
          </p:cNvPr>
          <p:cNvSpPr txBox="1"/>
          <p:nvPr/>
        </p:nvSpPr>
        <p:spPr>
          <a:xfrm>
            <a:off x="2130640" y="719091"/>
            <a:ext cx="680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Look carefully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F97AA-6BD4-4EC0-8636-A52C5F4F416F}"/>
              </a:ext>
            </a:extLst>
          </p:cNvPr>
          <p:cNvSpPr txBox="1"/>
          <p:nvPr/>
        </p:nvSpPr>
        <p:spPr>
          <a:xfrm>
            <a:off x="372862" y="1411550"/>
            <a:ext cx="456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. I’m Shanta.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93FF4-88AB-426C-B3E9-F681325C5D17}"/>
              </a:ext>
            </a:extLst>
          </p:cNvPr>
          <p:cNvSpPr txBox="1"/>
          <p:nvPr/>
        </p:nvSpPr>
        <p:spPr>
          <a:xfrm>
            <a:off x="338831" y="1972322"/>
            <a:ext cx="456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. He is good student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09740-9B5C-4B97-B029-243E884BED21}"/>
              </a:ext>
            </a:extLst>
          </p:cNvPr>
          <p:cNvSpPr txBox="1"/>
          <p:nvPr/>
        </p:nvSpPr>
        <p:spPr>
          <a:xfrm>
            <a:off x="349188" y="2568605"/>
            <a:ext cx="456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 . This is very nice 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22FEE-17C6-4AFA-BD86-728365B53928}"/>
              </a:ext>
            </a:extLst>
          </p:cNvPr>
          <p:cNvSpPr txBox="1"/>
          <p:nvPr/>
        </p:nvSpPr>
        <p:spPr>
          <a:xfrm>
            <a:off x="359545" y="3164888"/>
            <a:ext cx="456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 . Her name is Keya 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E3B38-2806-420C-BD7D-905A1AF32DE3}"/>
              </a:ext>
            </a:extLst>
          </p:cNvPr>
          <p:cNvSpPr txBox="1"/>
          <p:nvPr/>
        </p:nvSpPr>
        <p:spPr>
          <a:xfrm>
            <a:off x="352147" y="3805559"/>
            <a:ext cx="456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 . I like mango juice 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9DCD0D-0E0A-48E3-A8C4-DE0D8ED8C91E}"/>
              </a:ext>
            </a:extLst>
          </p:cNvPr>
          <p:cNvSpPr/>
          <p:nvPr/>
        </p:nvSpPr>
        <p:spPr>
          <a:xfrm>
            <a:off x="816746" y="1322773"/>
            <a:ext cx="363986" cy="594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1B99BE-1687-473F-821C-451C84441098}"/>
              </a:ext>
            </a:extLst>
          </p:cNvPr>
          <p:cNvSpPr/>
          <p:nvPr/>
        </p:nvSpPr>
        <p:spPr>
          <a:xfrm>
            <a:off x="853737" y="1998956"/>
            <a:ext cx="344748" cy="594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C1F70B-8D3A-473D-84E7-4B5BAD4D6F3E}"/>
              </a:ext>
            </a:extLst>
          </p:cNvPr>
          <p:cNvSpPr/>
          <p:nvPr/>
        </p:nvSpPr>
        <p:spPr>
          <a:xfrm>
            <a:off x="828583" y="2577484"/>
            <a:ext cx="343269" cy="594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FFC48A-00D9-4C32-978F-DD90C0925152}"/>
              </a:ext>
            </a:extLst>
          </p:cNvPr>
          <p:cNvSpPr/>
          <p:nvPr/>
        </p:nvSpPr>
        <p:spPr>
          <a:xfrm>
            <a:off x="883328" y="3191522"/>
            <a:ext cx="343269" cy="594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834FC9-1F49-4F6A-B72A-DA43608EC552}"/>
              </a:ext>
            </a:extLst>
          </p:cNvPr>
          <p:cNvSpPr/>
          <p:nvPr/>
        </p:nvSpPr>
        <p:spPr>
          <a:xfrm>
            <a:off x="804908" y="3841070"/>
            <a:ext cx="343269" cy="594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28E996-D13E-4129-BAD5-A2AFA37AF169}"/>
              </a:ext>
            </a:extLst>
          </p:cNvPr>
          <p:cNvSpPr/>
          <p:nvPr/>
        </p:nvSpPr>
        <p:spPr>
          <a:xfrm>
            <a:off x="2679575" y="1525476"/>
            <a:ext cx="343269" cy="594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317C2A-C7EA-4C15-A417-1430C3FAEDB3}"/>
              </a:ext>
            </a:extLst>
          </p:cNvPr>
          <p:cNvSpPr/>
          <p:nvPr/>
        </p:nvSpPr>
        <p:spPr>
          <a:xfrm>
            <a:off x="4048215" y="2086247"/>
            <a:ext cx="343269" cy="594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BD6732-949E-4372-BBBA-9C8543583E99}"/>
              </a:ext>
            </a:extLst>
          </p:cNvPr>
          <p:cNvSpPr/>
          <p:nvPr/>
        </p:nvSpPr>
        <p:spPr>
          <a:xfrm>
            <a:off x="3543666" y="2700284"/>
            <a:ext cx="343269" cy="594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A1D135-2365-4F84-A2B2-2E620410B596}"/>
              </a:ext>
            </a:extLst>
          </p:cNvPr>
          <p:cNvSpPr/>
          <p:nvPr/>
        </p:nvSpPr>
        <p:spPr>
          <a:xfrm>
            <a:off x="3846985" y="3296566"/>
            <a:ext cx="343269" cy="594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FE81B3-E40F-4472-81DD-661F0EC20F58}"/>
              </a:ext>
            </a:extLst>
          </p:cNvPr>
          <p:cNvSpPr/>
          <p:nvPr/>
        </p:nvSpPr>
        <p:spPr>
          <a:xfrm>
            <a:off x="3866220" y="3910605"/>
            <a:ext cx="343269" cy="594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E3423D-BB90-45D2-8C3A-8060884807AD}"/>
              </a:ext>
            </a:extLst>
          </p:cNvPr>
          <p:cNvSpPr txBox="1"/>
          <p:nvPr/>
        </p:nvSpPr>
        <p:spPr>
          <a:xfrm>
            <a:off x="2352581" y="4980372"/>
            <a:ext cx="8797772" cy="707886"/>
          </a:xfrm>
          <a:prstGeom prst="rect">
            <a:avLst/>
          </a:prstGeom>
          <a:solidFill>
            <a:srgbClr val="FF66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Sentence always start with capital letter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9A4074-7F8D-497F-ACD3-9AA5FC2EC342}"/>
              </a:ext>
            </a:extLst>
          </p:cNvPr>
          <p:cNvSpPr txBox="1"/>
          <p:nvPr/>
        </p:nvSpPr>
        <p:spPr>
          <a:xfrm>
            <a:off x="2345183" y="5860741"/>
            <a:ext cx="8885069" cy="707886"/>
          </a:xfrm>
          <a:prstGeom prst="rect">
            <a:avLst/>
          </a:prstGeom>
          <a:solidFill>
            <a:srgbClr val="FF66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We use full stop at the of the statements .</a:t>
            </a:r>
          </a:p>
        </p:txBody>
      </p:sp>
    </p:spTree>
    <p:extLst>
      <p:ext uri="{BB962C8B-B14F-4D97-AF65-F5344CB8AC3E}">
        <p14:creationId xmlns:p14="http://schemas.microsoft.com/office/powerpoint/2010/main" val="8013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2A7795-B978-4D46-B3FC-29F3114A5710}"/>
              </a:ext>
            </a:extLst>
          </p:cNvPr>
          <p:cNvSpPr txBox="1"/>
          <p:nvPr/>
        </p:nvSpPr>
        <p:spPr>
          <a:xfrm>
            <a:off x="2494624" y="656947"/>
            <a:ext cx="680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Look carefully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7D951-9EA2-4D94-8262-F99DD618AA4F}"/>
              </a:ext>
            </a:extLst>
          </p:cNvPr>
          <p:cNvSpPr txBox="1"/>
          <p:nvPr/>
        </p:nvSpPr>
        <p:spPr>
          <a:xfrm>
            <a:off x="497149" y="1358283"/>
            <a:ext cx="490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Karim is good boy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5920FD-14E7-42CE-B2FF-865A425C6E12}"/>
              </a:ext>
            </a:extLst>
          </p:cNvPr>
          <p:cNvSpPr txBox="1"/>
          <p:nvPr/>
        </p:nvSpPr>
        <p:spPr>
          <a:xfrm>
            <a:off x="436485" y="1901300"/>
            <a:ext cx="490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Shihab lives in Dhaka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0C6B6-BD27-4F05-9E68-2A901D6A14C0}"/>
              </a:ext>
            </a:extLst>
          </p:cNvPr>
          <p:cNvSpPr txBox="1"/>
          <p:nvPr/>
        </p:nvSpPr>
        <p:spPr>
          <a:xfrm>
            <a:off x="375821" y="2444317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We may go to our village home in </a:t>
            </a:r>
            <a:r>
              <a:rPr lang="en-US" sz="3200" dirty="0" err="1"/>
              <a:t>Lalmonirhata</a:t>
            </a:r>
            <a:r>
              <a:rPr lang="en-US" sz="3200" dirty="0"/>
              <a:t>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5CBF2-F46B-4325-B49F-07A6D275F82C}"/>
              </a:ext>
            </a:extLst>
          </p:cNvPr>
          <p:cNvSpPr txBox="1"/>
          <p:nvPr/>
        </p:nvSpPr>
        <p:spPr>
          <a:xfrm>
            <a:off x="395056" y="3058356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There are Rina , Rohan and </a:t>
            </a:r>
            <a:r>
              <a:rPr lang="en-US" sz="3200" dirty="0" err="1"/>
              <a:t>Nila</a:t>
            </a:r>
            <a:r>
              <a:rPr lang="en-US" sz="3200" dirty="0"/>
              <a:t> 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1D0788-C90E-4FED-B7A8-1E39BD929F23}"/>
              </a:ext>
            </a:extLst>
          </p:cNvPr>
          <p:cNvSpPr/>
          <p:nvPr/>
        </p:nvSpPr>
        <p:spPr>
          <a:xfrm>
            <a:off x="918834" y="1380469"/>
            <a:ext cx="343269" cy="594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BC5A4F-3A0A-4EAE-856F-07C3C2D34E95}"/>
              </a:ext>
            </a:extLst>
          </p:cNvPr>
          <p:cNvSpPr/>
          <p:nvPr/>
        </p:nvSpPr>
        <p:spPr>
          <a:xfrm>
            <a:off x="822659" y="1941242"/>
            <a:ext cx="343269" cy="594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D46CF0-9AF4-43F9-918D-81FCE1E48A48}"/>
              </a:ext>
            </a:extLst>
          </p:cNvPr>
          <p:cNvSpPr/>
          <p:nvPr/>
        </p:nvSpPr>
        <p:spPr>
          <a:xfrm>
            <a:off x="3265497" y="1862823"/>
            <a:ext cx="343269" cy="594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DB1308-32F5-432B-B946-32520481BF0A}"/>
              </a:ext>
            </a:extLst>
          </p:cNvPr>
          <p:cNvSpPr/>
          <p:nvPr/>
        </p:nvSpPr>
        <p:spPr>
          <a:xfrm>
            <a:off x="790106" y="2521250"/>
            <a:ext cx="443890" cy="541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70707D-5496-4824-B612-9746A29AD2B5}"/>
              </a:ext>
            </a:extLst>
          </p:cNvPr>
          <p:cNvSpPr/>
          <p:nvPr/>
        </p:nvSpPr>
        <p:spPr>
          <a:xfrm>
            <a:off x="6269108" y="2540485"/>
            <a:ext cx="443890" cy="541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E9BAB7-24E2-4C8C-AB11-D1F43B7F2001}"/>
              </a:ext>
            </a:extLst>
          </p:cNvPr>
          <p:cNvSpPr/>
          <p:nvPr/>
        </p:nvSpPr>
        <p:spPr>
          <a:xfrm>
            <a:off x="807867" y="3074625"/>
            <a:ext cx="310719" cy="6362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C57041-BEF7-43FC-A57A-B43BC8739075}"/>
              </a:ext>
            </a:extLst>
          </p:cNvPr>
          <p:cNvSpPr/>
          <p:nvPr/>
        </p:nvSpPr>
        <p:spPr>
          <a:xfrm>
            <a:off x="2506378" y="3124133"/>
            <a:ext cx="310719" cy="6362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839D2D-CF95-41BB-952E-CD2FF0AFAE18}"/>
              </a:ext>
            </a:extLst>
          </p:cNvPr>
          <p:cNvSpPr/>
          <p:nvPr/>
        </p:nvSpPr>
        <p:spPr>
          <a:xfrm>
            <a:off x="3521309" y="3058231"/>
            <a:ext cx="310719" cy="6362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A778DF-135F-4B8E-84EB-BC8A4E0785CC}"/>
              </a:ext>
            </a:extLst>
          </p:cNvPr>
          <p:cNvSpPr/>
          <p:nvPr/>
        </p:nvSpPr>
        <p:spPr>
          <a:xfrm>
            <a:off x="5370741" y="3072228"/>
            <a:ext cx="310719" cy="6362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2012E4-AFB0-40A4-88F4-2DF997BA2374}"/>
              </a:ext>
            </a:extLst>
          </p:cNvPr>
          <p:cNvSpPr txBox="1"/>
          <p:nvPr/>
        </p:nvSpPr>
        <p:spPr>
          <a:xfrm>
            <a:off x="1510682" y="5141650"/>
            <a:ext cx="8672005" cy="1015663"/>
          </a:xfrm>
          <a:prstGeom prst="rect">
            <a:avLst/>
          </a:prstGeom>
          <a:solidFill>
            <a:srgbClr val="FF66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Name of people and places also start with a capital </a:t>
            </a:r>
            <a:r>
              <a:rPr lang="en-US" sz="2800" dirty="0"/>
              <a:t>letter .</a:t>
            </a:r>
          </a:p>
        </p:txBody>
      </p:sp>
    </p:spTree>
    <p:extLst>
      <p:ext uri="{BB962C8B-B14F-4D97-AF65-F5344CB8AC3E}">
        <p14:creationId xmlns:p14="http://schemas.microsoft.com/office/powerpoint/2010/main" val="6195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DBD9ED-16A8-4FD7-B28B-9F51A0D4DF8D}"/>
              </a:ext>
            </a:extLst>
          </p:cNvPr>
          <p:cNvSpPr txBox="1"/>
          <p:nvPr/>
        </p:nvSpPr>
        <p:spPr>
          <a:xfrm>
            <a:off x="2308193" y="639192"/>
            <a:ext cx="680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Look carefully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93819-3046-46A3-996B-A7EFDDC6ABD7}"/>
              </a:ext>
            </a:extLst>
          </p:cNvPr>
          <p:cNvSpPr txBox="1"/>
          <p:nvPr/>
        </p:nvSpPr>
        <p:spPr>
          <a:xfrm>
            <a:off x="497148" y="1358283"/>
            <a:ext cx="859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The first name of the year is January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1D64F-EF26-4923-B1B3-1EC89CE19BD7}"/>
              </a:ext>
            </a:extLst>
          </p:cNvPr>
          <p:cNvSpPr txBox="1"/>
          <p:nvPr/>
        </p:nvSpPr>
        <p:spPr>
          <a:xfrm>
            <a:off x="471995" y="1874668"/>
            <a:ext cx="859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The last name of the year is </a:t>
            </a:r>
            <a:r>
              <a:rPr lang="en-US" sz="3200" dirty="0" err="1"/>
              <a:t>Deacember</a:t>
            </a:r>
            <a:r>
              <a:rPr lang="en-US" sz="3200" dirty="0"/>
              <a:t>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DC6371-C8B9-4FD6-A08A-AA4521978843}"/>
              </a:ext>
            </a:extLst>
          </p:cNvPr>
          <p:cNvSpPr txBox="1"/>
          <p:nvPr/>
        </p:nvSpPr>
        <p:spPr>
          <a:xfrm>
            <a:off x="455719" y="2426563"/>
            <a:ext cx="859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The first day of the week is Saturday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6447-73FF-467B-A438-5C3553596E68}"/>
              </a:ext>
            </a:extLst>
          </p:cNvPr>
          <p:cNvSpPr txBox="1"/>
          <p:nvPr/>
        </p:nvSpPr>
        <p:spPr>
          <a:xfrm>
            <a:off x="448321" y="2916315"/>
            <a:ext cx="859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The last day of the week is Friday 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CBA14D-3FCB-4EFF-ADDA-0AE2FBA04E36}"/>
              </a:ext>
            </a:extLst>
          </p:cNvPr>
          <p:cNvSpPr/>
          <p:nvPr/>
        </p:nvSpPr>
        <p:spPr>
          <a:xfrm>
            <a:off x="5530788" y="1413021"/>
            <a:ext cx="365464" cy="541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E2EF38-12CD-44E8-BBF1-BC241B9BE229}"/>
              </a:ext>
            </a:extLst>
          </p:cNvPr>
          <p:cNvSpPr/>
          <p:nvPr/>
        </p:nvSpPr>
        <p:spPr>
          <a:xfrm>
            <a:off x="5505635" y="1964916"/>
            <a:ext cx="365464" cy="541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1D380E-3FF1-4B99-944E-81322A981119}"/>
              </a:ext>
            </a:extLst>
          </p:cNvPr>
          <p:cNvSpPr/>
          <p:nvPr/>
        </p:nvSpPr>
        <p:spPr>
          <a:xfrm>
            <a:off x="5356194" y="2525689"/>
            <a:ext cx="365464" cy="541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2F73A8-2D84-416B-ADEF-F9191CE3B5BA}"/>
              </a:ext>
            </a:extLst>
          </p:cNvPr>
          <p:cNvSpPr/>
          <p:nvPr/>
        </p:nvSpPr>
        <p:spPr>
          <a:xfrm>
            <a:off x="5304408" y="3024319"/>
            <a:ext cx="365464" cy="541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69943-7EDF-4BD2-98CF-408FCD69E65B}"/>
              </a:ext>
            </a:extLst>
          </p:cNvPr>
          <p:cNvSpPr txBox="1"/>
          <p:nvPr/>
        </p:nvSpPr>
        <p:spPr>
          <a:xfrm>
            <a:off x="1510682" y="5141650"/>
            <a:ext cx="8672005" cy="1077218"/>
          </a:xfrm>
          <a:prstGeom prst="rect">
            <a:avLst/>
          </a:prstGeom>
          <a:solidFill>
            <a:srgbClr val="FF66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Name of day’s and months also start with a capital letter .</a:t>
            </a:r>
          </a:p>
        </p:txBody>
      </p:sp>
    </p:spTree>
    <p:extLst>
      <p:ext uri="{BB962C8B-B14F-4D97-AF65-F5344CB8AC3E}">
        <p14:creationId xmlns:p14="http://schemas.microsoft.com/office/powerpoint/2010/main" val="24726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38371D-BB6A-4D8D-A710-DE32E96B64DF}"/>
              </a:ext>
            </a:extLst>
          </p:cNvPr>
          <p:cNvSpPr txBox="1"/>
          <p:nvPr/>
        </p:nvSpPr>
        <p:spPr>
          <a:xfrm>
            <a:off x="2308193" y="639192"/>
            <a:ext cx="680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Let’s 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2460D-D52E-4A78-98D1-4E11F6442505}"/>
              </a:ext>
            </a:extLst>
          </p:cNvPr>
          <p:cNvSpPr txBox="1"/>
          <p:nvPr/>
        </p:nvSpPr>
        <p:spPr>
          <a:xfrm>
            <a:off x="688018" y="2383653"/>
            <a:ext cx="10693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</a:t>
            </a:r>
            <a:r>
              <a:rPr lang="en-US" sz="3600" dirty="0" err="1"/>
              <a:t>manik</a:t>
            </a:r>
            <a:r>
              <a:rPr lang="en-US" sz="3600" dirty="0"/>
              <a:t> is six years old he has a sister her name is mina she is five years old </a:t>
            </a:r>
            <a:r>
              <a:rPr lang="en-US" sz="3600" dirty="0" err="1"/>
              <a:t>manik</a:t>
            </a:r>
            <a:r>
              <a:rPr lang="en-US" sz="3600" dirty="0"/>
              <a:t> and mina live in </a:t>
            </a:r>
            <a:r>
              <a:rPr lang="en-US" sz="3600" dirty="0" err="1"/>
              <a:t>sylhet</a:t>
            </a:r>
            <a:r>
              <a:rPr lang="en-US" sz="3600" dirty="0"/>
              <a:t> with their parents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33EA7-308B-4E9B-8D75-755AAA25C8F9}"/>
              </a:ext>
            </a:extLst>
          </p:cNvPr>
          <p:cNvSpPr txBox="1"/>
          <p:nvPr/>
        </p:nvSpPr>
        <p:spPr>
          <a:xfrm>
            <a:off x="742764" y="4284955"/>
            <a:ext cx="10693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</a:t>
            </a:r>
            <a:r>
              <a:rPr lang="en-US" sz="3600" dirty="0" err="1"/>
              <a:t>Manik</a:t>
            </a:r>
            <a:r>
              <a:rPr lang="en-US" sz="3600" dirty="0"/>
              <a:t> is six years old .He has a sister. Her name is Mina . She is five years old . </a:t>
            </a:r>
            <a:r>
              <a:rPr lang="en-US" sz="3600" dirty="0" err="1"/>
              <a:t>Manik</a:t>
            </a:r>
            <a:r>
              <a:rPr lang="en-US" sz="3600" dirty="0"/>
              <a:t> and Mina live in Sylhet with their parents .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0CFA0-FF31-4EB1-8E68-4CD73EA9D3EA}"/>
              </a:ext>
            </a:extLst>
          </p:cNvPr>
          <p:cNvSpPr txBox="1"/>
          <p:nvPr/>
        </p:nvSpPr>
        <p:spPr>
          <a:xfrm>
            <a:off x="924756" y="1333129"/>
            <a:ext cx="8672005" cy="584775"/>
          </a:xfrm>
          <a:prstGeom prst="rect">
            <a:avLst/>
          </a:prstGeom>
          <a:solidFill>
            <a:srgbClr val="FF66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Add capital letters and full stops to the paragraph</a:t>
            </a:r>
          </a:p>
        </p:txBody>
      </p:sp>
    </p:spTree>
    <p:extLst>
      <p:ext uri="{BB962C8B-B14F-4D97-AF65-F5344CB8AC3E}">
        <p14:creationId xmlns:p14="http://schemas.microsoft.com/office/powerpoint/2010/main" val="5615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404</Words>
  <Application>Microsoft Office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Kanan Roy</dc:creator>
  <cp:lastModifiedBy>Kanan Roy</cp:lastModifiedBy>
  <cp:revision>67</cp:revision>
  <dcterms:created xsi:type="dcterms:W3CDTF">2021-08-29T08:42:47Z</dcterms:created>
  <dcterms:modified xsi:type="dcterms:W3CDTF">2021-09-01T14:11:03Z</dcterms:modified>
</cp:coreProperties>
</file>