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328" r:id="rId3"/>
    <p:sldId id="444" r:id="rId4"/>
    <p:sldId id="445" r:id="rId5"/>
    <p:sldId id="425" r:id="rId6"/>
    <p:sldId id="380" r:id="rId7"/>
    <p:sldId id="433" r:id="rId8"/>
    <p:sldId id="447" r:id="rId9"/>
    <p:sldId id="448" r:id="rId10"/>
    <p:sldId id="449" r:id="rId11"/>
    <p:sldId id="430" r:id="rId12"/>
    <p:sldId id="428" r:id="rId13"/>
    <p:sldId id="42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660"/>
  </p:normalViewPr>
  <p:slideViewPr>
    <p:cSldViewPr snapToGrid="0">
      <p:cViewPr>
        <p:scale>
          <a:sx n="75" d="100"/>
          <a:sy n="75" d="100"/>
        </p:scale>
        <p:origin x="-474" y="21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D72BD-E2C8-4E7A-AC7F-F39026D89CF7}" type="datetimeFigureOut">
              <a:rPr lang="en-US" smtClean="0"/>
              <a:pPr/>
              <a:t>8/22/2021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74491C-1453-4865-8A60-F5D70C21DB51}" type="slidenum">
              <a:rPr lang="en-US" smtClean="0"/>
              <a:pPr/>
              <a:t>‹#›</a:t>
            </a:fld>
            <a:endParaRPr lang="en-US"/>
          </a:p>
        </p:txBody>
      </p:sp>
    </p:spTree>
    <p:extLst>
      <p:ext uri="{BB962C8B-B14F-4D97-AF65-F5344CB8AC3E}">
        <p14:creationId xmlns:p14="http://schemas.microsoft.com/office/powerpoint/2010/main" val="470506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4DC258-5602-4F65-9200-9ACB0113028B}" type="datetimeFigureOut">
              <a:rPr lang="en-US" smtClean="0"/>
              <a:pPr/>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1675507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4DC258-5602-4F65-9200-9ACB0113028B}" type="datetimeFigureOut">
              <a:rPr lang="en-US" smtClean="0"/>
              <a:pPr/>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3127557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4DC258-5602-4F65-9200-9ACB0113028B}" type="datetimeFigureOut">
              <a:rPr lang="en-US" smtClean="0"/>
              <a:pPr/>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1977927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4DC258-5602-4F65-9200-9ACB0113028B}" type="datetimeFigureOut">
              <a:rPr lang="en-US" smtClean="0"/>
              <a:pPr/>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1937812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4DC258-5602-4F65-9200-9ACB0113028B}" type="datetimeFigureOut">
              <a:rPr lang="en-US" smtClean="0"/>
              <a:pPr/>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1236458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4DC258-5602-4F65-9200-9ACB0113028B}" type="datetimeFigureOut">
              <a:rPr lang="en-US" smtClean="0"/>
              <a:pPr/>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3037196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4DC258-5602-4F65-9200-9ACB0113028B}" type="datetimeFigureOut">
              <a:rPr lang="en-US" smtClean="0"/>
              <a:pPr/>
              <a:t>8/22/2021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1793020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4DC258-5602-4F65-9200-9ACB0113028B}" type="datetimeFigureOut">
              <a:rPr lang="en-US" smtClean="0"/>
              <a:pPr/>
              <a:t>8/22/2021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2582369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4DC258-5602-4F65-9200-9ACB0113028B}" type="datetimeFigureOut">
              <a:rPr lang="en-US" smtClean="0"/>
              <a:pPr/>
              <a:t>8/22/2021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2176527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4DC258-5602-4F65-9200-9ACB0113028B}" type="datetimeFigureOut">
              <a:rPr lang="en-US" smtClean="0"/>
              <a:pPr/>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2407857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4DC258-5602-4F65-9200-9ACB0113028B}" type="datetimeFigureOut">
              <a:rPr lang="en-US" smtClean="0"/>
              <a:pPr/>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2382384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DC258-5602-4F65-9200-9ACB0113028B}" type="datetimeFigureOut">
              <a:rPr lang="en-US" smtClean="0"/>
              <a:pPr/>
              <a:t>8/22/2021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3E164-AFC0-4A8E-B818-01EB589AE724}" type="slidenum">
              <a:rPr lang="en-US" smtClean="0"/>
              <a:pPr/>
              <a:t>‹#›</a:t>
            </a:fld>
            <a:endParaRPr lang="en-US"/>
          </a:p>
        </p:txBody>
      </p:sp>
    </p:spTree>
    <p:extLst>
      <p:ext uri="{BB962C8B-B14F-4D97-AF65-F5344CB8AC3E}">
        <p14:creationId xmlns:p14="http://schemas.microsoft.com/office/powerpoint/2010/main" val="3828675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4986" t="5046" r="4559" b="2598"/>
          <a:stretch/>
        </p:blipFill>
        <p:spPr>
          <a:xfrm>
            <a:off x="-46007" y="74878"/>
            <a:ext cx="12238007" cy="6600559"/>
          </a:xfrm>
          <a:prstGeom prst="rect">
            <a:avLst/>
          </a:prstGeom>
        </p:spPr>
      </p:pic>
      <p:sp>
        <p:nvSpPr>
          <p:cNvPr id="14" name="Slide Number Placeholder 1"/>
          <p:cNvSpPr>
            <a:spLocks noGrp="1"/>
          </p:cNvSpPr>
          <p:nvPr>
            <p:ph type="sldNum" sz="quarter" idx="12"/>
          </p:nvPr>
        </p:nvSpPr>
        <p:spPr>
          <a:xfrm>
            <a:off x="822960" y="5842000"/>
            <a:ext cx="2855535" cy="304800"/>
          </a:xfrm>
        </p:spPr>
        <p:txBody>
          <a:bodyPr/>
          <a:lstStyle/>
          <a:p>
            <a:fld id="{B6F15528-21DE-4FAA-801E-634DDDAF4B2B}" type="slidenum">
              <a:rPr lang="en-US" smtClean="0"/>
              <a:pPr/>
              <a:t>1</a:t>
            </a:fld>
            <a:endParaRPr lang="en-US" dirty="0"/>
          </a:p>
        </p:txBody>
      </p:sp>
      <p:sp>
        <p:nvSpPr>
          <p:cNvPr id="19" name="Rectangle 18"/>
          <p:cNvSpPr/>
          <p:nvPr/>
        </p:nvSpPr>
        <p:spPr>
          <a:xfrm>
            <a:off x="175071" y="582667"/>
            <a:ext cx="3070387" cy="4632037"/>
          </a:xfrm>
          <a:prstGeom prst="rect">
            <a:avLst/>
          </a:prstGeom>
        </p:spPr>
        <p:txBody>
          <a:bodyPr wrap="square">
            <a:spAutoFit/>
          </a:bodyPr>
          <a:lstStyle/>
          <a:p>
            <a:r>
              <a:rPr lang="bn-BD" sz="29500" dirty="0" smtClean="0">
                <a:solidFill>
                  <a:srgbClr val="92D050"/>
                </a:solidFill>
                <a:latin typeface="NikoshBAN" panose="02000000000000000000" pitchFamily="2" charset="0"/>
                <a:cs typeface="NikoshBAN" panose="02000000000000000000" pitchFamily="2" charset="0"/>
              </a:rPr>
              <a:t>স্বা</a:t>
            </a:r>
            <a:endParaRPr lang="en-US" sz="29500" dirty="0">
              <a:solidFill>
                <a:srgbClr val="92D050"/>
              </a:solidFill>
              <a:latin typeface="NikoshBAN" panose="02000000000000000000" pitchFamily="2" charset="0"/>
              <a:cs typeface="NikoshBAN" panose="02000000000000000000" pitchFamily="2" charset="0"/>
            </a:endParaRPr>
          </a:p>
        </p:txBody>
      </p:sp>
      <p:sp>
        <p:nvSpPr>
          <p:cNvPr id="20" name="Rectangle 19"/>
          <p:cNvSpPr/>
          <p:nvPr/>
        </p:nvSpPr>
        <p:spPr>
          <a:xfrm>
            <a:off x="3352840" y="721297"/>
            <a:ext cx="2381698" cy="4632037"/>
          </a:xfrm>
          <a:prstGeom prst="rect">
            <a:avLst/>
          </a:prstGeom>
        </p:spPr>
        <p:txBody>
          <a:bodyPr wrap="square">
            <a:spAutoFit/>
          </a:bodyPr>
          <a:lstStyle/>
          <a:p>
            <a:r>
              <a:rPr lang="bn-BD" sz="29500" dirty="0" smtClean="0">
                <a:solidFill>
                  <a:schemeClr val="accent1">
                    <a:lumMod val="20000"/>
                    <a:lumOff val="80000"/>
                  </a:schemeClr>
                </a:solidFill>
                <a:latin typeface="NikoshBAN" panose="02000000000000000000" pitchFamily="2" charset="0"/>
                <a:cs typeface="NikoshBAN" panose="02000000000000000000" pitchFamily="2" charset="0"/>
              </a:rPr>
              <a:t>গ</a:t>
            </a:r>
            <a:endParaRPr lang="en-US" sz="29500" dirty="0">
              <a:solidFill>
                <a:schemeClr val="accent1">
                  <a:lumMod val="20000"/>
                  <a:lumOff val="80000"/>
                </a:schemeClr>
              </a:solidFill>
              <a:latin typeface="NikoshBAN" panose="02000000000000000000" pitchFamily="2" charset="0"/>
              <a:cs typeface="NikoshBAN" panose="02000000000000000000" pitchFamily="2" charset="0"/>
            </a:endParaRPr>
          </a:p>
        </p:txBody>
      </p:sp>
      <p:sp>
        <p:nvSpPr>
          <p:cNvPr id="21" name="Rectangle 20"/>
          <p:cNvSpPr/>
          <p:nvPr/>
        </p:nvSpPr>
        <p:spPr>
          <a:xfrm>
            <a:off x="6528478" y="532961"/>
            <a:ext cx="1958684" cy="4632037"/>
          </a:xfrm>
          <a:prstGeom prst="rect">
            <a:avLst/>
          </a:prstGeom>
        </p:spPr>
        <p:txBody>
          <a:bodyPr wrap="square">
            <a:spAutoFit/>
          </a:bodyPr>
          <a:lstStyle/>
          <a:p>
            <a:r>
              <a:rPr lang="bn-BD" sz="29500" dirty="0">
                <a:solidFill>
                  <a:srgbClr val="00B0F0"/>
                </a:solidFill>
                <a:latin typeface="NikoshBAN" panose="02000000000000000000" pitchFamily="2" charset="0"/>
                <a:cs typeface="NikoshBAN" panose="02000000000000000000" pitchFamily="2" charset="0"/>
              </a:rPr>
              <a:t>ত</a:t>
            </a:r>
            <a:endParaRPr lang="en-US" sz="29500" dirty="0">
              <a:solidFill>
                <a:srgbClr val="00B0F0"/>
              </a:solidFill>
              <a:latin typeface="NikoshBAN" panose="02000000000000000000" pitchFamily="2" charset="0"/>
              <a:cs typeface="NikoshBAN" panose="02000000000000000000" pitchFamily="2" charset="0"/>
            </a:endParaRPr>
          </a:p>
        </p:txBody>
      </p:sp>
      <p:sp>
        <p:nvSpPr>
          <p:cNvPr id="28" name="Frame 27"/>
          <p:cNvSpPr/>
          <p:nvPr/>
        </p:nvSpPr>
        <p:spPr>
          <a:xfrm>
            <a:off x="-34548" y="-15765"/>
            <a:ext cx="12238006" cy="6899026"/>
          </a:xfrm>
          <a:prstGeom prst="frame">
            <a:avLst>
              <a:gd name="adj1" fmla="val 4072"/>
            </a:avLst>
          </a:prstGeom>
          <a:pattFill prst="wdUpDiag">
            <a:fgClr>
              <a:srgbClr val="7030A0"/>
            </a:fgClr>
            <a:bgClr>
              <a:srgbClr val="FF0000"/>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21"/>
          <p:cNvSpPr/>
          <p:nvPr/>
        </p:nvSpPr>
        <p:spPr>
          <a:xfrm>
            <a:off x="9395740" y="582666"/>
            <a:ext cx="2544537" cy="4632037"/>
          </a:xfrm>
          <a:prstGeom prst="rect">
            <a:avLst/>
          </a:prstGeom>
        </p:spPr>
        <p:txBody>
          <a:bodyPr wrap="square">
            <a:spAutoFit/>
          </a:bodyPr>
          <a:lstStyle/>
          <a:p>
            <a:r>
              <a:rPr lang="bn-BD" sz="29500" dirty="0">
                <a:solidFill>
                  <a:srgbClr val="FFFF00"/>
                </a:solidFill>
                <a:latin typeface="NikoshBAN" panose="02000000000000000000" pitchFamily="2" charset="0"/>
                <a:cs typeface="NikoshBAN" panose="02000000000000000000" pitchFamily="2" charset="0"/>
              </a:rPr>
              <a:t>ম</a:t>
            </a:r>
            <a:endParaRPr lang="en-US" sz="29500" dirty="0">
              <a:solidFill>
                <a:srgbClr val="FFFF00"/>
              </a:solidFill>
              <a:latin typeface="NikoshBAN" panose="02000000000000000000" pitchFamily="2" charset="0"/>
              <a:cs typeface="NikoshBAN" panose="02000000000000000000" pitchFamily="2" charset="0"/>
            </a:endParaRPr>
          </a:p>
        </p:txBody>
      </p:sp>
      <p:sp>
        <p:nvSpPr>
          <p:cNvPr id="9" name="Date Placeholder 20"/>
          <p:cNvSpPr>
            <a:spLocks noGrp="1"/>
          </p:cNvSpPr>
          <p:nvPr/>
        </p:nvSpPr>
        <p:spPr>
          <a:xfrm>
            <a:off x="409373" y="6492875"/>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mtClean="0">
                <a:solidFill>
                  <a:srgbClr val="002060"/>
                </a:solidFill>
              </a:rPr>
              <a:pPr/>
              <a:t>8/22/2021</a:t>
            </a:fld>
            <a:endParaRPr lang="en-US" dirty="0">
              <a:solidFill>
                <a:srgbClr val="002060"/>
              </a:solidFill>
            </a:endParaRPr>
          </a:p>
        </p:txBody>
      </p:sp>
      <p:sp>
        <p:nvSpPr>
          <p:cNvPr id="2" name="TextBox 1"/>
          <p:cNvSpPr txBox="1"/>
          <p:nvPr/>
        </p:nvSpPr>
        <p:spPr>
          <a:xfrm>
            <a:off x="1831773" y="284356"/>
            <a:ext cx="7896427" cy="369332"/>
          </a:xfrm>
          <a:prstGeom prst="rect">
            <a:avLst/>
          </a:prstGeom>
          <a:solidFill>
            <a:schemeClr val="bg1"/>
          </a:solidFill>
        </p:spPr>
        <p:txBody>
          <a:bodyPr wrap="square" rtlCol="0">
            <a:spAutoFit/>
          </a:bodyPr>
          <a:lstStyle/>
          <a:p>
            <a:endParaRPr lang="en-US"/>
          </a:p>
        </p:txBody>
      </p:sp>
      <p:sp>
        <p:nvSpPr>
          <p:cNvPr id="11" name="TextBox 10"/>
          <p:cNvSpPr txBox="1"/>
          <p:nvPr/>
        </p:nvSpPr>
        <p:spPr>
          <a:xfrm>
            <a:off x="1984173" y="436756"/>
            <a:ext cx="7896427" cy="369332"/>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203158652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5000"/>
                                        <p:tgtEl>
                                          <p:spTgt spid="28"/>
                                        </p:tgtEl>
                                      </p:cBhvr>
                                    </p:animEffect>
                                    <p:set>
                                      <p:cBhvr>
                                        <p:cTn id="7" dur="1" fill="hold">
                                          <p:stCondLst>
                                            <p:cond delay="4999"/>
                                          </p:stCondLst>
                                        </p:cTn>
                                        <p:tgtEl>
                                          <p:spTgt spid="28"/>
                                        </p:tgtEl>
                                        <p:attrNameLst>
                                          <p:attrName>style.visibility</p:attrName>
                                        </p:attrNameLst>
                                      </p:cBhvr>
                                      <p:to>
                                        <p:strVal val="hidden"/>
                                      </p:to>
                                    </p:set>
                                  </p:childTnLst>
                                </p:cTn>
                              </p:par>
                              <p:par>
                                <p:cTn id="8" presetID="53"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p:cTn id="10" dur="5000" fill="hold"/>
                                        <p:tgtEl>
                                          <p:spTgt spid="19"/>
                                        </p:tgtEl>
                                        <p:attrNameLst>
                                          <p:attrName>ppt_w</p:attrName>
                                        </p:attrNameLst>
                                      </p:cBhvr>
                                      <p:tavLst>
                                        <p:tav tm="0">
                                          <p:val>
                                            <p:fltVal val="0"/>
                                          </p:val>
                                        </p:tav>
                                        <p:tav tm="100000">
                                          <p:val>
                                            <p:strVal val="#ppt_w"/>
                                          </p:val>
                                        </p:tav>
                                      </p:tavLst>
                                    </p:anim>
                                    <p:anim calcmode="lin" valueType="num">
                                      <p:cBhvr>
                                        <p:cTn id="11" dur="5000" fill="hold"/>
                                        <p:tgtEl>
                                          <p:spTgt spid="19"/>
                                        </p:tgtEl>
                                        <p:attrNameLst>
                                          <p:attrName>ppt_h</p:attrName>
                                        </p:attrNameLst>
                                      </p:cBhvr>
                                      <p:tavLst>
                                        <p:tav tm="0">
                                          <p:val>
                                            <p:fltVal val="0"/>
                                          </p:val>
                                        </p:tav>
                                        <p:tav tm="100000">
                                          <p:val>
                                            <p:strVal val="#ppt_h"/>
                                          </p:val>
                                        </p:tav>
                                      </p:tavLst>
                                    </p:anim>
                                    <p:animEffect transition="in" filter="fade">
                                      <p:cBhvr>
                                        <p:cTn id="12" dur="5000"/>
                                        <p:tgtEl>
                                          <p:spTgt spid="19"/>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0" fill="hold"/>
                                        <p:tgtEl>
                                          <p:spTgt spid="20"/>
                                        </p:tgtEl>
                                        <p:attrNameLst>
                                          <p:attrName>ppt_w</p:attrName>
                                        </p:attrNameLst>
                                      </p:cBhvr>
                                      <p:tavLst>
                                        <p:tav tm="0">
                                          <p:val>
                                            <p:fltVal val="0"/>
                                          </p:val>
                                        </p:tav>
                                        <p:tav tm="100000">
                                          <p:val>
                                            <p:strVal val="#ppt_w"/>
                                          </p:val>
                                        </p:tav>
                                      </p:tavLst>
                                    </p:anim>
                                    <p:anim calcmode="lin" valueType="num">
                                      <p:cBhvr>
                                        <p:cTn id="16" dur="5000" fill="hold"/>
                                        <p:tgtEl>
                                          <p:spTgt spid="20"/>
                                        </p:tgtEl>
                                        <p:attrNameLst>
                                          <p:attrName>ppt_h</p:attrName>
                                        </p:attrNameLst>
                                      </p:cBhvr>
                                      <p:tavLst>
                                        <p:tav tm="0">
                                          <p:val>
                                            <p:fltVal val="0"/>
                                          </p:val>
                                        </p:tav>
                                        <p:tav tm="100000">
                                          <p:val>
                                            <p:strVal val="#ppt_h"/>
                                          </p:val>
                                        </p:tav>
                                      </p:tavLst>
                                    </p:anim>
                                    <p:animEffect transition="in" filter="fade">
                                      <p:cBhvr>
                                        <p:cTn id="17" dur="5000"/>
                                        <p:tgtEl>
                                          <p:spTgt spid="2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0" fill="hold"/>
                                        <p:tgtEl>
                                          <p:spTgt spid="21"/>
                                        </p:tgtEl>
                                        <p:attrNameLst>
                                          <p:attrName>ppt_w</p:attrName>
                                        </p:attrNameLst>
                                      </p:cBhvr>
                                      <p:tavLst>
                                        <p:tav tm="0">
                                          <p:val>
                                            <p:fltVal val="0"/>
                                          </p:val>
                                        </p:tav>
                                        <p:tav tm="100000">
                                          <p:val>
                                            <p:strVal val="#ppt_w"/>
                                          </p:val>
                                        </p:tav>
                                      </p:tavLst>
                                    </p:anim>
                                    <p:anim calcmode="lin" valueType="num">
                                      <p:cBhvr>
                                        <p:cTn id="21" dur="5000" fill="hold"/>
                                        <p:tgtEl>
                                          <p:spTgt spid="21"/>
                                        </p:tgtEl>
                                        <p:attrNameLst>
                                          <p:attrName>ppt_h</p:attrName>
                                        </p:attrNameLst>
                                      </p:cBhvr>
                                      <p:tavLst>
                                        <p:tav tm="0">
                                          <p:val>
                                            <p:fltVal val="0"/>
                                          </p:val>
                                        </p:tav>
                                        <p:tav tm="100000">
                                          <p:val>
                                            <p:strVal val="#ppt_h"/>
                                          </p:val>
                                        </p:tav>
                                      </p:tavLst>
                                    </p:anim>
                                    <p:animEffect transition="in" filter="fade">
                                      <p:cBhvr>
                                        <p:cTn id="22" dur="5000"/>
                                        <p:tgtEl>
                                          <p:spTgt spid="2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0" fill="hold"/>
                                        <p:tgtEl>
                                          <p:spTgt spid="22"/>
                                        </p:tgtEl>
                                        <p:attrNameLst>
                                          <p:attrName>ppt_w</p:attrName>
                                        </p:attrNameLst>
                                      </p:cBhvr>
                                      <p:tavLst>
                                        <p:tav tm="0">
                                          <p:val>
                                            <p:fltVal val="0"/>
                                          </p:val>
                                        </p:tav>
                                        <p:tav tm="100000">
                                          <p:val>
                                            <p:strVal val="#ppt_w"/>
                                          </p:val>
                                        </p:tav>
                                      </p:tavLst>
                                    </p:anim>
                                    <p:anim calcmode="lin" valueType="num">
                                      <p:cBhvr>
                                        <p:cTn id="26" dur="5000" fill="hold"/>
                                        <p:tgtEl>
                                          <p:spTgt spid="22"/>
                                        </p:tgtEl>
                                        <p:attrNameLst>
                                          <p:attrName>ppt_h</p:attrName>
                                        </p:attrNameLst>
                                      </p:cBhvr>
                                      <p:tavLst>
                                        <p:tav tm="0">
                                          <p:val>
                                            <p:fltVal val="0"/>
                                          </p:val>
                                        </p:tav>
                                        <p:tav tm="100000">
                                          <p:val>
                                            <p:strVal val="#ppt_h"/>
                                          </p:val>
                                        </p:tav>
                                      </p:tavLst>
                                    </p:anim>
                                    <p:animEffect transition="in" filter="fade">
                                      <p:cBhvr>
                                        <p:cTn id="27" dur="5000"/>
                                        <p:tgtEl>
                                          <p:spTgt spid="22"/>
                                        </p:tgtEl>
                                      </p:cBhvr>
                                    </p:animEffect>
                                  </p:childTnLst>
                                </p:cTn>
                              </p:par>
                              <p:par>
                                <p:cTn id="28" presetID="23" presetClass="emph" presetSubtype="0" repeatCount="indefinite" fill="hold" grpId="1" nodeType="withEffect">
                                  <p:stCondLst>
                                    <p:cond delay="0"/>
                                  </p:stCondLst>
                                  <p:endCondLst>
                                    <p:cond evt="onNext" delay="0">
                                      <p:tgtEl>
                                        <p:sldTgt/>
                                      </p:tgtEl>
                                    </p:cond>
                                  </p:endCondLst>
                                  <p:childTnLst>
                                    <p:animClr clrSpc="hsl" dir="cw">
                                      <p:cBhvr override="childStyle">
                                        <p:cTn id="29" dur="5000" fill="hold"/>
                                        <p:tgtEl>
                                          <p:spTgt spid="19"/>
                                        </p:tgtEl>
                                        <p:attrNameLst>
                                          <p:attrName>style.color</p:attrName>
                                        </p:attrNameLst>
                                      </p:cBhvr>
                                      <p:by>
                                        <p:hsl h="10842353" s="0" l="0"/>
                                      </p:by>
                                    </p:animClr>
                                    <p:animClr clrSpc="hsl" dir="cw">
                                      <p:cBhvr>
                                        <p:cTn id="30" dur="5000" fill="hold"/>
                                        <p:tgtEl>
                                          <p:spTgt spid="19"/>
                                        </p:tgtEl>
                                        <p:attrNameLst>
                                          <p:attrName>fillcolor</p:attrName>
                                        </p:attrNameLst>
                                      </p:cBhvr>
                                      <p:by>
                                        <p:hsl h="10842353" s="0" l="0"/>
                                      </p:by>
                                    </p:animClr>
                                    <p:animClr clrSpc="hsl" dir="cw">
                                      <p:cBhvr>
                                        <p:cTn id="31" dur="5000" fill="hold"/>
                                        <p:tgtEl>
                                          <p:spTgt spid="19"/>
                                        </p:tgtEl>
                                        <p:attrNameLst>
                                          <p:attrName>stroke.color</p:attrName>
                                        </p:attrNameLst>
                                      </p:cBhvr>
                                      <p:by>
                                        <p:hsl h="10842353" s="0" l="0"/>
                                      </p:by>
                                    </p:animClr>
                                    <p:set>
                                      <p:cBhvr>
                                        <p:cTn id="32" dur="5000" fill="hold"/>
                                        <p:tgtEl>
                                          <p:spTgt spid="19"/>
                                        </p:tgtEl>
                                        <p:attrNameLst>
                                          <p:attrName>fill.type</p:attrName>
                                        </p:attrNameLst>
                                      </p:cBhvr>
                                      <p:to>
                                        <p:strVal val="solid"/>
                                      </p:to>
                                    </p:set>
                                  </p:childTnLst>
                                </p:cTn>
                              </p:par>
                              <p:par>
                                <p:cTn id="33" presetID="23" presetClass="emph" presetSubtype="0" repeatCount="indefinite" fill="hold" grpId="1" nodeType="withEffect">
                                  <p:stCondLst>
                                    <p:cond delay="0"/>
                                  </p:stCondLst>
                                  <p:endCondLst>
                                    <p:cond evt="onNext" delay="0">
                                      <p:tgtEl>
                                        <p:sldTgt/>
                                      </p:tgtEl>
                                    </p:cond>
                                  </p:endCondLst>
                                  <p:childTnLst>
                                    <p:animClr clrSpc="hsl" dir="cw">
                                      <p:cBhvr override="childStyle">
                                        <p:cTn id="34" dur="5000" fill="hold"/>
                                        <p:tgtEl>
                                          <p:spTgt spid="20"/>
                                        </p:tgtEl>
                                        <p:attrNameLst>
                                          <p:attrName>style.color</p:attrName>
                                        </p:attrNameLst>
                                      </p:cBhvr>
                                      <p:by>
                                        <p:hsl h="10842353" s="0" l="0"/>
                                      </p:by>
                                    </p:animClr>
                                    <p:animClr clrSpc="hsl" dir="cw">
                                      <p:cBhvr>
                                        <p:cTn id="35" dur="5000" fill="hold"/>
                                        <p:tgtEl>
                                          <p:spTgt spid="20"/>
                                        </p:tgtEl>
                                        <p:attrNameLst>
                                          <p:attrName>fillcolor</p:attrName>
                                        </p:attrNameLst>
                                      </p:cBhvr>
                                      <p:by>
                                        <p:hsl h="10842353" s="0" l="0"/>
                                      </p:by>
                                    </p:animClr>
                                    <p:animClr clrSpc="hsl" dir="cw">
                                      <p:cBhvr>
                                        <p:cTn id="36" dur="5000" fill="hold"/>
                                        <p:tgtEl>
                                          <p:spTgt spid="20"/>
                                        </p:tgtEl>
                                        <p:attrNameLst>
                                          <p:attrName>stroke.color</p:attrName>
                                        </p:attrNameLst>
                                      </p:cBhvr>
                                      <p:by>
                                        <p:hsl h="10842353" s="0" l="0"/>
                                      </p:by>
                                    </p:animClr>
                                    <p:set>
                                      <p:cBhvr>
                                        <p:cTn id="37" dur="5000" fill="hold"/>
                                        <p:tgtEl>
                                          <p:spTgt spid="20"/>
                                        </p:tgtEl>
                                        <p:attrNameLst>
                                          <p:attrName>fill.type</p:attrName>
                                        </p:attrNameLst>
                                      </p:cBhvr>
                                      <p:to>
                                        <p:strVal val="solid"/>
                                      </p:to>
                                    </p:set>
                                  </p:childTnLst>
                                </p:cTn>
                              </p:par>
                              <p:par>
                                <p:cTn id="38" presetID="23" presetClass="emph" presetSubtype="0" repeatCount="indefinite" fill="hold" grpId="1" nodeType="withEffect">
                                  <p:stCondLst>
                                    <p:cond delay="0"/>
                                  </p:stCondLst>
                                  <p:endCondLst>
                                    <p:cond evt="onNext" delay="0">
                                      <p:tgtEl>
                                        <p:sldTgt/>
                                      </p:tgtEl>
                                    </p:cond>
                                  </p:endCondLst>
                                  <p:childTnLst>
                                    <p:animClr clrSpc="hsl" dir="cw">
                                      <p:cBhvr override="childStyle">
                                        <p:cTn id="39" dur="5000" fill="hold"/>
                                        <p:tgtEl>
                                          <p:spTgt spid="21"/>
                                        </p:tgtEl>
                                        <p:attrNameLst>
                                          <p:attrName>style.color</p:attrName>
                                        </p:attrNameLst>
                                      </p:cBhvr>
                                      <p:by>
                                        <p:hsl h="10842353" s="0" l="0"/>
                                      </p:by>
                                    </p:animClr>
                                    <p:animClr clrSpc="hsl" dir="cw">
                                      <p:cBhvr>
                                        <p:cTn id="40" dur="5000" fill="hold"/>
                                        <p:tgtEl>
                                          <p:spTgt spid="21"/>
                                        </p:tgtEl>
                                        <p:attrNameLst>
                                          <p:attrName>fillcolor</p:attrName>
                                        </p:attrNameLst>
                                      </p:cBhvr>
                                      <p:by>
                                        <p:hsl h="10842353" s="0" l="0"/>
                                      </p:by>
                                    </p:animClr>
                                    <p:animClr clrSpc="hsl" dir="cw">
                                      <p:cBhvr>
                                        <p:cTn id="41" dur="5000" fill="hold"/>
                                        <p:tgtEl>
                                          <p:spTgt spid="21"/>
                                        </p:tgtEl>
                                        <p:attrNameLst>
                                          <p:attrName>stroke.color</p:attrName>
                                        </p:attrNameLst>
                                      </p:cBhvr>
                                      <p:by>
                                        <p:hsl h="10842353" s="0" l="0"/>
                                      </p:by>
                                    </p:animClr>
                                    <p:set>
                                      <p:cBhvr>
                                        <p:cTn id="42" dur="5000" fill="hold"/>
                                        <p:tgtEl>
                                          <p:spTgt spid="21"/>
                                        </p:tgtEl>
                                        <p:attrNameLst>
                                          <p:attrName>fill.type</p:attrName>
                                        </p:attrNameLst>
                                      </p:cBhvr>
                                      <p:to>
                                        <p:strVal val="solid"/>
                                      </p:to>
                                    </p:set>
                                  </p:childTnLst>
                                </p:cTn>
                              </p:par>
                              <p:par>
                                <p:cTn id="43" presetID="23" presetClass="emph" presetSubtype="0" repeatCount="indefinite" fill="hold" grpId="1" nodeType="withEffect">
                                  <p:stCondLst>
                                    <p:cond delay="0"/>
                                  </p:stCondLst>
                                  <p:endCondLst>
                                    <p:cond evt="onNext" delay="0">
                                      <p:tgtEl>
                                        <p:sldTgt/>
                                      </p:tgtEl>
                                    </p:cond>
                                  </p:endCondLst>
                                  <p:childTnLst>
                                    <p:animClr clrSpc="hsl" dir="cw">
                                      <p:cBhvr override="childStyle">
                                        <p:cTn id="44" dur="5000" fill="hold"/>
                                        <p:tgtEl>
                                          <p:spTgt spid="22"/>
                                        </p:tgtEl>
                                        <p:attrNameLst>
                                          <p:attrName>style.color</p:attrName>
                                        </p:attrNameLst>
                                      </p:cBhvr>
                                      <p:by>
                                        <p:hsl h="10842353" s="0" l="0"/>
                                      </p:by>
                                    </p:animClr>
                                    <p:animClr clrSpc="hsl" dir="cw">
                                      <p:cBhvr>
                                        <p:cTn id="45" dur="5000" fill="hold"/>
                                        <p:tgtEl>
                                          <p:spTgt spid="22"/>
                                        </p:tgtEl>
                                        <p:attrNameLst>
                                          <p:attrName>fillcolor</p:attrName>
                                        </p:attrNameLst>
                                      </p:cBhvr>
                                      <p:by>
                                        <p:hsl h="10842353" s="0" l="0"/>
                                      </p:by>
                                    </p:animClr>
                                    <p:animClr clrSpc="hsl" dir="cw">
                                      <p:cBhvr>
                                        <p:cTn id="46" dur="5000" fill="hold"/>
                                        <p:tgtEl>
                                          <p:spTgt spid="22"/>
                                        </p:tgtEl>
                                        <p:attrNameLst>
                                          <p:attrName>stroke.color</p:attrName>
                                        </p:attrNameLst>
                                      </p:cBhvr>
                                      <p:by>
                                        <p:hsl h="10842353" s="0" l="0"/>
                                      </p:by>
                                    </p:animClr>
                                    <p:set>
                                      <p:cBhvr>
                                        <p:cTn id="47" dur="50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p:bldP spid="20" grpId="1"/>
      <p:bldP spid="21" grpId="0"/>
      <p:bldP spid="21" grpId="1"/>
      <p:bldP spid="28" grpId="0" animBg="1"/>
      <p:bldP spid="22" grpId="0"/>
      <p:bldP spid="22"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p:cNvSpPr/>
          <p:nvPr/>
        </p:nvSpPr>
        <p:spPr>
          <a:xfrm>
            <a:off x="0" y="50800"/>
            <a:ext cx="11976100" cy="369332"/>
          </a:xfrm>
          <a:prstGeom prst="rect">
            <a:avLst/>
          </a:prstGeom>
          <a:solidFill>
            <a:schemeClr val="accent1">
              <a:lumMod val="20000"/>
              <a:lumOff val="80000"/>
            </a:schemeClr>
          </a:solidFill>
        </p:spPr>
        <p:txBody>
          <a:bodyPr wrap="square">
            <a:spAutoFit/>
          </a:bodyPr>
          <a:lstStyle/>
          <a:p>
            <a:r>
              <a:rPr lang="bn-IN" dirty="0"/>
              <a:t>০৩. ভিন্ন ভিন্ন মাধ্যমে আলোর বেগের বিভিন্ন </a:t>
            </a:r>
            <a:r>
              <a:rPr lang="bn-IN" dirty="0" smtClean="0"/>
              <a:t>মানের কারণে </a:t>
            </a:r>
            <a:r>
              <a:rPr lang="bn-IN" dirty="0"/>
              <a:t>মাধ্যমের প্রতিসরাংকের ভিন্নতা </a:t>
            </a:r>
            <a:r>
              <a:rPr lang="bn-IN" dirty="0" smtClean="0"/>
              <a:t>যাচাই</a:t>
            </a:r>
            <a:endParaRPr lang="en-US" dirty="0"/>
          </a:p>
        </p:txBody>
      </p:sp>
      <p:sp>
        <p:nvSpPr>
          <p:cNvPr id="9" name="TextBox 8"/>
          <p:cNvSpPr txBox="1"/>
          <p:nvPr/>
        </p:nvSpPr>
        <p:spPr>
          <a:xfrm>
            <a:off x="51579" y="420132"/>
            <a:ext cx="12140421" cy="1061829"/>
          </a:xfrm>
          <a:prstGeom prst="rect">
            <a:avLst/>
          </a:prstGeom>
          <a:solidFill>
            <a:schemeClr val="accent2">
              <a:lumMod val="20000"/>
              <a:lumOff val="80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marL="457200" indent="-457200">
              <a:buFont typeface="Arial" pitchFamily="34" charset="0"/>
              <a:buChar char="•"/>
            </a:pPr>
            <a:r>
              <a:rPr lang="bn-IN" sz="1600" b="1" dirty="0" smtClean="0">
                <a:ln w="10541" cmpd="sng">
                  <a:solidFill>
                    <a:schemeClr val="accent1">
                      <a:shade val="88000"/>
                      <a:satMod val="110000"/>
                    </a:schemeClr>
                  </a:solidFill>
                  <a:prstDash val="solid"/>
                </a:ln>
                <a:solidFill>
                  <a:srgbClr val="002060"/>
                </a:solidFill>
              </a:rPr>
              <a:t>প্রতিসরাংকের সাথে আলোর বেগের সম্পর্ক লিখতে পারলে (১</a:t>
            </a:r>
            <a:r>
              <a:rPr lang="bn-IN" sz="1600" b="1" dirty="0">
                <a:ln w="10541" cmpd="sng">
                  <a:solidFill>
                    <a:schemeClr val="accent1">
                      <a:shade val="88000"/>
                      <a:satMod val="110000"/>
                    </a:schemeClr>
                  </a:solidFill>
                  <a:prstDash val="solid"/>
                </a:ln>
                <a:solidFill>
                  <a:srgbClr val="002060"/>
                </a:solidFill>
              </a:rPr>
              <a:t>); </a:t>
            </a:r>
            <a:endParaRPr lang="bn-IN" sz="1600" b="1" dirty="0" smtClean="0">
              <a:ln w="10541" cmpd="sng">
                <a:solidFill>
                  <a:schemeClr val="accent1">
                    <a:shade val="88000"/>
                    <a:satMod val="110000"/>
                  </a:schemeClr>
                </a:solidFill>
                <a:prstDash val="solid"/>
              </a:ln>
              <a:solidFill>
                <a:srgbClr val="002060"/>
              </a:solidFill>
            </a:endParaRPr>
          </a:p>
          <a:p>
            <a:pPr marL="457200" indent="-457200">
              <a:buFont typeface="Arial" pitchFamily="34" charset="0"/>
              <a:buChar char="•"/>
            </a:pPr>
            <a:r>
              <a:rPr lang="bn-IN" sz="1600" b="1" dirty="0" smtClean="0">
                <a:ln w="10541" cmpd="sng">
                  <a:solidFill>
                    <a:schemeClr val="accent1">
                      <a:shade val="88000"/>
                      <a:satMod val="110000"/>
                    </a:schemeClr>
                  </a:solidFill>
                  <a:prstDash val="solid"/>
                </a:ln>
                <a:solidFill>
                  <a:srgbClr val="002060"/>
                </a:solidFill>
              </a:rPr>
              <a:t>মাধ্যমগুলোতে প্রতিসরাঙ্কের বিভিন্নতার কারণ লিখতে পারলে (১); = (২);</a:t>
            </a:r>
          </a:p>
          <a:p>
            <a:pPr marL="457200" indent="-457200">
              <a:buFont typeface="Arial" pitchFamily="34" charset="0"/>
              <a:buChar char="•"/>
            </a:pPr>
            <a:r>
              <a:rPr lang="bn-IN" sz="1600" b="1" dirty="0" smtClean="0">
                <a:ln w="10541" cmpd="sng">
                  <a:solidFill>
                    <a:schemeClr val="accent1">
                      <a:shade val="88000"/>
                      <a:satMod val="110000"/>
                    </a:schemeClr>
                  </a:solidFill>
                  <a:prstDash val="solid"/>
                </a:ln>
                <a:solidFill>
                  <a:srgbClr val="002060"/>
                </a:solidFill>
              </a:rPr>
              <a:t>মূল বইয়ের টেবিল ৯.০১ এর উপাত্ত ব্যবহার করে বাতাস, পানি, কাচ ও হীরায় আলোর বেগ নিরূপন করতে পারলে(১); = (৩);</a:t>
            </a:r>
            <a:r>
              <a:rPr lang="bn-IN" sz="1600" b="1" dirty="0">
                <a:ln w="10541" cmpd="sng">
                  <a:solidFill>
                    <a:schemeClr val="accent1">
                      <a:shade val="88000"/>
                      <a:satMod val="110000"/>
                    </a:schemeClr>
                  </a:solidFill>
                  <a:prstDash val="solid"/>
                </a:ln>
                <a:solidFill>
                  <a:srgbClr val="002060"/>
                </a:solidFill>
              </a:rPr>
              <a:t> </a:t>
            </a:r>
            <a:endParaRPr lang="bn-IN" sz="1600" b="1" dirty="0" smtClean="0">
              <a:ln w="10541" cmpd="sng">
                <a:solidFill>
                  <a:schemeClr val="accent1">
                    <a:shade val="88000"/>
                    <a:satMod val="110000"/>
                  </a:schemeClr>
                </a:solidFill>
                <a:prstDash val="solid"/>
              </a:ln>
              <a:solidFill>
                <a:srgbClr val="002060"/>
              </a:solidFill>
            </a:endParaRPr>
          </a:p>
          <a:p>
            <a:pPr marL="457200" indent="-457200">
              <a:buFont typeface="Arial" pitchFamily="34" charset="0"/>
              <a:buChar char="•"/>
            </a:pPr>
            <a:r>
              <a:rPr lang="bn-IN" sz="1500" b="1" dirty="0">
                <a:ln w="10541" cmpd="sng">
                  <a:solidFill>
                    <a:schemeClr val="accent1">
                      <a:shade val="88000"/>
                      <a:satMod val="110000"/>
                    </a:schemeClr>
                  </a:solidFill>
                  <a:prstDash val="solid"/>
                </a:ln>
                <a:solidFill>
                  <a:srgbClr val="002060"/>
                </a:solidFill>
              </a:rPr>
              <a:t>মূল বইয়ের টেবিল ৯.০১ এর উপাত্ত ব্যবহার করে বাতাস, পানি, কাচ ও হীরায় আলোর বেগ নিরূপন </a:t>
            </a:r>
            <a:r>
              <a:rPr lang="bn-IN" sz="1500" b="1" dirty="0" smtClean="0">
                <a:ln w="10541" cmpd="sng">
                  <a:solidFill>
                    <a:schemeClr val="accent1">
                      <a:shade val="88000"/>
                      <a:satMod val="110000"/>
                    </a:schemeClr>
                  </a:solidFill>
                  <a:prstDash val="solid"/>
                </a:ln>
                <a:solidFill>
                  <a:srgbClr val="002060"/>
                </a:solidFill>
              </a:rPr>
              <a:t>করে বাখ্যা করতে পারলে (১); = (৪)</a:t>
            </a:r>
            <a:endParaRPr lang="en-US" sz="1500" b="1" dirty="0">
              <a:ln w="10541" cmpd="sng">
                <a:solidFill>
                  <a:schemeClr val="accent1">
                    <a:shade val="88000"/>
                    <a:satMod val="110000"/>
                  </a:schemeClr>
                </a:solidFill>
                <a:prstDash val="solid"/>
              </a:ln>
              <a:solidFill>
                <a:srgbClr val="002060"/>
              </a:solidFill>
            </a:endParaRPr>
          </a:p>
        </p:txBody>
      </p:sp>
      <p:sp>
        <p:nvSpPr>
          <p:cNvPr id="11" name="TextBox 10"/>
          <p:cNvSpPr txBox="1"/>
          <p:nvPr/>
        </p:nvSpPr>
        <p:spPr>
          <a:xfrm>
            <a:off x="59348" y="1464995"/>
            <a:ext cx="1032851" cy="307777"/>
          </a:xfrm>
          <a:prstGeom prst="rect">
            <a:avLst/>
          </a:prstGeom>
          <a:solidFill>
            <a:schemeClr val="bg2">
              <a:lumMod val="90000"/>
            </a:schemeClr>
          </a:solidFill>
        </p:spPr>
        <p:txBody>
          <a:bodyPr wrap="square" rtlCol="0">
            <a:spAutoFit/>
          </a:bodyPr>
          <a:lstStyle/>
          <a:p>
            <a:r>
              <a:rPr lang="bn-IN" sz="1400" b="1" dirty="0" smtClean="0">
                <a:solidFill>
                  <a:schemeClr val="tx1">
                    <a:lumMod val="95000"/>
                    <a:lumOff val="5000"/>
                  </a:schemeClr>
                </a:solidFill>
                <a:effectLst>
                  <a:outerShdw blurRad="38100" dist="38100" dir="2700000" algn="tl">
                    <a:srgbClr val="000000">
                      <a:alpha val="43137"/>
                    </a:srgbClr>
                  </a:outerShdw>
                </a:effectLst>
              </a:rPr>
              <a:t>সমাধানঃ </a:t>
            </a:r>
            <a:endParaRPr lang="en-US" sz="1400" b="1" dirty="0">
              <a:solidFill>
                <a:schemeClr val="tx1">
                  <a:lumMod val="95000"/>
                  <a:lumOff val="5000"/>
                </a:schemeClr>
              </a:solidFill>
              <a:effectLst>
                <a:outerShdw blurRad="38100" dist="38100" dir="2700000" algn="tl">
                  <a:srgbClr val="000000">
                    <a:alpha val="43137"/>
                  </a:srgbClr>
                </a:outerShdw>
              </a:effectLst>
            </a:endParaRPr>
          </a:p>
        </p:txBody>
      </p:sp>
      <p:grpSp>
        <p:nvGrpSpPr>
          <p:cNvPr id="28" name="Group 27"/>
          <p:cNvGrpSpPr/>
          <p:nvPr/>
        </p:nvGrpSpPr>
        <p:grpSpPr>
          <a:xfrm>
            <a:off x="1066800" y="1435100"/>
            <a:ext cx="4089400" cy="1469430"/>
            <a:chOff x="1066800" y="1536700"/>
            <a:chExt cx="4089400" cy="1469430"/>
          </a:xfrm>
        </p:grpSpPr>
        <p:sp>
          <p:nvSpPr>
            <p:cNvPr id="13" name="TextBox 12"/>
            <p:cNvSpPr txBox="1"/>
            <p:nvPr/>
          </p:nvSpPr>
          <p:spPr>
            <a:xfrm>
              <a:off x="1066800" y="1536700"/>
              <a:ext cx="4089400" cy="646331"/>
            </a:xfrm>
            <a:prstGeom prst="rect">
              <a:avLst/>
            </a:prstGeom>
            <a:noFill/>
          </p:spPr>
          <p:txBody>
            <a:bodyPr wrap="square" rtlCol="0">
              <a:spAutoFit/>
            </a:bodyPr>
            <a:lstStyle/>
            <a:p>
              <a:r>
                <a:rPr lang="bn-IN" dirty="0" smtClean="0"/>
                <a:t>মূল বইয়ের ৯.০১ নং টেবিল হতে পাই,</a:t>
              </a:r>
            </a:p>
            <a:p>
              <a:r>
                <a:rPr lang="bn-IN" dirty="0" smtClean="0"/>
                <a:t>ভিন্ন ভিন্ন মাধ্যমে আলোর প্রতিসরাঙ্ক,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199" y="2156262"/>
              <a:ext cx="2908299" cy="84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15" name="TextBox 14"/>
              <p:cNvSpPr txBox="1"/>
              <p:nvPr/>
            </p:nvSpPr>
            <p:spPr>
              <a:xfrm>
                <a:off x="279399" y="2579588"/>
                <a:ext cx="5683252" cy="3292312"/>
              </a:xfrm>
              <a:prstGeom prst="rect">
                <a:avLst/>
              </a:prstGeom>
              <a:noFill/>
            </p:spPr>
            <p:txBody>
              <a:bodyPr wrap="square" rtlCol="0">
                <a:spAutoFit/>
              </a:bodyPr>
              <a:lstStyle/>
              <a:p>
                <a:r>
                  <a:rPr lang="bn-IN" dirty="0" smtClean="0"/>
                  <a:t>এখানে, </a:t>
                </a:r>
                <a:endParaRPr lang="en-US" dirty="0" smtClean="0"/>
              </a:p>
              <a:p>
                <a:r>
                  <a:rPr lang="bn-IN" sz="1600" dirty="0" smtClean="0"/>
                  <a:t>শূন্য মাধ্যমে আলোর প্রতিসরাংক, </a:t>
                </a:r>
                <a:r>
                  <a:rPr lang="en-US" sz="2000" dirty="0" err="1" smtClean="0"/>
                  <a:t>n</a:t>
                </a:r>
                <a:r>
                  <a:rPr lang="en-US" sz="2000" baseline="-25000" dirty="0" err="1" smtClean="0"/>
                  <a:t>O</a:t>
                </a:r>
                <a:r>
                  <a:rPr lang="en-US" sz="2000" baseline="-25000" dirty="0" smtClean="0"/>
                  <a:t> </a:t>
                </a:r>
                <a:r>
                  <a:rPr lang="en-US" sz="2000" dirty="0" smtClean="0"/>
                  <a:t>= 1.00</a:t>
                </a:r>
                <a:r>
                  <a:rPr lang="bn-IN" sz="2000" dirty="0" smtClean="0"/>
                  <a:t> </a:t>
                </a:r>
                <a:endParaRPr lang="en-US" sz="2000" dirty="0" smtClean="0"/>
              </a:p>
              <a:p>
                <a:r>
                  <a:rPr lang="bn-IN" sz="1600" dirty="0" smtClean="0"/>
                  <a:t>বাতাসে আলোর প্রতিসরাংক, </a:t>
                </a:r>
                <a:r>
                  <a:rPr lang="en-US" sz="2000" dirty="0" err="1" smtClean="0"/>
                  <a:t>n</a:t>
                </a:r>
                <a:r>
                  <a:rPr lang="en-US" sz="2000" baseline="-25000" dirty="0" err="1" smtClean="0"/>
                  <a:t>a</a:t>
                </a:r>
                <a:r>
                  <a:rPr lang="en-US" sz="2000" dirty="0" smtClean="0"/>
                  <a:t> =</a:t>
                </a:r>
                <a:r>
                  <a:rPr lang="bn-IN" sz="2000" dirty="0" smtClean="0"/>
                  <a:t> </a:t>
                </a:r>
                <a:r>
                  <a:rPr lang="en-US" sz="2000" dirty="0" smtClean="0"/>
                  <a:t>1.00029</a:t>
                </a:r>
              </a:p>
              <a:p>
                <a:r>
                  <a:rPr lang="bn-IN" sz="1600" dirty="0" smtClean="0"/>
                  <a:t>পানিতে আলোর প্রতিসরাংক, </a:t>
                </a:r>
                <a:r>
                  <a:rPr lang="en-US" sz="2000" dirty="0" err="1" smtClean="0"/>
                  <a:t>n</a:t>
                </a:r>
                <a:r>
                  <a:rPr lang="en-US" sz="2000" baseline="-25000" dirty="0" err="1" smtClean="0"/>
                  <a:t>W</a:t>
                </a:r>
                <a:r>
                  <a:rPr lang="en-US" sz="2000" baseline="-25000" dirty="0" smtClean="0"/>
                  <a:t> </a:t>
                </a:r>
                <a:r>
                  <a:rPr lang="en-US" sz="2000" dirty="0" smtClean="0"/>
                  <a:t>= 1.33</a:t>
                </a:r>
              </a:p>
              <a:p>
                <a:r>
                  <a:rPr lang="bn-IN" sz="1600" dirty="0" smtClean="0"/>
                  <a:t>সাধারণ কাচে আলোর প্রতিসরাঙ্ক, </a:t>
                </a:r>
                <a:r>
                  <a:rPr lang="en-US" sz="2000" dirty="0" err="1" smtClean="0"/>
                  <a:t>n</a:t>
                </a:r>
                <a:r>
                  <a:rPr lang="en-US" sz="2000" baseline="-25000" dirty="0" err="1" smtClean="0"/>
                  <a:t>g</a:t>
                </a:r>
                <a:r>
                  <a:rPr lang="en-US" sz="2000" baseline="-25000" dirty="0" smtClean="0"/>
                  <a:t> </a:t>
                </a:r>
                <a:r>
                  <a:rPr lang="en-US" sz="2000" dirty="0" smtClean="0"/>
                  <a:t>=  1.52</a:t>
                </a:r>
                <a:endParaRPr lang="bn-IN" sz="2000" dirty="0" smtClean="0"/>
              </a:p>
              <a:p>
                <a:r>
                  <a:rPr lang="bn-IN" sz="1600" dirty="0" smtClean="0"/>
                  <a:t>হীরায় আলোর প্রতিসরাংক, </a:t>
                </a:r>
                <a:r>
                  <a:rPr lang="en-US" sz="2000" dirty="0" err="1" smtClean="0"/>
                  <a:t>n</a:t>
                </a:r>
                <a:r>
                  <a:rPr lang="en-US" sz="2000" baseline="-25000" dirty="0" err="1" smtClean="0"/>
                  <a:t>d</a:t>
                </a:r>
                <a:r>
                  <a:rPr lang="en-US" sz="2000" dirty="0" smtClean="0"/>
                  <a:t> = 2.42</a:t>
                </a:r>
                <a:endParaRPr lang="en-US" sz="2000" dirty="0"/>
              </a:p>
              <a:p>
                <a:r>
                  <a:rPr lang="bn-IN" sz="1600" dirty="0" smtClean="0"/>
                  <a:t>শূন্য মাধ্যমে আলোর বেগ,</a:t>
                </a:r>
                <a:r>
                  <a:rPr lang="en-US" sz="1600" dirty="0" smtClean="0"/>
                  <a:t> </a:t>
                </a:r>
                <a14:m>
                  <m:oMath xmlns:m="http://schemas.openxmlformats.org/officeDocument/2006/math">
                    <m:r>
                      <m:rPr>
                        <m:sty m:val="p"/>
                      </m:rPr>
                      <a:rPr lang="en-US" sz="2000" b="0" i="0" smtClean="0">
                        <a:latin typeface="Cambria Math"/>
                      </a:rPr>
                      <m:t>C</m:t>
                    </m:r>
                    <m:r>
                      <a:rPr lang="en-US" sz="2000" b="0" i="0" smtClean="0">
                        <a:latin typeface="Cambria Math"/>
                      </a:rPr>
                      <m:t>=</m:t>
                    </m:r>
                    <m:r>
                      <a:rPr lang="en-US" sz="2000" b="0" i="1" smtClean="0">
                        <a:latin typeface="Cambria Math"/>
                      </a:rPr>
                      <m:t>3</m:t>
                    </m:r>
                    <m:r>
                      <a:rPr lang="en-US" sz="2000" b="0" i="1" smtClean="0">
                        <a:latin typeface="Cambria Math"/>
                        <a:ea typeface="Cambria Math"/>
                      </a:rPr>
                      <m:t>×</m:t>
                    </m:r>
                    <m:sSup>
                      <m:sSupPr>
                        <m:ctrlPr>
                          <a:rPr lang="en-US" sz="2000" b="0" i="1" smtClean="0">
                            <a:latin typeface="Cambria Math"/>
                            <a:ea typeface="Cambria Math"/>
                          </a:rPr>
                        </m:ctrlPr>
                      </m:sSupPr>
                      <m:e>
                        <m:r>
                          <a:rPr lang="en-US" sz="2000" b="0" i="1" smtClean="0">
                            <a:latin typeface="Cambria Math"/>
                            <a:ea typeface="Cambria Math"/>
                          </a:rPr>
                          <m:t>10</m:t>
                        </m:r>
                      </m:e>
                      <m:sup>
                        <m:r>
                          <a:rPr lang="en-US" sz="2000" b="0" i="1" smtClean="0">
                            <a:latin typeface="Cambria Math"/>
                            <a:ea typeface="Cambria Math"/>
                          </a:rPr>
                          <m:t>8</m:t>
                        </m:r>
                      </m:sup>
                    </m:sSup>
                    <m:r>
                      <a:rPr lang="en-US" sz="2000" b="0" i="1" smtClean="0">
                        <a:latin typeface="Cambria Math"/>
                        <a:ea typeface="Cambria Math"/>
                      </a:rPr>
                      <m:t> </m:t>
                    </m:r>
                    <m:r>
                      <a:rPr lang="en-US" sz="2000" b="0" i="1" smtClean="0">
                        <a:latin typeface="Cambria Math"/>
                        <a:ea typeface="Cambria Math"/>
                      </a:rPr>
                      <m:t>𝑚</m:t>
                    </m:r>
                    <m:sSup>
                      <m:sSupPr>
                        <m:ctrlPr>
                          <a:rPr lang="en-US" sz="2000" b="0" i="1" smtClean="0">
                            <a:latin typeface="Cambria Math"/>
                            <a:ea typeface="Cambria Math"/>
                          </a:rPr>
                        </m:ctrlPr>
                      </m:sSupPr>
                      <m:e>
                        <m:r>
                          <a:rPr lang="en-US" sz="2000" b="0" i="1" smtClean="0">
                            <a:latin typeface="Cambria Math"/>
                            <a:ea typeface="Cambria Math"/>
                          </a:rPr>
                          <m:t>𝑠</m:t>
                        </m:r>
                      </m:e>
                      <m:sup>
                        <m:r>
                          <a:rPr lang="en-US" sz="2000" b="0" i="1" smtClean="0">
                            <a:latin typeface="Cambria Math"/>
                            <a:ea typeface="Cambria Math"/>
                          </a:rPr>
                          <m:t>−</m:t>
                        </m:r>
                        <m:r>
                          <a:rPr lang="en-US" sz="2000" b="0" i="1" smtClean="0">
                            <a:latin typeface="Cambria Math"/>
                            <a:ea typeface="Cambria Math"/>
                          </a:rPr>
                          <m:t>1</m:t>
                        </m:r>
                      </m:sup>
                    </m:sSup>
                  </m:oMath>
                </a14:m>
                <a:r>
                  <a:rPr lang="en-US" sz="1400" b="1" dirty="0" smtClean="0"/>
                  <a:t>[</a:t>
                </a:r>
                <a:r>
                  <a:rPr lang="bn-IN" sz="1400" b="1" dirty="0" smtClean="0"/>
                  <a:t>আমরা জানি]</a:t>
                </a:r>
              </a:p>
              <a:p>
                <a:r>
                  <a:rPr lang="bn-IN" sz="1400" dirty="0" smtClean="0"/>
                  <a:t>ধরি, বাতাসে আলোর বেগ, </a:t>
                </a:r>
                <a14:m>
                  <m:oMath xmlns:m="http://schemas.openxmlformats.org/officeDocument/2006/math">
                    <m:sSub>
                      <m:sSubPr>
                        <m:ctrlPr>
                          <a:rPr lang="en-US" sz="1400" i="1" smtClean="0">
                            <a:latin typeface="Cambria Math"/>
                          </a:rPr>
                        </m:ctrlPr>
                      </m:sSubPr>
                      <m:e>
                        <m:r>
                          <a:rPr lang="en-US" sz="1400" b="0" i="1" smtClean="0">
                            <a:latin typeface="Cambria Math"/>
                          </a:rPr>
                          <m:t>𝑉</m:t>
                        </m:r>
                      </m:e>
                      <m:sub>
                        <m:r>
                          <a:rPr lang="en-US" sz="1400" b="0" i="1" smtClean="0">
                            <a:latin typeface="Cambria Math"/>
                          </a:rPr>
                          <m:t>𝑎</m:t>
                        </m:r>
                      </m:sub>
                    </m:sSub>
                    <m:r>
                      <a:rPr lang="en-US" sz="1400" b="0" i="1" smtClean="0">
                        <a:latin typeface="Cambria Math"/>
                      </a:rPr>
                      <m:t>=?</m:t>
                    </m:r>
                  </m:oMath>
                </a14:m>
                <a:r>
                  <a:rPr lang="bn-IN" sz="1400" dirty="0" smtClean="0"/>
                  <a:t> </a:t>
                </a:r>
                <a:endParaRPr lang="en-US" sz="1400" dirty="0" smtClean="0"/>
              </a:p>
              <a:p>
                <a:r>
                  <a:rPr lang="bn-IN" sz="1400" dirty="0" smtClean="0"/>
                  <a:t>পানিতে </a:t>
                </a:r>
                <a:r>
                  <a:rPr lang="bn-IN" sz="1400" dirty="0"/>
                  <a:t>আলোর বেগ, </a:t>
                </a:r>
                <a14:m>
                  <m:oMath xmlns:m="http://schemas.openxmlformats.org/officeDocument/2006/math">
                    <m:sSub>
                      <m:sSubPr>
                        <m:ctrlPr>
                          <a:rPr lang="en-US" sz="1400" i="1">
                            <a:latin typeface="Cambria Math"/>
                          </a:rPr>
                        </m:ctrlPr>
                      </m:sSubPr>
                      <m:e>
                        <m:r>
                          <a:rPr lang="en-US" sz="1400" i="1">
                            <a:latin typeface="Cambria Math"/>
                          </a:rPr>
                          <m:t>𝑉</m:t>
                        </m:r>
                      </m:e>
                      <m:sub>
                        <m:r>
                          <a:rPr lang="en-US" sz="1400" b="0" i="1" smtClean="0">
                            <a:latin typeface="Cambria Math"/>
                          </a:rPr>
                          <m:t>𝑊</m:t>
                        </m:r>
                      </m:sub>
                    </m:sSub>
                    <m:r>
                      <a:rPr lang="en-US" sz="1400" i="1">
                        <a:latin typeface="Cambria Math"/>
                      </a:rPr>
                      <m:t>=?</m:t>
                    </m:r>
                  </m:oMath>
                </a14:m>
                <a:endParaRPr lang="en-US" sz="1400" dirty="0" smtClean="0"/>
              </a:p>
              <a:p>
                <a:r>
                  <a:rPr lang="bn-IN" sz="1400" dirty="0" smtClean="0"/>
                  <a:t>সাধারণ কাচে </a:t>
                </a:r>
                <a:r>
                  <a:rPr lang="bn-IN" sz="1400" dirty="0"/>
                  <a:t>আলোর বেগ, </a:t>
                </a:r>
                <a14:m>
                  <m:oMath xmlns:m="http://schemas.openxmlformats.org/officeDocument/2006/math">
                    <m:sSub>
                      <m:sSubPr>
                        <m:ctrlPr>
                          <a:rPr lang="en-US" sz="1400" i="1">
                            <a:latin typeface="Cambria Math"/>
                          </a:rPr>
                        </m:ctrlPr>
                      </m:sSubPr>
                      <m:e>
                        <m:r>
                          <a:rPr lang="en-US" sz="1400" i="1">
                            <a:latin typeface="Cambria Math"/>
                          </a:rPr>
                          <m:t>𝑉</m:t>
                        </m:r>
                      </m:e>
                      <m:sub>
                        <m:r>
                          <a:rPr lang="en-US" sz="1400" b="0" i="1" smtClean="0">
                            <a:latin typeface="Cambria Math"/>
                          </a:rPr>
                          <m:t>𝑔</m:t>
                        </m:r>
                      </m:sub>
                    </m:sSub>
                    <m:r>
                      <a:rPr lang="en-US" sz="1400" i="1">
                        <a:latin typeface="Cambria Math"/>
                      </a:rPr>
                      <m:t>=?</m:t>
                    </m:r>
                  </m:oMath>
                </a14:m>
                <a:endParaRPr lang="en-US" sz="1400" dirty="0" smtClean="0"/>
              </a:p>
              <a:p>
                <a:r>
                  <a:rPr lang="bn-IN" sz="1400" dirty="0" smtClean="0"/>
                  <a:t>হীরায় </a:t>
                </a:r>
                <a:r>
                  <a:rPr lang="bn-IN" sz="1400" dirty="0"/>
                  <a:t>আলোর বেগ, </a:t>
                </a:r>
                <a14:m>
                  <m:oMath xmlns:m="http://schemas.openxmlformats.org/officeDocument/2006/math">
                    <m:sSub>
                      <m:sSubPr>
                        <m:ctrlPr>
                          <a:rPr lang="en-US" sz="1400" i="1">
                            <a:latin typeface="Cambria Math"/>
                          </a:rPr>
                        </m:ctrlPr>
                      </m:sSubPr>
                      <m:e>
                        <m:r>
                          <a:rPr lang="en-US" sz="1400" i="1">
                            <a:latin typeface="Cambria Math"/>
                          </a:rPr>
                          <m:t>𝑉</m:t>
                        </m:r>
                      </m:e>
                      <m:sub>
                        <m:r>
                          <a:rPr lang="en-US" sz="1400" b="0" i="1" smtClean="0">
                            <a:latin typeface="Cambria Math"/>
                          </a:rPr>
                          <m:t>𝑑</m:t>
                        </m:r>
                      </m:sub>
                    </m:sSub>
                    <m:r>
                      <a:rPr lang="en-US" sz="1400" i="1">
                        <a:latin typeface="Cambria Math"/>
                      </a:rPr>
                      <m:t>=?</m:t>
                    </m:r>
                  </m:oMath>
                </a14:m>
                <a:r>
                  <a:rPr lang="bn-IN" sz="1400" dirty="0"/>
                  <a:t> </a:t>
                </a:r>
                <a:endParaRPr lang="en-US" sz="1400" dirty="0" smtClean="0"/>
              </a:p>
              <a:p>
                <a:endParaRPr lang="en-US" sz="1400" dirty="0" smtClean="0"/>
              </a:p>
            </p:txBody>
          </p:sp>
        </mc:Choice>
        <mc:Fallback xmlns="">
          <p:sp>
            <p:nvSpPr>
              <p:cNvPr id="15" name="TextBox 14"/>
              <p:cNvSpPr txBox="1">
                <a:spLocks noRot="1" noChangeAspect="1" noMove="1" noResize="1" noEditPoints="1" noAdjustHandles="1" noChangeArrowheads="1" noChangeShapeType="1" noTextEdit="1"/>
              </p:cNvSpPr>
              <p:nvPr/>
            </p:nvSpPr>
            <p:spPr>
              <a:xfrm>
                <a:off x="279399" y="2579588"/>
                <a:ext cx="5683252" cy="3292312"/>
              </a:xfrm>
              <a:prstGeom prst="rect">
                <a:avLst/>
              </a:prstGeom>
              <a:blipFill rotWithShape="1">
                <a:blip r:embed="rId3"/>
                <a:stretch>
                  <a:fillRect l="-966" t="-1111" b="-1481"/>
                </a:stretch>
              </a:blipFill>
            </p:spPr>
            <p:txBody>
              <a:bodyPr/>
              <a:lstStyle/>
              <a:p>
                <a:r>
                  <a:rPr lang="en-US">
                    <a:noFill/>
                  </a:rPr>
                  <a:t> </a:t>
                </a:r>
              </a:p>
            </p:txBody>
          </p:sp>
        </mc:Fallback>
      </mc:AlternateContent>
      <p:cxnSp>
        <p:nvCxnSpPr>
          <p:cNvPr id="17" name="Straight Connector 16"/>
          <p:cNvCxnSpPr/>
          <p:nvPr/>
        </p:nvCxnSpPr>
        <p:spPr>
          <a:xfrm>
            <a:off x="5791200" y="1859865"/>
            <a:ext cx="50800" cy="476953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842000" y="1859865"/>
            <a:ext cx="6134100" cy="923330"/>
          </a:xfrm>
          <a:prstGeom prst="rect">
            <a:avLst/>
          </a:prstGeom>
          <a:solidFill>
            <a:schemeClr val="bg1">
              <a:lumMod val="95000"/>
            </a:schemeClr>
          </a:solidFill>
        </p:spPr>
        <p:txBody>
          <a:bodyPr wrap="square" rtlCol="0">
            <a:spAutoFit/>
          </a:bodyPr>
          <a:lstStyle/>
          <a:p>
            <a:r>
              <a:rPr lang="bn-IN" dirty="0" smtClean="0"/>
              <a:t>আমরা জানি, </a:t>
            </a:r>
          </a:p>
          <a:p>
            <a:r>
              <a:rPr lang="bn-IN" dirty="0" smtClean="0"/>
              <a:t>প্রতিসরাঙ্ক ভিন্ন ভিন্ন হওয়ার কারণে ভিন্ন ভিন্ন মাধ্যমে আলোর বেগও ভিন্ন ভিন্ন হয়। </a:t>
            </a:r>
            <a:endParaRPr lang="en-US" dirty="0"/>
          </a:p>
        </p:txBody>
      </p:sp>
      <mc:AlternateContent xmlns:mc="http://schemas.openxmlformats.org/markup-compatibility/2006" xmlns:a14="http://schemas.microsoft.com/office/drawing/2010/main">
        <mc:Choice Requires="a14">
          <p:sp>
            <p:nvSpPr>
              <p:cNvPr id="20" name="TextBox 19"/>
              <p:cNvSpPr txBox="1"/>
              <p:nvPr/>
            </p:nvSpPr>
            <p:spPr>
              <a:xfrm>
                <a:off x="279399" y="5600009"/>
                <a:ext cx="5305425" cy="1265283"/>
              </a:xfrm>
              <a:prstGeom prst="rect">
                <a:avLst/>
              </a:prstGeom>
              <a:solidFill>
                <a:schemeClr val="bg1">
                  <a:lumMod val="95000"/>
                </a:schemeClr>
              </a:solidFill>
            </p:spPr>
            <p:txBody>
              <a:bodyPr wrap="square" rtlCol="0">
                <a:spAutoFit/>
              </a:bodyPr>
              <a:lstStyle/>
              <a:p>
                <a:r>
                  <a:rPr lang="bn-IN" sz="1400" dirty="0" smtClean="0"/>
                  <a:t>কোনো মাধ্যমের প্রতিসরাঙ্ক, </a:t>
                </a:r>
                <a:r>
                  <a:rPr lang="en-US" sz="1400" dirty="0" smtClean="0"/>
                  <a:t>n</a:t>
                </a:r>
                <a:r>
                  <a:rPr lang="bn-IN" sz="1400" dirty="0"/>
                  <a:t> </a:t>
                </a:r>
                <a:endParaRPr lang="bn-IN" sz="1400" dirty="0" smtClean="0"/>
              </a:p>
              <a:p>
                <a:r>
                  <a:rPr lang="bn-IN" sz="1400" dirty="0" smtClean="0"/>
                  <a:t>আলোর বেগ, </a:t>
                </a:r>
                <a:r>
                  <a:rPr lang="en-US" sz="1400" dirty="0" smtClean="0"/>
                  <a:t>v</a:t>
                </a:r>
              </a:p>
              <a:p>
                <a:r>
                  <a:rPr lang="bn-IN" sz="1400" dirty="0" smtClean="0"/>
                  <a:t>এবং শূন্যস্থানে আলোর বেগ, </a:t>
                </a:r>
                <a:r>
                  <a:rPr lang="en-US" sz="1400" dirty="0" smtClean="0"/>
                  <a:t>C </a:t>
                </a:r>
                <a:r>
                  <a:rPr lang="bn-IN" sz="1400" dirty="0" smtClean="0"/>
                  <a:t>হলে,</a:t>
                </a:r>
              </a:p>
              <a:p>
                <a:r>
                  <a:rPr lang="bn-IN" sz="1400" dirty="0" smtClean="0"/>
                  <a:t>রাশিগুলোর মধ্যকার সম্পর্ক হলো, </a:t>
                </a:r>
                <a14:m>
                  <m:oMath xmlns:m="http://schemas.openxmlformats.org/officeDocument/2006/math">
                    <m:r>
                      <a:rPr lang="en-US" sz="2400" b="0" i="1" dirty="0" smtClean="0">
                        <a:latin typeface="Cambria Math"/>
                      </a:rPr>
                      <m:t>𝑉</m:t>
                    </m:r>
                    <m:r>
                      <a:rPr lang="en-US" sz="2400" b="0" i="1" dirty="0" smtClean="0">
                        <a:latin typeface="Cambria Math"/>
                      </a:rPr>
                      <m:t> =</m:t>
                    </m:r>
                    <m:f>
                      <m:fPr>
                        <m:ctrlPr>
                          <a:rPr lang="bn-IN" sz="2400" i="1" dirty="0" smtClean="0">
                            <a:latin typeface="Cambria Math"/>
                          </a:rPr>
                        </m:ctrlPr>
                      </m:fPr>
                      <m:num>
                        <m:r>
                          <a:rPr lang="en-US" sz="2400" b="0" i="1" dirty="0" err="1" smtClean="0">
                            <a:latin typeface="Cambria Math"/>
                          </a:rPr>
                          <m:t>𝐶</m:t>
                        </m:r>
                      </m:num>
                      <m:den>
                        <m:r>
                          <a:rPr lang="en-US" sz="2400" b="0" i="1" dirty="0" err="1" smtClean="0">
                            <a:latin typeface="Cambria Math"/>
                          </a:rPr>
                          <m:t>𝑛</m:t>
                        </m:r>
                      </m:den>
                    </m:f>
                  </m:oMath>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279399" y="5600009"/>
                <a:ext cx="5305425" cy="1265283"/>
              </a:xfrm>
              <a:prstGeom prst="rect">
                <a:avLst/>
              </a:prstGeom>
              <a:blipFill rotWithShape="1">
                <a:blip r:embed="rId4"/>
                <a:stretch>
                  <a:fillRect l="-345" t="-966"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791198" y="2720806"/>
                <a:ext cx="6388099" cy="558423"/>
              </a:xfrm>
              <a:prstGeom prst="rect">
                <a:avLst/>
              </a:prstGeom>
              <a:noFill/>
            </p:spPr>
            <p:txBody>
              <a:bodyPr wrap="square" rtlCol="0">
                <a:spAutoFit/>
              </a:bodyPr>
              <a:lstStyle/>
              <a:p>
                <a:r>
                  <a:rPr lang="en-US" dirty="0" smtClean="0"/>
                  <a:t>i. </a:t>
                </a:r>
                <a:r>
                  <a:rPr lang="bn-IN" dirty="0" smtClean="0"/>
                  <a:t>বাতাসে আলোর বেগ, </a:t>
                </a:r>
                <a14:m>
                  <m:oMath xmlns:m="http://schemas.openxmlformats.org/officeDocument/2006/math">
                    <m:sSub>
                      <m:sSubPr>
                        <m:ctrlPr>
                          <a:rPr lang="en-US" i="1" dirty="0" smtClean="0">
                            <a:latin typeface="Cambria Math"/>
                          </a:rPr>
                        </m:ctrlPr>
                      </m:sSubPr>
                      <m:e>
                        <m:r>
                          <a:rPr lang="en-US" b="0" i="1" dirty="0" smtClean="0">
                            <a:latin typeface="Cambria Math"/>
                          </a:rPr>
                          <m:t>𝑉</m:t>
                        </m:r>
                      </m:e>
                      <m:sub>
                        <m:r>
                          <a:rPr lang="en-US" b="0" i="1" dirty="0" smtClean="0">
                            <a:latin typeface="Cambria Math"/>
                          </a:rPr>
                          <m:t>𝑎</m:t>
                        </m:r>
                      </m:sub>
                    </m:sSub>
                    <m:r>
                      <a:rPr lang="en-US" b="0" i="1" dirty="0" smtClean="0">
                        <a:latin typeface="Cambria Math"/>
                      </a:rPr>
                      <m:t>=</m:t>
                    </m:r>
                    <m:f>
                      <m:fPr>
                        <m:ctrlPr>
                          <a:rPr lang="bn-IN" b="0" i="1" dirty="0" smtClean="0">
                            <a:latin typeface="Cambria Math"/>
                          </a:rPr>
                        </m:ctrlPr>
                      </m:fPr>
                      <m:num>
                        <m:r>
                          <a:rPr lang="en-US" b="0" i="1" dirty="0" smtClean="0">
                            <a:latin typeface="Cambria Math"/>
                          </a:rPr>
                          <m:t>𝐶</m:t>
                        </m:r>
                      </m:num>
                      <m:den>
                        <m:sSub>
                          <m:sSubPr>
                            <m:ctrlPr>
                              <a:rPr lang="en-US" b="0" i="1" dirty="0" smtClean="0">
                                <a:latin typeface="Cambria Math"/>
                                <a:ea typeface="Cambria Math"/>
                              </a:rPr>
                            </m:ctrlPr>
                          </m:sSubPr>
                          <m:e>
                            <m:r>
                              <a:rPr lang="en-US" b="0" i="1" dirty="0" smtClean="0">
                                <a:latin typeface="Cambria Math"/>
                                <a:ea typeface="Cambria Math"/>
                              </a:rPr>
                              <m:t>𝑛</m:t>
                            </m:r>
                          </m:e>
                          <m:sub>
                            <m:r>
                              <a:rPr lang="en-US" b="0" i="1" dirty="0" smtClean="0">
                                <a:latin typeface="Cambria Math"/>
                                <a:ea typeface="Cambria Math"/>
                              </a:rPr>
                              <m:t>𝑎</m:t>
                            </m:r>
                          </m:sub>
                        </m:sSub>
                      </m:den>
                    </m:f>
                    <m:r>
                      <a:rPr lang="en-US" b="0" i="1" dirty="0" smtClean="0">
                        <a:latin typeface="Cambria Math"/>
                        <a:ea typeface="Cambria Math"/>
                      </a:rPr>
                      <m:t>=</m:t>
                    </m:r>
                    <m:f>
                      <m:fPr>
                        <m:ctrlPr>
                          <a:rPr lang="bn-IN" b="0" i="1" smtClean="0">
                            <a:latin typeface="Cambria Math"/>
                            <a:ea typeface="Cambria Math"/>
                          </a:rPr>
                        </m:ctrlPr>
                      </m:fPr>
                      <m:num>
                        <m:sSup>
                          <m:sSupPr>
                            <m:ctrlPr>
                              <a:rPr lang="en-US" i="1">
                                <a:latin typeface="Cambria Math"/>
                                <a:ea typeface="Cambria Math"/>
                              </a:rPr>
                            </m:ctrlPr>
                          </m:sSupPr>
                          <m:e>
                            <m:r>
                              <a:rPr lang="en-US" b="0" i="1" smtClean="0">
                                <a:latin typeface="Cambria Math"/>
                                <a:ea typeface="Cambria Math"/>
                              </a:rPr>
                              <m:t>3</m:t>
                            </m:r>
                            <m:r>
                              <a:rPr lang="en-US" i="1" smtClean="0">
                                <a:latin typeface="Cambria Math"/>
                                <a:ea typeface="Cambria Math"/>
                              </a:rPr>
                              <m:t>×</m:t>
                            </m:r>
                            <m:r>
                              <a:rPr lang="en-US" i="1">
                                <a:latin typeface="Cambria Math"/>
                                <a:ea typeface="Cambria Math"/>
                              </a:rPr>
                              <m:t>10</m:t>
                            </m:r>
                          </m:e>
                          <m:sup>
                            <m:r>
                              <a:rPr lang="en-US" i="1">
                                <a:latin typeface="Cambria Math"/>
                                <a:ea typeface="Cambria Math"/>
                              </a:rPr>
                              <m:t>8</m:t>
                            </m:r>
                          </m:sup>
                        </m:sSup>
                      </m:num>
                      <m:den>
                        <m:r>
                          <a:rPr lang="en-US" b="0" i="1" smtClean="0">
                            <a:latin typeface="Cambria Math"/>
                            <a:ea typeface="Cambria Math"/>
                          </a:rPr>
                          <m:t>1</m:t>
                        </m:r>
                        <m:r>
                          <a:rPr lang="en-US" b="0" i="1" smtClean="0">
                            <a:latin typeface="Cambria Math"/>
                            <a:ea typeface="Cambria Math"/>
                          </a:rPr>
                          <m:t>.</m:t>
                        </m:r>
                        <m:r>
                          <a:rPr lang="en-US" b="0" i="1" smtClean="0">
                            <a:latin typeface="Cambria Math"/>
                            <a:ea typeface="Cambria Math"/>
                          </a:rPr>
                          <m:t>00029</m:t>
                        </m:r>
                      </m:den>
                    </m:f>
                    <m:r>
                      <a:rPr lang="en-US" b="0" i="1" smtClean="0">
                        <a:latin typeface="Cambria Math"/>
                        <a:ea typeface="Cambria Math"/>
                      </a:rPr>
                      <m:t>=</m:t>
                    </m:r>
                  </m:oMath>
                </a14:m>
                <a:r>
                  <a:rPr lang="bn-IN" dirty="0" smtClean="0"/>
                  <a:t> </a:t>
                </a:r>
                <a14:m>
                  <m:oMath xmlns:m="http://schemas.openxmlformats.org/officeDocument/2006/math">
                    <m:r>
                      <a:rPr lang="en-US" b="0" i="1" dirty="0" smtClean="0">
                        <a:latin typeface="Cambria Math"/>
                      </a:rPr>
                      <m:t>2</m:t>
                    </m:r>
                    <m:r>
                      <a:rPr lang="en-US" b="0" i="1" dirty="0" smtClean="0">
                        <a:latin typeface="Cambria Math"/>
                      </a:rPr>
                      <m:t>.</m:t>
                    </m:r>
                    <m:r>
                      <a:rPr lang="en-US" b="0" i="1" dirty="0" smtClean="0">
                        <a:latin typeface="Cambria Math"/>
                      </a:rPr>
                      <m:t>99913</m:t>
                    </m:r>
                    <m:r>
                      <a:rPr lang="en-US" b="0" i="1" dirty="0" smtClean="0">
                        <a:latin typeface="Cambria Math"/>
                        <a:ea typeface="Cambria Math"/>
                      </a:rPr>
                      <m:t>×</m:t>
                    </m:r>
                    <m:sSup>
                      <m:sSupPr>
                        <m:ctrlPr>
                          <a:rPr lang="en-US" b="0" i="1" dirty="0" smtClean="0">
                            <a:latin typeface="Cambria Math"/>
                            <a:ea typeface="Cambria Math"/>
                          </a:rPr>
                        </m:ctrlPr>
                      </m:sSupPr>
                      <m:e>
                        <m:r>
                          <a:rPr lang="en-US" b="0" i="1" dirty="0" smtClean="0">
                            <a:latin typeface="Cambria Math"/>
                            <a:ea typeface="Cambria Math"/>
                          </a:rPr>
                          <m:t>10</m:t>
                        </m:r>
                      </m:e>
                      <m:sup>
                        <m:r>
                          <a:rPr lang="en-US" b="0" i="1" dirty="0" smtClean="0">
                            <a:latin typeface="Cambria Math"/>
                            <a:ea typeface="Cambria Math"/>
                          </a:rPr>
                          <m:t>8</m:t>
                        </m:r>
                      </m:sup>
                    </m:sSup>
                  </m:oMath>
                </a14:m>
                <a:r>
                  <a:rPr lang="en-US" dirty="0">
                    <a:ea typeface="Cambria Math"/>
                  </a:rPr>
                  <a:t> </a:t>
                </a:r>
                <a14:m>
                  <m:oMath xmlns:m="http://schemas.openxmlformats.org/officeDocument/2006/math">
                    <m:r>
                      <a:rPr lang="en-US" i="1">
                        <a:latin typeface="Cambria Math"/>
                        <a:ea typeface="Cambria Math"/>
                      </a:rPr>
                      <m:t>𝑚</m:t>
                    </m:r>
                    <m:sSup>
                      <m:sSupPr>
                        <m:ctrlPr>
                          <a:rPr lang="en-US" i="1">
                            <a:latin typeface="Cambria Math"/>
                            <a:ea typeface="Cambria Math"/>
                          </a:rPr>
                        </m:ctrlPr>
                      </m:sSupPr>
                      <m:e>
                        <m:r>
                          <a:rPr lang="en-US" i="1">
                            <a:latin typeface="Cambria Math"/>
                            <a:ea typeface="Cambria Math"/>
                          </a:rPr>
                          <m:t>𝑠</m:t>
                        </m:r>
                      </m:e>
                      <m:sup>
                        <m:r>
                          <a:rPr lang="en-US" i="1">
                            <a:latin typeface="Cambria Math"/>
                            <a:ea typeface="Cambria Math"/>
                          </a:rPr>
                          <m:t>−</m:t>
                        </m:r>
                        <m:r>
                          <a:rPr lang="en-US" i="1">
                            <a:latin typeface="Cambria Math"/>
                            <a:ea typeface="Cambria Math"/>
                          </a:rPr>
                          <m:t>1</m:t>
                        </m:r>
                      </m:sup>
                    </m:sSup>
                  </m:oMath>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5791198" y="2720806"/>
                <a:ext cx="6388099" cy="558423"/>
              </a:xfrm>
              <a:prstGeom prst="rect">
                <a:avLst/>
              </a:prstGeom>
              <a:blipFill rotWithShape="1">
                <a:blip r:embed="rId5"/>
                <a:stretch>
                  <a:fillRect l="-763" r="-13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791197" y="3256865"/>
                <a:ext cx="6591303" cy="568104"/>
              </a:xfrm>
              <a:prstGeom prst="rect">
                <a:avLst/>
              </a:prstGeom>
              <a:noFill/>
            </p:spPr>
            <p:txBody>
              <a:bodyPr wrap="square" rtlCol="0">
                <a:spAutoFit/>
              </a:bodyPr>
              <a:lstStyle/>
              <a:p>
                <a:r>
                  <a:rPr lang="en-US" dirty="0" smtClean="0"/>
                  <a:t>ii. </a:t>
                </a:r>
                <a:r>
                  <a:rPr lang="bn-IN" dirty="0" smtClean="0"/>
                  <a:t>পানিতে আলোর বেগ, </a:t>
                </a:r>
                <a14:m>
                  <m:oMath xmlns:m="http://schemas.openxmlformats.org/officeDocument/2006/math">
                    <m:sSub>
                      <m:sSubPr>
                        <m:ctrlPr>
                          <a:rPr lang="en-US" i="1" dirty="0" smtClean="0">
                            <a:latin typeface="Cambria Math"/>
                          </a:rPr>
                        </m:ctrlPr>
                      </m:sSubPr>
                      <m:e>
                        <m:r>
                          <a:rPr lang="en-US" b="0" i="1" dirty="0" smtClean="0">
                            <a:latin typeface="Cambria Math"/>
                          </a:rPr>
                          <m:t>𝑉</m:t>
                        </m:r>
                      </m:e>
                      <m:sub>
                        <m:r>
                          <a:rPr lang="en-US" b="0" i="1" dirty="0" smtClean="0">
                            <a:latin typeface="Cambria Math"/>
                          </a:rPr>
                          <m:t>𝑤</m:t>
                        </m:r>
                      </m:sub>
                    </m:sSub>
                    <m:r>
                      <a:rPr lang="en-US" b="0" i="1" dirty="0" smtClean="0">
                        <a:latin typeface="Cambria Math"/>
                      </a:rPr>
                      <m:t>=</m:t>
                    </m:r>
                    <m:f>
                      <m:fPr>
                        <m:ctrlPr>
                          <a:rPr lang="bn-IN" b="0" i="1" dirty="0" smtClean="0">
                            <a:latin typeface="Cambria Math"/>
                          </a:rPr>
                        </m:ctrlPr>
                      </m:fPr>
                      <m:num>
                        <m:r>
                          <a:rPr lang="en-US" b="0" i="1" dirty="0" smtClean="0">
                            <a:latin typeface="Cambria Math"/>
                          </a:rPr>
                          <m:t>𝐶</m:t>
                        </m:r>
                      </m:num>
                      <m:den>
                        <m:sSub>
                          <m:sSubPr>
                            <m:ctrlPr>
                              <a:rPr lang="en-US" b="0" i="1" dirty="0" smtClean="0">
                                <a:latin typeface="Cambria Math"/>
                                <a:ea typeface="Cambria Math"/>
                              </a:rPr>
                            </m:ctrlPr>
                          </m:sSubPr>
                          <m:e>
                            <m:r>
                              <a:rPr lang="en-US" b="0" i="1" dirty="0" smtClean="0">
                                <a:latin typeface="Cambria Math"/>
                                <a:ea typeface="Cambria Math"/>
                              </a:rPr>
                              <m:t>𝑛</m:t>
                            </m:r>
                          </m:e>
                          <m:sub>
                            <m:r>
                              <a:rPr lang="en-US" b="0" i="1" dirty="0" smtClean="0">
                                <a:latin typeface="Cambria Math"/>
                                <a:ea typeface="Cambria Math"/>
                              </a:rPr>
                              <m:t>𝑤</m:t>
                            </m:r>
                          </m:sub>
                        </m:sSub>
                      </m:den>
                    </m:f>
                    <m:r>
                      <a:rPr lang="en-US" b="0" i="1" dirty="0" smtClean="0">
                        <a:latin typeface="Cambria Math"/>
                        <a:ea typeface="Cambria Math"/>
                      </a:rPr>
                      <m:t>=</m:t>
                    </m:r>
                    <m:f>
                      <m:fPr>
                        <m:ctrlPr>
                          <a:rPr lang="bn-IN" b="0" i="1" smtClean="0">
                            <a:latin typeface="Cambria Math"/>
                            <a:ea typeface="Cambria Math"/>
                          </a:rPr>
                        </m:ctrlPr>
                      </m:fPr>
                      <m:num>
                        <m:sSup>
                          <m:sSupPr>
                            <m:ctrlPr>
                              <a:rPr lang="en-US" i="1">
                                <a:latin typeface="Cambria Math"/>
                                <a:ea typeface="Cambria Math"/>
                              </a:rPr>
                            </m:ctrlPr>
                          </m:sSupPr>
                          <m:e>
                            <m:r>
                              <a:rPr lang="en-US" b="0" i="1" smtClean="0">
                                <a:latin typeface="Cambria Math"/>
                                <a:ea typeface="Cambria Math"/>
                              </a:rPr>
                              <m:t>3</m:t>
                            </m:r>
                            <m:r>
                              <a:rPr lang="en-US" i="1" smtClean="0">
                                <a:latin typeface="Cambria Math"/>
                                <a:ea typeface="Cambria Math"/>
                              </a:rPr>
                              <m:t>×</m:t>
                            </m:r>
                            <m:r>
                              <a:rPr lang="en-US" i="1">
                                <a:latin typeface="Cambria Math"/>
                                <a:ea typeface="Cambria Math"/>
                              </a:rPr>
                              <m:t>10</m:t>
                            </m:r>
                          </m:e>
                          <m:sup>
                            <m:r>
                              <a:rPr lang="en-US" i="1">
                                <a:latin typeface="Cambria Math"/>
                                <a:ea typeface="Cambria Math"/>
                              </a:rPr>
                              <m:t>8</m:t>
                            </m:r>
                          </m:sup>
                        </m:sSup>
                      </m:num>
                      <m:den>
                        <m:r>
                          <a:rPr lang="en-US" b="0" i="1" smtClean="0">
                            <a:latin typeface="Cambria Math"/>
                            <a:ea typeface="Cambria Math"/>
                          </a:rPr>
                          <m:t>1</m:t>
                        </m:r>
                        <m:r>
                          <a:rPr lang="en-US" b="0" i="1" smtClean="0">
                            <a:latin typeface="Cambria Math"/>
                            <a:ea typeface="Cambria Math"/>
                          </a:rPr>
                          <m:t>.</m:t>
                        </m:r>
                        <m:r>
                          <a:rPr lang="en-US" b="0" i="1" smtClean="0">
                            <a:latin typeface="Cambria Math"/>
                            <a:ea typeface="Cambria Math"/>
                          </a:rPr>
                          <m:t>33</m:t>
                        </m:r>
                      </m:den>
                    </m:f>
                    <m:r>
                      <a:rPr lang="en-US" b="0" i="1" smtClean="0">
                        <a:latin typeface="Cambria Math"/>
                        <a:ea typeface="Cambria Math"/>
                      </a:rPr>
                      <m:t>=</m:t>
                    </m:r>
                  </m:oMath>
                </a14:m>
                <a:r>
                  <a:rPr lang="bn-IN" dirty="0" smtClean="0"/>
                  <a:t> </a:t>
                </a:r>
                <a14:m>
                  <m:oMath xmlns:m="http://schemas.openxmlformats.org/officeDocument/2006/math">
                    <m:r>
                      <a:rPr lang="en-US" b="0" i="1" dirty="0" smtClean="0">
                        <a:latin typeface="Cambria Math"/>
                      </a:rPr>
                      <m:t>2</m:t>
                    </m:r>
                    <m:r>
                      <a:rPr lang="en-US" b="0" i="1" dirty="0" smtClean="0">
                        <a:latin typeface="Cambria Math"/>
                      </a:rPr>
                      <m:t>.</m:t>
                    </m:r>
                    <m:r>
                      <a:rPr lang="en-US" b="0" i="1" dirty="0" smtClean="0">
                        <a:latin typeface="Cambria Math"/>
                      </a:rPr>
                      <m:t>25564</m:t>
                    </m:r>
                    <m:r>
                      <a:rPr lang="en-US" b="0" i="1" dirty="0" smtClean="0">
                        <a:latin typeface="Cambria Math"/>
                        <a:ea typeface="Cambria Math"/>
                      </a:rPr>
                      <m:t>×</m:t>
                    </m:r>
                    <m:sSup>
                      <m:sSupPr>
                        <m:ctrlPr>
                          <a:rPr lang="en-US" b="0" i="1" dirty="0" smtClean="0">
                            <a:latin typeface="Cambria Math"/>
                            <a:ea typeface="Cambria Math"/>
                          </a:rPr>
                        </m:ctrlPr>
                      </m:sSupPr>
                      <m:e>
                        <m:r>
                          <a:rPr lang="en-US" b="0" i="1" dirty="0" smtClean="0">
                            <a:latin typeface="Cambria Math"/>
                            <a:ea typeface="Cambria Math"/>
                          </a:rPr>
                          <m:t>10</m:t>
                        </m:r>
                      </m:e>
                      <m:sup>
                        <m:r>
                          <a:rPr lang="en-US" b="0" i="1" dirty="0" smtClean="0">
                            <a:latin typeface="Cambria Math"/>
                            <a:ea typeface="Cambria Math"/>
                          </a:rPr>
                          <m:t>8</m:t>
                        </m:r>
                      </m:sup>
                    </m:sSup>
                  </m:oMath>
                </a14:m>
                <a:r>
                  <a:rPr lang="en-US" dirty="0">
                    <a:ea typeface="Cambria Math"/>
                  </a:rPr>
                  <a:t> </a:t>
                </a:r>
                <a14:m>
                  <m:oMath xmlns:m="http://schemas.openxmlformats.org/officeDocument/2006/math">
                    <m:r>
                      <a:rPr lang="en-US" i="1">
                        <a:latin typeface="Cambria Math"/>
                        <a:ea typeface="Cambria Math"/>
                      </a:rPr>
                      <m:t>𝑚</m:t>
                    </m:r>
                    <m:sSup>
                      <m:sSupPr>
                        <m:ctrlPr>
                          <a:rPr lang="en-US" i="1">
                            <a:latin typeface="Cambria Math"/>
                            <a:ea typeface="Cambria Math"/>
                          </a:rPr>
                        </m:ctrlPr>
                      </m:sSupPr>
                      <m:e>
                        <m:r>
                          <a:rPr lang="en-US" i="1">
                            <a:latin typeface="Cambria Math"/>
                            <a:ea typeface="Cambria Math"/>
                          </a:rPr>
                          <m:t>𝑠</m:t>
                        </m:r>
                      </m:e>
                      <m:sup>
                        <m:r>
                          <a:rPr lang="en-US" i="1">
                            <a:latin typeface="Cambria Math"/>
                            <a:ea typeface="Cambria Math"/>
                          </a:rPr>
                          <m:t>−</m:t>
                        </m:r>
                        <m:r>
                          <a:rPr lang="en-US" i="1">
                            <a:latin typeface="Cambria Math"/>
                            <a:ea typeface="Cambria Math"/>
                          </a:rPr>
                          <m:t>1</m:t>
                        </m:r>
                      </m:sup>
                    </m:sSup>
                  </m:oMath>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5791197" y="3256865"/>
                <a:ext cx="6591303" cy="568104"/>
              </a:xfrm>
              <a:prstGeom prst="rect">
                <a:avLst/>
              </a:prstGeom>
              <a:blipFill rotWithShape="1">
                <a:blip r:embed="rId6"/>
                <a:stretch>
                  <a:fillRect l="-7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842000" y="3815288"/>
                <a:ext cx="6769100" cy="586827"/>
              </a:xfrm>
              <a:prstGeom prst="rect">
                <a:avLst/>
              </a:prstGeom>
              <a:noFill/>
            </p:spPr>
            <p:txBody>
              <a:bodyPr wrap="square" rtlCol="0">
                <a:spAutoFit/>
              </a:bodyPr>
              <a:lstStyle/>
              <a:p>
                <a:r>
                  <a:rPr lang="en-US" dirty="0" smtClean="0"/>
                  <a:t>iii.</a:t>
                </a:r>
                <a:r>
                  <a:rPr lang="bn-IN" dirty="0" smtClean="0"/>
                  <a:t>কাচে আলোর বেগ, </a:t>
                </a:r>
                <a14:m>
                  <m:oMath xmlns:m="http://schemas.openxmlformats.org/officeDocument/2006/math">
                    <m:sSub>
                      <m:sSubPr>
                        <m:ctrlPr>
                          <a:rPr lang="en-US" i="1" dirty="0" smtClean="0">
                            <a:latin typeface="Cambria Math"/>
                          </a:rPr>
                        </m:ctrlPr>
                      </m:sSubPr>
                      <m:e>
                        <m:r>
                          <a:rPr lang="en-US" b="0" i="1" dirty="0" smtClean="0">
                            <a:latin typeface="Cambria Math"/>
                          </a:rPr>
                          <m:t>𝑉</m:t>
                        </m:r>
                      </m:e>
                      <m:sub>
                        <m:r>
                          <a:rPr lang="en-US" b="0" i="1" dirty="0" smtClean="0">
                            <a:latin typeface="Cambria Math"/>
                          </a:rPr>
                          <m:t>𝑔</m:t>
                        </m:r>
                      </m:sub>
                    </m:sSub>
                    <m:r>
                      <a:rPr lang="en-US" b="0" i="1" dirty="0" smtClean="0">
                        <a:latin typeface="Cambria Math"/>
                      </a:rPr>
                      <m:t>=</m:t>
                    </m:r>
                    <m:f>
                      <m:fPr>
                        <m:ctrlPr>
                          <a:rPr lang="bn-IN" b="0" i="1" dirty="0" smtClean="0">
                            <a:latin typeface="Cambria Math"/>
                          </a:rPr>
                        </m:ctrlPr>
                      </m:fPr>
                      <m:num>
                        <m:r>
                          <a:rPr lang="en-US" b="0" i="1" dirty="0" smtClean="0">
                            <a:latin typeface="Cambria Math"/>
                          </a:rPr>
                          <m:t>𝐶</m:t>
                        </m:r>
                      </m:num>
                      <m:den>
                        <m:sSub>
                          <m:sSubPr>
                            <m:ctrlPr>
                              <a:rPr lang="en-US" b="0" i="1" dirty="0" smtClean="0">
                                <a:latin typeface="Cambria Math"/>
                                <a:ea typeface="Cambria Math"/>
                              </a:rPr>
                            </m:ctrlPr>
                          </m:sSubPr>
                          <m:e>
                            <m:r>
                              <a:rPr lang="en-US" b="0" i="1" dirty="0" smtClean="0">
                                <a:latin typeface="Cambria Math"/>
                                <a:ea typeface="Cambria Math"/>
                              </a:rPr>
                              <m:t>𝑛</m:t>
                            </m:r>
                          </m:e>
                          <m:sub>
                            <m:r>
                              <a:rPr lang="en-US" b="0" i="1" dirty="0" smtClean="0">
                                <a:latin typeface="Cambria Math"/>
                                <a:ea typeface="Cambria Math"/>
                              </a:rPr>
                              <m:t>𝑔</m:t>
                            </m:r>
                          </m:sub>
                        </m:sSub>
                      </m:den>
                    </m:f>
                    <m:r>
                      <a:rPr lang="en-US" b="0" i="1" dirty="0" smtClean="0">
                        <a:latin typeface="Cambria Math"/>
                        <a:ea typeface="Cambria Math"/>
                      </a:rPr>
                      <m:t>=</m:t>
                    </m:r>
                    <m:f>
                      <m:fPr>
                        <m:ctrlPr>
                          <a:rPr lang="bn-IN" b="0" i="1" smtClean="0">
                            <a:latin typeface="Cambria Math"/>
                            <a:ea typeface="Cambria Math"/>
                          </a:rPr>
                        </m:ctrlPr>
                      </m:fPr>
                      <m:num>
                        <m:sSup>
                          <m:sSupPr>
                            <m:ctrlPr>
                              <a:rPr lang="en-US" i="1">
                                <a:latin typeface="Cambria Math"/>
                                <a:ea typeface="Cambria Math"/>
                              </a:rPr>
                            </m:ctrlPr>
                          </m:sSupPr>
                          <m:e>
                            <m:r>
                              <a:rPr lang="en-US" b="0" i="1" smtClean="0">
                                <a:latin typeface="Cambria Math"/>
                                <a:ea typeface="Cambria Math"/>
                              </a:rPr>
                              <m:t>3</m:t>
                            </m:r>
                            <m:r>
                              <a:rPr lang="en-US" i="1" smtClean="0">
                                <a:latin typeface="Cambria Math"/>
                                <a:ea typeface="Cambria Math"/>
                              </a:rPr>
                              <m:t>×</m:t>
                            </m:r>
                            <m:r>
                              <a:rPr lang="en-US" i="1">
                                <a:latin typeface="Cambria Math"/>
                                <a:ea typeface="Cambria Math"/>
                              </a:rPr>
                              <m:t>10</m:t>
                            </m:r>
                          </m:e>
                          <m:sup>
                            <m:r>
                              <a:rPr lang="en-US" i="1">
                                <a:latin typeface="Cambria Math"/>
                                <a:ea typeface="Cambria Math"/>
                              </a:rPr>
                              <m:t>8</m:t>
                            </m:r>
                          </m:sup>
                        </m:sSup>
                      </m:num>
                      <m:den>
                        <m:r>
                          <a:rPr lang="en-US" b="0" i="1" smtClean="0">
                            <a:latin typeface="Cambria Math"/>
                            <a:ea typeface="Cambria Math"/>
                          </a:rPr>
                          <m:t>1</m:t>
                        </m:r>
                        <m:r>
                          <a:rPr lang="en-US" b="0" i="1" smtClean="0">
                            <a:latin typeface="Cambria Math"/>
                            <a:ea typeface="Cambria Math"/>
                          </a:rPr>
                          <m:t>.</m:t>
                        </m:r>
                        <m:r>
                          <a:rPr lang="en-US" b="0" i="1" smtClean="0">
                            <a:latin typeface="Cambria Math"/>
                            <a:ea typeface="Cambria Math"/>
                          </a:rPr>
                          <m:t>52</m:t>
                        </m:r>
                      </m:den>
                    </m:f>
                    <m:r>
                      <a:rPr lang="en-US" b="0" i="1" smtClean="0">
                        <a:latin typeface="Cambria Math"/>
                        <a:ea typeface="Cambria Math"/>
                      </a:rPr>
                      <m:t>=</m:t>
                    </m:r>
                  </m:oMath>
                </a14:m>
                <a:r>
                  <a:rPr lang="bn-IN" dirty="0" smtClean="0"/>
                  <a:t> </a:t>
                </a:r>
                <a14:m>
                  <m:oMath xmlns:m="http://schemas.openxmlformats.org/officeDocument/2006/math">
                    <m:r>
                      <a:rPr lang="en-US" b="0" i="1" dirty="0" smtClean="0">
                        <a:latin typeface="Cambria Math"/>
                      </a:rPr>
                      <m:t>1</m:t>
                    </m:r>
                    <m:r>
                      <a:rPr lang="en-US" b="0" i="1" dirty="0" smtClean="0">
                        <a:latin typeface="Cambria Math"/>
                      </a:rPr>
                      <m:t>.</m:t>
                    </m:r>
                    <m:r>
                      <a:rPr lang="en-US" b="0" i="1" dirty="0" smtClean="0">
                        <a:latin typeface="Cambria Math"/>
                      </a:rPr>
                      <m:t>97368</m:t>
                    </m:r>
                    <m:r>
                      <a:rPr lang="en-US" b="0" i="1" dirty="0" smtClean="0">
                        <a:latin typeface="Cambria Math"/>
                        <a:ea typeface="Cambria Math"/>
                      </a:rPr>
                      <m:t>×</m:t>
                    </m:r>
                    <m:sSup>
                      <m:sSupPr>
                        <m:ctrlPr>
                          <a:rPr lang="en-US" b="0" i="1" dirty="0" smtClean="0">
                            <a:latin typeface="Cambria Math"/>
                            <a:ea typeface="Cambria Math"/>
                          </a:rPr>
                        </m:ctrlPr>
                      </m:sSupPr>
                      <m:e>
                        <m:r>
                          <a:rPr lang="en-US" b="0" i="1" dirty="0" smtClean="0">
                            <a:latin typeface="Cambria Math"/>
                            <a:ea typeface="Cambria Math"/>
                          </a:rPr>
                          <m:t>10</m:t>
                        </m:r>
                      </m:e>
                      <m:sup>
                        <m:r>
                          <a:rPr lang="en-US" b="0" i="1" dirty="0" smtClean="0">
                            <a:latin typeface="Cambria Math"/>
                            <a:ea typeface="Cambria Math"/>
                          </a:rPr>
                          <m:t>8</m:t>
                        </m:r>
                      </m:sup>
                    </m:sSup>
                  </m:oMath>
                </a14:m>
                <a:r>
                  <a:rPr lang="en-US" dirty="0">
                    <a:ea typeface="Cambria Math"/>
                  </a:rPr>
                  <a:t> </a:t>
                </a:r>
                <a14:m>
                  <m:oMath xmlns:m="http://schemas.openxmlformats.org/officeDocument/2006/math">
                    <m:r>
                      <a:rPr lang="en-US" i="1">
                        <a:latin typeface="Cambria Math"/>
                        <a:ea typeface="Cambria Math"/>
                      </a:rPr>
                      <m:t>𝑚</m:t>
                    </m:r>
                    <m:sSup>
                      <m:sSupPr>
                        <m:ctrlPr>
                          <a:rPr lang="en-US" i="1">
                            <a:latin typeface="Cambria Math"/>
                            <a:ea typeface="Cambria Math"/>
                          </a:rPr>
                        </m:ctrlPr>
                      </m:sSupPr>
                      <m:e>
                        <m:r>
                          <a:rPr lang="en-US" i="1">
                            <a:latin typeface="Cambria Math"/>
                            <a:ea typeface="Cambria Math"/>
                          </a:rPr>
                          <m:t>𝑠</m:t>
                        </m:r>
                      </m:e>
                      <m:sup>
                        <m:r>
                          <a:rPr lang="en-US" i="1">
                            <a:latin typeface="Cambria Math"/>
                            <a:ea typeface="Cambria Math"/>
                          </a:rPr>
                          <m:t>−</m:t>
                        </m:r>
                        <m:r>
                          <a:rPr lang="en-US" i="1">
                            <a:latin typeface="Cambria Math"/>
                            <a:ea typeface="Cambria Math"/>
                          </a:rPr>
                          <m:t>1</m:t>
                        </m:r>
                      </m:sup>
                    </m:sSup>
                  </m:oMath>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5842000" y="3815288"/>
                <a:ext cx="6769100" cy="586827"/>
              </a:xfrm>
              <a:prstGeom prst="rect">
                <a:avLst/>
              </a:prstGeom>
              <a:blipFill rotWithShape="1">
                <a:blip r:embed="rId7"/>
                <a:stretch>
                  <a:fillRect l="-7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816600" y="4373711"/>
                <a:ext cx="6908800" cy="568104"/>
              </a:xfrm>
              <a:prstGeom prst="rect">
                <a:avLst/>
              </a:prstGeom>
              <a:noFill/>
            </p:spPr>
            <p:txBody>
              <a:bodyPr wrap="square" rtlCol="0">
                <a:spAutoFit/>
              </a:bodyPr>
              <a:lstStyle/>
              <a:p>
                <a:r>
                  <a:rPr lang="en-US" dirty="0" smtClean="0"/>
                  <a:t>iv. </a:t>
                </a:r>
                <a:r>
                  <a:rPr lang="bn-IN" dirty="0" smtClean="0"/>
                  <a:t>হীরায় আলোর বেগ, </a:t>
                </a:r>
                <a14:m>
                  <m:oMath xmlns:m="http://schemas.openxmlformats.org/officeDocument/2006/math">
                    <m:sSub>
                      <m:sSubPr>
                        <m:ctrlPr>
                          <a:rPr lang="en-US" i="1" dirty="0" smtClean="0">
                            <a:latin typeface="Cambria Math"/>
                          </a:rPr>
                        </m:ctrlPr>
                      </m:sSubPr>
                      <m:e>
                        <m:r>
                          <a:rPr lang="en-US" b="0" i="1" dirty="0" smtClean="0">
                            <a:latin typeface="Cambria Math"/>
                          </a:rPr>
                          <m:t>𝑉</m:t>
                        </m:r>
                      </m:e>
                      <m:sub>
                        <m:r>
                          <a:rPr lang="en-US" b="0" i="1" dirty="0" smtClean="0">
                            <a:latin typeface="Cambria Math"/>
                          </a:rPr>
                          <m:t>𝑑</m:t>
                        </m:r>
                      </m:sub>
                    </m:sSub>
                    <m:r>
                      <a:rPr lang="en-US" b="0" i="1" dirty="0" smtClean="0">
                        <a:latin typeface="Cambria Math"/>
                      </a:rPr>
                      <m:t>=</m:t>
                    </m:r>
                    <m:f>
                      <m:fPr>
                        <m:ctrlPr>
                          <a:rPr lang="bn-IN" b="0" i="1" dirty="0" smtClean="0">
                            <a:latin typeface="Cambria Math"/>
                          </a:rPr>
                        </m:ctrlPr>
                      </m:fPr>
                      <m:num>
                        <m:r>
                          <a:rPr lang="en-US" b="0" i="1" dirty="0" smtClean="0">
                            <a:latin typeface="Cambria Math"/>
                          </a:rPr>
                          <m:t>𝐶</m:t>
                        </m:r>
                      </m:num>
                      <m:den>
                        <m:sSub>
                          <m:sSubPr>
                            <m:ctrlPr>
                              <a:rPr lang="en-US" b="0" i="1" dirty="0" smtClean="0">
                                <a:latin typeface="Cambria Math"/>
                                <a:ea typeface="Cambria Math"/>
                              </a:rPr>
                            </m:ctrlPr>
                          </m:sSubPr>
                          <m:e>
                            <m:r>
                              <a:rPr lang="en-US" b="0" i="1" dirty="0" smtClean="0">
                                <a:latin typeface="Cambria Math"/>
                                <a:ea typeface="Cambria Math"/>
                              </a:rPr>
                              <m:t>𝑛</m:t>
                            </m:r>
                          </m:e>
                          <m:sub>
                            <m:r>
                              <a:rPr lang="en-US" b="0" i="1" dirty="0" smtClean="0">
                                <a:latin typeface="Cambria Math"/>
                                <a:ea typeface="Cambria Math"/>
                              </a:rPr>
                              <m:t>𝑑</m:t>
                            </m:r>
                          </m:sub>
                        </m:sSub>
                      </m:den>
                    </m:f>
                    <m:r>
                      <a:rPr lang="en-US" b="0" i="1" dirty="0" smtClean="0">
                        <a:latin typeface="Cambria Math"/>
                        <a:ea typeface="Cambria Math"/>
                      </a:rPr>
                      <m:t>=</m:t>
                    </m:r>
                    <m:f>
                      <m:fPr>
                        <m:ctrlPr>
                          <a:rPr lang="bn-IN" b="0" i="1" smtClean="0">
                            <a:latin typeface="Cambria Math"/>
                            <a:ea typeface="Cambria Math"/>
                          </a:rPr>
                        </m:ctrlPr>
                      </m:fPr>
                      <m:num>
                        <m:sSup>
                          <m:sSupPr>
                            <m:ctrlPr>
                              <a:rPr lang="en-US" i="1">
                                <a:latin typeface="Cambria Math"/>
                                <a:ea typeface="Cambria Math"/>
                              </a:rPr>
                            </m:ctrlPr>
                          </m:sSupPr>
                          <m:e>
                            <m:r>
                              <a:rPr lang="en-US" b="0" i="1" smtClean="0">
                                <a:latin typeface="Cambria Math"/>
                                <a:ea typeface="Cambria Math"/>
                              </a:rPr>
                              <m:t>3</m:t>
                            </m:r>
                            <m:r>
                              <a:rPr lang="en-US" i="1" smtClean="0">
                                <a:latin typeface="Cambria Math"/>
                                <a:ea typeface="Cambria Math"/>
                              </a:rPr>
                              <m:t>×</m:t>
                            </m:r>
                            <m:r>
                              <a:rPr lang="en-US" i="1">
                                <a:latin typeface="Cambria Math"/>
                                <a:ea typeface="Cambria Math"/>
                              </a:rPr>
                              <m:t>10</m:t>
                            </m:r>
                          </m:e>
                          <m:sup>
                            <m:r>
                              <a:rPr lang="en-US" i="1">
                                <a:latin typeface="Cambria Math"/>
                                <a:ea typeface="Cambria Math"/>
                              </a:rPr>
                              <m:t>8</m:t>
                            </m:r>
                          </m:sup>
                        </m:sSup>
                      </m:num>
                      <m:den>
                        <m:r>
                          <a:rPr lang="en-US" b="0" i="1" smtClean="0">
                            <a:latin typeface="Cambria Math"/>
                            <a:ea typeface="Cambria Math"/>
                          </a:rPr>
                          <m:t>2</m:t>
                        </m:r>
                        <m:r>
                          <a:rPr lang="en-US" b="0" i="1" smtClean="0">
                            <a:latin typeface="Cambria Math"/>
                            <a:ea typeface="Cambria Math"/>
                          </a:rPr>
                          <m:t>.</m:t>
                        </m:r>
                        <m:r>
                          <a:rPr lang="en-US" b="0" i="1" smtClean="0">
                            <a:latin typeface="Cambria Math"/>
                            <a:ea typeface="Cambria Math"/>
                          </a:rPr>
                          <m:t>42</m:t>
                        </m:r>
                      </m:den>
                    </m:f>
                    <m:r>
                      <a:rPr lang="en-US" b="0" i="1" smtClean="0">
                        <a:latin typeface="Cambria Math"/>
                        <a:ea typeface="Cambria Math"/>
                      </a:rPr>
                      <m:t>=</m:t>
                    </m:r>
                  </m:oMath>
                </a14:m>
                <a:r>
                  <a:rPr lang="bn-IN" dirty="0" smtClean="0"/>
                  <a:t> </a:t>
                </a:r>
                <a14:m>
                  <m:oMath xmlns:m="http://schemas.openxmlformats.org/officeDocument/2006/math">
                    <m:r>
                      <a:rPr lang="en-US" b="0" i="1" dirty="0" smtClean="0">
                        <a:latin typeface="Cambria Math"/>
                      </a:rPr>
                      <m:t>1</m:t>
                    </m:r>
                    <m:r>
                      <a:rPr lang="en-US" b="0" i="1" dirty="0" smtClean="0">
                        <a:latin typeface="Cambria Math"/>
                      </a:rPr>
                      <m:t>.</m:t>
                    </m:r>
                    <m:r>
                      <a:rPr lang="en-US" b="0" i="1" dirty="0" smtClean="0">
                        <a:latin typeface="Cambria Math"/>
                      </a:rPr>
                      <m:t>23967</m:t>
                    </m:r>
                    <m:r>
                      <a:rPr lang="en-US" b="0" i="1" dirty="0" smtClean="0">
                        <a:latin typeface="Cambria Math"/>
                        <a:ea typeface="Cambria Math"/>
                      </a:rPr>
                      <m:t>×</m:t>
                    </m:r>
                    <m:sSup>
                      <m:sSupPr>
                        <m:ctrlPr>
                          <a:rPr lang="en-US" b="0" i="1" dirty="0" smtClean="0">
                            <a:latin typeface="Cambria Math"/>
                            <a:ea typeface="Cambria Math"/>
                          </a:rPr>
                        </m:ctrlPr>
                      </m:sSupPr>
                      <m:e>
                        <m:r>
                          <a:rPr lang="en-US" b="0" i="1" dirty="0" smtClean="0">
                            <a:latin typeface="Cambria Math"/>
                            <a:ea typeface="Cambria Math"/>
                          </a:rPr>
                          <m:t>10</m:t>
                        </m:r>
                      </m:e>
                      <m:sup>
                        <m:r>
                          <a:rPr lang="en-US" b="0" i="1" dirty="0" smtClean="0">
                            <a:latin typeface="Cambria Math"/>
                            <a:ea typeface="Cambria Math"/>
                          </a:rPr>
                          <m:t>8</m:t>
                        </m:r>
                      </m:sup>
                    </m:sSup>
                  </m:oMath>
                </a14:m>
                <a:r>
                  <a:rPr lang="en-US" dirty="0">
                    <a:ea typeface="Cambria Math"/>
                  </a:rPr>
                  <a:t> </a:t>
                </a:r>
                <a14:m>
                  <m:oMath xmlns:m="http://schemas.openxmlformats.org/officeDocument/2006/math">
                    <m:r>
                      <a:rPr lang="en-US" i="1">
                        <a:latin typeface="Cambria Math"/>
                        <a:ea typeface="Cambria Math"/>
                      </a:rPr>
                      <m:t>𝑚</m:t>
                    </m:r>
                    <m:sSup>
                      <m:sSupPr>
                        <m:ctrlPr>
                          <a:rPr lang="en-US" i="1">
                            <a:latin typeface="Cambria Math"/>
                            <a:ea typeface="Cambria Math"/>
                          </a:rPr>
                        </m:ctrlPr>
                      </m:sSupPr>
                      <m:e>
                        <m:r>
                          <a:rPr lang="en-US" i="1">
                            <a:latin typeface="Cambria Math"/>
                            <a:ea typeface="Cambria Math"/>
                          </a:rPr>
                          <m:t>𝑠</m:t>
                        </m:r>
                      </m:e>
                      <m:sup>
                        <m:r>
                          <a:rPr lang="en-US" i="1">
                            <a:latin typeface="Cambria Math"/>
                            <a:ea typeface="Cambria Math"/>
                          </a:rPr>
                          <m:t>−</m:t>
                        </m:r>
                        <m:r>
                          <a:rPr lang="en-US" i="1">
                            <a:latin typeface="Cambria Math"/>
                            <a:ea typeface="Cambria Math"/>
                          </a:rPr>
                          <m:t>1</m:t>
                        </m:r>
                      </m:sup>
                    </m:sSup>
                  </m:oMath>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5816600" y="4373711"/>
                <a:ext cx="6908800" cy="568104"/>
              </a:xfrm>
              <a:prstGeom prst="rect">
                <a:avLst/>
              </a:prstGeom>
              <a:blipFill rotWithShape="1">
                <a:blip r:embed="rId8"/>
                <a:stretch>
                  <a:fillRect l="-705"/>
                </a:stretch>
              </a:blipFill>
            </p:spPr>
            <p:txBody>
              <a:bodyPr/>
              <a:lstStyle/>
              <a:p>
                <a:r>
                  <a:rPr lang="en-US">
                    <a:noFill/>
                  </a:rPr>
                  <a:t> </a:t>
                </a:r>
              </a:p>
            </p:txBody>
          </p:sp>
        </mc:Fallback>
      </mc:AlternateContent>
      <p:sp>
        <p:nvSpPr>
          <p:cNvPr id="22" name="TextBox 21"/>
          <p:cNvSpPr txBox="1"/>
          <p:nvPr/>
        </p:nvSpPr>
        <p:spPr>
          <a:xfrm>
            <a:off x="5988049" y="5067300"/>
            <a:ext cx="6191247" cy="1754326"/>
          </a:xfrm>
          <a:prstGeom prst="rect">
            <a:avLst/>
          </a:prstGeom>
          <a:solidFill>
            <a:schemeClr val="bg1">
              <a:lumMod val="95000"/>
            </a:schemeClr>
          </a:solidFill>
        </p:spPr>
        <p:txBody>
          <a:bodyPr wrap="square" rtlCol="0">
            <a:spAutoFit/>
          </a:bodyPr>
          <a:lstStyle/>
          <a:p>
            <a:r>
              <a:rPr lang="bn-IN" dirty="0" smtClean="0"/>
              <a:t>ব্যাখ্যাঃ </a:t>
            </a:r>
          </a:p>
          <a:p>
            <a:r>
              <a:rPr lang="bn-IN" dirty="0" smtClean="0"/>
              <a:t>প্রাপ্ত মানসমূহ থেকে দেখা যাচ্ছে যে, কোনোমাধ্যমের প্রতিসরাংক বেশি হলে ঐ মাধ্যমের মধ্যে আলোর বেগ সবচেয়ে কম। আর যে মাধ্যমের প্রতিসরাঙ্ক যত কম তার আলোর বেগ ততো বেশি। অর্থাৎ আলোর বেগ মাধ্যমের প্রতিসরাঙ্কের সাথে  ব্যাস্তানুপাতে পতিবর্তিত হয়। </a:t>
            </a:r>
            <a:endParaRPr lang="en-US" dirty="0"/>
          </a:p>
        </p:txBody>
      </p:sp>
    </p:spTree>
    <p:extLst>
      <p:ext uri="{BB962C8B-B14F-4D97-AF65-F5344CB8AC3E}">
        <p14:creationId xmlns:p14="http://schemas.microsoft.com/office/powerpoint/2010/main" val="353120481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80">
                                          <p:stCondLst>
                                            <p:cond delay="0"/>
                                          </p:stCondLst>
                                        </p:cTn>
                                        <p:tgtEl>
                                          <p:spTgt spid="11"/>
                                        </p:tgtEl>
                                      </p:cBhvr>
                                    </p:animEffect>
                                    <p:anim calcmode="lin" valueType="num">
                                      <p:cBhvr>
                                        <p:cTn id="2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5" dur="26">
                                          <p:stCondLst>
                                            <p:cond delay="650"/>
                                          </p:stCondLst>
                                        </p:cTn>
                                        <p:tgtEl>
                                          <p:spTgt spid="11"/>
                                        </p:tgtEl>
                                      </p:cBhvr>
                                      <p:to x="100000" y="60000"/>
                                    </p:animScale>
                                    <p:animScale>
                                      <p:cBhvr>
                                        <p:cTn id="26" dur="166" decel="50000">
                                          <p:stCondLst>
                                            <p:cond delay="676"/>
                                          </p:stCondLst>
                                        </p:cTn>
                                        <p:tgtEl>
                                          <p:spTgt spid="11"/>
                                        </p:tgtEl>
                                      </p:cBhvr>
                                      <p:to x="100000" y="100000"/>
                                    </p:animScale>
                                    <p:animScale>
                                      <p:cBhvr>
                                        <p:cTn id="27" dur="26">
                                          <p:stCondLst>
                                            <p:cond delay="1312"/>
                                          </p:stCondLst>
                                        </p:cTn>
                                        <p:tgtEl>
                                          <p:spTgt spid="11"/>
                                        </p:tgtEl>
                                      </p:cBhvr>
                                      <p:to x="100000" y="80000"/>
                                    </p:animScale>
                                    <p:animScale>
                                      <p:cBhvr>
                                        <p:cTn id="28" dur="166" decel="50000">
                                          <p:stCondLst>
                                            <p:cond delay="1338"/>
                                          </p:stCondLst>
                                        </p:cTn>
                                        <p:tgtEl>
                                          <p:spTgt spid="11"/>
                                        </p:tgtEl>
                                      </p:cBhvr>
                                      <p:to x="100000" y="100000"/>
                                    </p:animScale>
                                    <p:animScale>
                                      <p:cBhvr>
                                        <p:cTn id="29" dur="26">
                                          <p:stCondLst>
                                            <p:cond delay="1642"/>
                                          </p:stCondLst>
                                        </p:cTn>
                                        <p:tgtEl>
                                          <p:spTgt spid="11"/>
                                        </p:tgtEl>
                                      </p:cBhvr>
                                      <p:to x="100000" y="90000"/>
                                    </p:animScale>
                                    <p:animScale>
                                      <p:cBhvr>
                                        <p:cTn id="30" dur="166" decel="50000">
                                          <p:stCondLst>
                                            <p:cond delay="1668"/>
                                          </p:stCondLst>
                                        </p:cTn>
                                        <p:tgtEl>
                                          <p:spTgt spid="11"/>
                                        </p:tgtEl>
                                      </p:cBhvr>
                                      <p:to x="100000" y="100000"/>
                                    </p:animScale>
                                    <p:animScale>
                                      <p:cBhvr>
                                        <p:cTn id="31" dur="26">
                                          <p:stCondLst>
                                            <p:cond delay="1808"/>
                                          </p:stCondLst>
                                        </p:cTn>
                                        <p:tgtEl>
                                          <p:spTgt spid="11"/>
                                        </p:tgtEl>
                                      </p:cBhvr>
                                      <p:to x="100000" y="95000"/>
                                    </p:animScale>
                                    <p:animScale>
                                      <p:cBhvr>
                                        <p:cTn id="32" dur="166" decel="50000">
                                          <p:stCondLst>
                                            <p:cond delay="1834"/>
                                          </p:stCondLst>
                                        </p:cTn>
                                        <p:tgtEl>
                                          <p:spTgt spid="11"/>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fill="hold"/>
                                        <p:tgtEl>
                                          <p:spTgt spid="21"/>
                                        </p:tgtEl>
                                        <p:attrNameLst>
                                          <p:attrName>ppt_x</p:attrName>
                                        </p:attrNameLst>
                                      </p:cBhvr>
                                      <p:tavLst>
                                        <p:tav tm="0">
                                          <p:val>
                                            <p:strVal val="#ppt_x"/>
                                          </p:val>
                                        </p:tav>
                                        <p:tav tm="100000">
                                          <p:val>
                                            <p:strVal val="#ppt_x"/>
                                          </p:val>
                                        </p:tav>
                                      </p:tavLst>
                                    </p:anim>
                                    <p:anim calcmode="lin" valueType="num">
                                      <p:cBhvr additive="base">
                                        <p:cTn id="6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additive="base">
                                        <p:cTn id="68" dur="500" fill="hold"/>
                                        <p:tgtEl>
                                          <p:spTgt spid="23"/>
                                        </p:tgtEl>
                                        <p:attrNameLst>
                                          <p:attrName>ppt_x</p:attrName>
                                        </p:attrNameLst>
                                      </p:cBhvr>
                                      <p:tavLst>
                                        <p:tav tm="0">
                                          <p:val>
                                            <p:strVal val="#ppt_x"/>
                                          </p:val>
                                        </p:tav>
                                        <p:tav tm="100000">
                                          <p:val>
                                            <p:strVal val="#ppt_x"/>
                                          </p:val>
                                        </p:tav>
                                      </p:tavLst>
                                    </p:anim>
                                    <p:anim calcmode="lin" valueType="num">
                                      <p:cBhvr additive="base">
                                        <p:cTn id="6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additive="base">
                                        <p:cTn id="74" dur="500" fill="hold"/>
                                        <p:tgtEl>
                                          <p:spTgt spid="24"/>
                                        </p:tgtEl>
                                        <p:attrNameLst>
                                          <p:attrName>ppt_x</p:attrName>
                                        </p:attrNameLst>
                                      </p:cBhvr>
                                      <p:tavLst>
                                        <p:tav tm="0">
                                          <p:val>
                                            <p:strVal val="#ppt_x"/>
                                          </p:val>
                                        </p:tav>
                                        <p:tav tm="100000">
                                          <p:val>
                                            <p:strVal val="#ppt_x"/>
                                          </p:val>
                                        </p:tav>
                                      </p:tavLst>
                                    </p:anim>
                                    <p:anim calcmode="lin" valueType="num">
                                      <p:cBhvr additive="base">
                                        <p:cTn id="7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additive="base">
                                        <p:cTn id="80" dur="500" fill="hold"/>
                                        <p:tgtEl>
                                          <p:spTgt spid="27"/>
                                        </p:tgtEl>
                                        <p:attrNameLst>
                                          <p:attrName>ppt_x</p:attrName>
                                        </p:attrNameLst>
                                      </p:cBhvr>
                                      <p:tavLst>
                                        <p:tav tm="0">
                                          <p:val>
                                            <p:strVal val="#ppt_x"/>
                                          </p:val>
                                        </p:tav>
                                        <p:tav tm="100000">
                                          <p:val>
                                            <p:strVal val="#ppt_x"/>
                                          </p:val>
                                        </p:tav>
                                      </p:tavLst>
                                    </p:anim>
                                    <p:anim calcmode="lin" valueType="num">
                                      <p:cBhvr additive="base">
                                        <p:cTn id="8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grpId="0" nodeType="click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wipe(down)">
                                      <p:cBhvr>
                                        <p:cTn id="86" dur="580">
                                          <p:stCondLst>
                                            <p:cond delay="0"/>
                                          </p:stCondLst>
                                        </p:cTn>
                                        <p:tgtEl>
                                          <p:spTgt spid="22"/>
                                        </p:tgtEl>
                                      </p:cBhvr>
                                    </p:animEffect>
                                    <p:anim calcmode="lin" valueType="num">
                                      <p:cBhvr>
                                        <p:cTn id="87"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92" dur="26">
                                          <p:stCondLst>
                                            <p:cond delay="650"/>
                                          </p:stCondLst>
                                        </p:cTn>
                                        <p:tgtEl>
                                          <p:spTgt spid="22"/>
                                        </p:tgtEl>
                                      </p:cBhvr>
                                      <p:to x="100000" y="60000"/>
                                    </p:animScale>
                                    <p:animScale>
                                      <p:cBhvr>
                                        <p:cTn id="93" dur="166" decel="50000">
                                          <p:stCondLst>
                                            <p:cond delay="676"/>
                                          </p:stCondLst>
                                        </p:cTn>
                                        <p:tgtEl>
                                          <p:spTgt spid="22"/>
                                        </p:tgtEl>
                                      </p:cBhvr>
                                      <p:to x="100000" y="100000"/>
                                    </p:animScale>
                                    <p:animScale>
                                      <p:cBhvr>
                                        <p:cTn id="94" dur="26">
                                          <p:stCondLst>
                                            <p:cond delay="1312"/>
                                          </p:stCondLst>
                                        </p:cTn>
                                        <p:tgtEl>
                                          <p:spTgt spid="22"/>
                                        </p:tgtEl>
                                      </p:cBhvr>
                                      <p:to x="100000" y="80000"/>
                                    </p:animScale>
                                    <p:animScale>
                                      <p:cBhvr>
                                        <p:cTn id="95" dur="166" decel="50000">
                                          <p:stCondLst>
                                            <p:cond delay="1338"/>
                                          </p:stCondLst>
                                        </p:cTn>
                                        <p:tgtEl>
                                          <p:spTgt spid="22"/>
                                        </p:tgtEl>
                                      </p:cBhvr>
                                      <p:to x="100000" y="100000"/>
                                    </p:animScale>
                                    <p:animScale>
                                      <p:cBhvr>
                                        <p:cTn id="96" dur="26">
                                          <p:stCondLst>
                                            <p:cond delay="1642"/>
                                          </p:stCondLst>
                                        </p:cTn>
                                        <p:tgtEl>
                                          <p:spTgt spid="22"/>
                                        </p:tgtEl>
                                      </p:cBhvr>
                                      <p:to x="100000" y="90000"/>
                                    </p:animScale>
                                    <p:animScale>
                                      <p:cBhvr>
                                        <p:cTn id="97" dur="166" decel="50000">
                                          <p:stCondLst>
                                            <p:cond delay="1668"/>
                                          </p:stCondLst>
                                        </p:cTn>
                                        <p:tgtEl>
                                          <p:spTgt spid="22"/>
                                        </p:tgtEl>
                                      </p:cBhvr>
                                      <p:to x="100000" y="100000"/>
                                    </p:animScale>
                                    <p:animScale>
                                      <p:cBhvr>
                                        <p:cTn id="98" dur="26">
                                          <p:stCondLst>
                                            <p:cond delay="1808"/>
                                          </p:stCondLst>
                                        </p:cTn>
                                        <p:tgtEl>
                                          <p:spTgt spid="22"/>
                                        </p:tgtEl>
                                      </p:cBhvr>
                                      <p:to x="100000" y="95000"/>
                                    </p:animScale>
                                    <p:animScale>
                                      <p:cBhvr>
                                        <p:cTn id="99"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15" grpId="0"/>
      <p:bldP spid="19" grpId="0" animBg="1"/>
      <p:bldP spid="20" grpId="0" animBg="1"/>
      <p:bldP spid="21" grpId="0"/>
      <p:bldP spid="23" grpId="0"/>
      <p:bldP spid="24" grpId="0"/>
      <p:bldP spid="27"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ounded Rectangle 2"/>
          <p:cNvSpPr/>
          <p:nvPr/>
        </p:nvSpPr>
        <p:spPr>
          <a:xfrm>
            <a:off x="2916620" y="568876"/>
            <a:ext cx="6574221" cy="664780"/>
          </a:xfrm>
          <a:prstGeom prst="roundRect">
            <a:avLst/>
          </a:prstGeom>
          <a:solidFill>
            <a:srgbClr val="0070C0"/>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chemeClr val="accent4">
                    <a:lumMod val="40000"/>
                    <a:lumOff val="60000"/>
                  </a:schemeClr>
                </a:solidFill>
                <a:effectLst>
                  <a:outerShdw blurRad="38100" dist="38100" dir="2700000" algn="tl">
                    <a:srgbClr val="000000">
                      <a:alpha val="43137"/>
                    </a:srgbClr>
                  </a:outerShdw>
                </a:effectLst>
                <a:latin typeface="NikoshBAN" pitchFamily="2" charset="0"/>
                <a:cs typeface="NikoshBAN" pitchFamily="2" charset="0"/>
              </a:rPr>
              <a:t>একক কাজ </a:t>
            </a:r>
            <a:endParaRPr lang="en-US" sz="5400" dirty="0">
              <a:solidFill>
                <a:schemeClr val="accent4">
                  <a:lumMod val="40000"/>
                  <a:lumOff val="60000"/>
                </a:schemeClr>
              </a:solidFill>
              <a:effectLst>
                <a:outerShdw blurRad="38100" dist="38100" dir="2700000" algn="tl">
                  <a:srgbClr val="000000">
                    <a:alpha val="43137"/>
                  </a:srgbClr>
                </a:outerShdw>
              </a:effectLst>
            </a:endParaRPr>
          </a:p>
        </p:txBody>
      </p:sp>
      <p:sp>
        <p:nvSpPr>
          <p:cNvPr id="4" name="Rounded Rectangle 3"/>
          <p:cNvSpPr/>
          <p:nvPr/>
        </p:nvSpPr>
        <p:spPr>
          <a:xfrm>
            <a:off x="141893" y="2588175"/>
            <a:ext cx="11887200" cy="664780"/>
          </a:xfrm>
          <a:prstGeom prst="roundRect">
            <a:avLst/>
          </a:prstGeom>
          <a:solidFill>
            <a:srgbClr val="0070C0"/>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chemeClr val="accent4">
                    <a:lumMod val="40000"/>
                    <a:lumOff val="60000"/>
                  </a:schemeClr>
                </a:solidFill>
                <a:effectLst>
                  <a:outerShdw blurRad="38100" dist="38100" dir="2700000" algn="tl">
                    <a:srgbClr val="000000">
                      <a:alpha val="43137"/>
                    </a:srgbClr>
                  </a:outerShdw>
                </a:effectLst>
                <a:latin typeface="NikoshBAN" pitchFamily="2" charset="0"/>
                <a:cs typeface="NikoshBAN" pitchFamily="2" charset="0"/>
              </a:rPr>
              <a:t>এসাইনমেন্টটি নিজে করবে </a:t>
            </a:r>
            <a:endParaRPr lang="en-US" sz="5400" dirty="0">
              <a:solidFill>
                <a:schemeClr val="accent4">
                  <a:lumMod val="40000"/>
                  <a:lumOff val="60000"/>
                </a:schemeClr>
              </a:solidFill>
              <a:effectLst>
                <a:outerShdw blurRad="38100" dist="38100" dir="2700000" algn="tl">
                  <a:srgbClr val="000000">
                    <a:alpha val="43137"/>
                  </a:srgbClr>
                </a:outerShdw>
              </a:effectLst>
            </a:endParaRPr>
          </a:p>
        </p:txBody>
      </p:sp>
      <p:sp>
        <p:nvSpPr>
          <p:cNvPr id="5" name="Date Placeholder 20"/>
          <p:cNvSpPr>
            <a:spLocks noGrp="1"/>
          </p:cNvSpPr>
          <p:nvPr/>
        </p:nvSpPr>
        <p:spPr>
          <a:xfrm>
            <a:off x="409373" y="6356350"/>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mtClean="0">
                <a:solidFill>
                  <a:srgbClr val="FFFF00"/>
                </a:solidFill>
              </a:rPr>
              <a:pPr/>
              <a:t>8/22/2021</a:t>
            </a:fld>
            <a:endParaRPr lang="en-US" dirty="0">
              <a:solidFill>
                <a:srgbClr val="FFFF00"/>
              </a:solidFill>
            </a:endParaRPr>
          </a:p>
        </p:txBody>
      </p:sp>
    </p:spTree>
    <p:extLst>
      <p:ext uri="{BB962C8B-B14F-4D97-AF65-F5344CB8AC3E}">
        <p14:creationId xmlns:p14="http://schemas.microsoft.com/office/powerpoint/2010/main" val="17537228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484" y="65268"/>
            <a:ext cx="11698014" cy="5736441"/>
          </a:xfrm>
          <a:prstGeom prst="rect">
            <a:avLst/>
          </a:prstGeom>
        </p:spPr>
      </p:pic>
      <p:sp>
        <p:nvSpPr>
          <p:cNvPr id="3" name="TextBox 2"/>
          <p:cNvSpPr txBox="1"/>
          <p:nvPr/>
        </p:nvSpPr>
        <p:spPr>
          <a:xfrm>
            <a:off x="3468416" y="283781"/>
            <a:ext cx="4635062" cy="1107996"/>
          </a:xfrm>
          <a:prstGeom prst="rect">
            <a:avLst/>
          </a:prstGeom>
          <a:solidFill>
            <a:schemeClr val="accent5">
              <a:lumMod val="75000"/>
            </a:schemeClr>
          </a:solidFill>
          <a:scene3d>
            <a:camera prst="orthographicFront"/>
            <a:lightRig rig="threePt" dir="t"/>
          </a:scene3d>
          <a:sp3d prstMaterial="flat"/>
        </p:spPr>
        <p:txBody>
          <a:bodyPr wrap="square" rtlCol="0">
            <a:spAutoFit/>
            <a:sp3d>
              <a:bevelB w="38100" h="38100"/>
            </a:sp3d>
          </a:bodyPr>
          <a:lstStyle/>
          <a:p>
            <a:r>
              <a:rPr lang="bn-IN" sz="6600" dirty="0" smtClean="0">
                <a:solidFill>
                  <a:schemeClr val="accent4">
                    <a:lumMod val="40000"/>
                    <a:lumOff val="60000"/>
                  </a:schemeClr>
                </a:solidFill>
              </a:rPr>
              <a:t>বাড়ির কাজ </a:t>
            </a:r>
            <a:endParaRPr lang="en-US" sz="6600" dirty="0">
              <a:solidFill>
                <a:schemeClr val="accent4">
                  <a:lumMod val="40000"/>
                  <a:lumOff val="60000"/>
                </a:schemeClr>
              </a:solidFill>
            </a:endParaRPr>
          </a:p>
        </p:txBody>
      </p:sp>
      <p:sp>
        <p:nvSpPr>
          <p:cNvPr id="19" name="Rounded Rectangle 18"/>
          <p:cNvSpPr/>
          <p:nvPr/>
        </p:nvSpPr>
        <p:spPr>
          <a:xfrm>
            <a:off x="141893" y="5217459"/>
            <a:ext cx="11933566" cy="1546411"/>
          </a:xfrm>
          <a:prstGeom prst="roundRect">
            <a:avLst/>
          </a:prstGeom>
          <a:solidFill>
            <a:schemeClr val="tx1">
              <a:lumMod val="95000"/>
              <a:lumOff val="5000"/>
            </a:schemeClr>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chemeClr val="accent4">
                    <a:lumMod val="40000"/>
                    <a:lumOff val="60000"/>
                  </a:schemeClr>
                </a:solidFill>
                <a:effectLst>
                  <a:outerShdw blurRad="38100" dist="38100" dir="2700000" algn="tl">
                    <a:srgbClr val="000000">
                      <a:alpha val="43137"/>
                    </a:srgbClr>
                  </a:outerShdw>
                </a:effectLst>
                <a:latin typeface="NikoshBAN" pitchFamily="2" charset="0"/>
                <a:cs typeface="NikoshBAN" pitchFamily="2" charset="0"/>
              </a:rPr>
              <a:t>এসাইনমেন্টের কাজ শেষ করে আগামীদিন জমা দিবে এবং নতুন আরেকটি এসাইনমেন্ট করবে। </a:t>
            </a:r>
            <a:endParaRPr lang="en-US" sz="5400" dirty="0">
              <a:solidFill>
                <a:schemeClr val="accent4">
                  <a:lumMod val="40000"/>
                  <a:lumOff val="60000"/>
                </a:schemeClr>
              </a:solidFill>
              <a:effectLst>
                <a:outerShdw blurRad="38100" dist="38100" dir="2700000" algn="tl">
                  <a:srgbClr val="000000">
                    <a:alpha val="43137"/>
                  </a:srgbClr>
                </a:outerShdw>
              </a:effectLst>
            </a:endParaRPr>
          </a:p>
        </p:txBody>
      </p:sp>
      <p:sp>
        <p:nvSpPr>
          <p:cNvPr id="5" name="Date Placeholder 20"/>
          <p:cNvSpPr>
            <a:spLocks noGrp="1"/>
          </p:cNvSpPr>
          <p:nvPr/>
        </p:nvSpPr>
        <p:spPr>
          <a:xfrm>
            <a:off x="409373" y="6356350"/>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mtClean="0">
                <a:solidFill>
                  <a:srgbClr val="FFFF00"/>
                </a:solidFill>
              </a:rPr>
              <a:pPr/>
              <a:t>8/22/2021</a:t>
            </a:fld>
            <a:endParaRPr lang="en-US" dirty="0">
              <a:solidFill>
                <a:srgbClr val="FFFF00"/>
              </a:solidFill>
            </a:endParaRPr>
          </a:p>
        </p:txBody>
      </p:sp>
    </p:spTree>
    <p:extLst>
      <p:ext uri="{BB962C8B-B14F-4D97-AF65-F5344CB8AC3E}">
        <p14:creationId xmlns:p14="http://schemas.microsoft.com/office/powerpoint/2010/main" val="305184715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09904" y="430100"/>
            <a:ext cx="11238158" cy="5998838"/>
          </a:xfrm>
          <a:prstGeom prst="rect">
            <a:avLst/>
          </a:prstGeom>
          <a:blipFill>
            <a:blip r:embed="rId3"/>
            <a:tile tx="0" ty="0" sx="100000" sy="100000" flip="none" algn="tl"/>
          </a:blipFill>
        </p:spPr>
      </p:pic>
      <p:sp>
        <p:nvSpPr>
          <p:cNvPr id="3" name="TextBox 2"/>
          <p:cNvSpPr txBox="1"/>
          <p:nvPr/>
        </p:nvSpPr>
        <p:spPr>
          <a:xfrm>
            <a:off x="2894255" y="1126957"/>
            <a:ext cx="3634881" cy="2065421"/>
          </a:xfrm>
          <a:prstGeom prst="rect">
            <a:avLst/>
          </a:prstGeom>
          <a:noFill/>
        </p:spPr>
        <p:txBody>
          <a:bodyPr wrap="square" rtlCol="0">
            <a:prstTxWarp prst="textCurveDow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36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ধন্যবাদ</a:t>
            </a:r>
            <a:endParaRPr lang="en-US" sz="36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906" y="1728536"/>
            <a:ext cx="2030892" cy="100299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8262" y="3777300"/>
            <a:ext cx="1119519" cy="1280489"/>
          </a:xfrm>
          <a:prstGeom prst="rect">
            <a:avLst/>
          </a:prstGeom>
          <a:effectLst>
            <a:outerShdw blurRad="76200" dir="18900000" sy="23000" kx="-1200000" algn="bl" rotWithShape="0">
              <a:prstClr val="black">
                <a:alpha val="20000"/>
              </a:prstClr>
            </a:outerShdw>
          </a:effec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10727" y="2330116"/>
            <a:ext cx="5153525" cy="3445041"/>
          </a:xfrm>
          <a:prstGeom prst="rect">
            <a:avLst/>
          </a:prstGeom>
          <a:effectLst>
            <a:outerShdw blurRad="76200" dir="18900000" sy="23000" kx="-1200000" algn="bl" rotWithShape="0">
              <a:schemeClr val="tx1">
                <a:alpha val="20000"/>
              </a:schemeClr>
            </a:outerShdw>
            <a:reflection blurRad="6350" stA="50000" endA="295" endPos="92000" dist="101600" dir="5400000" sy="-100000" algn="bl" rotWithShape="0"/>
          </a:effec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49574" y="2989862"/>
            <a:ext cx="1354023" cy="1183077"/>
          </a:xfrm>
          <a:prstGeom prst="rect">
            <a:avLst/>
          </a:prstGeom>
        </p:spPr>
      </p:pic>
      <p:pic>
        <p:nvPicPr>
          <p:cNvPr id="8" name="Picture 7"/>
          <p:cNvPicPr>
            <a:picLocks noChangeAspect="1"/>
          </p:cNvPicPr>
          <p:nvPr/>
        </p:nvPicPr>
        <p:blipFill>
          <a:blip r:embed="rId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9665352" y="2502564"/>
            <a:ext cx="1642884" cy="1664896"/>
          </a:xfrm>
          <a:prstGeom prst="rect">
            <a:avLst/>
          </a:prstGeom>
        </p:spPr>
      </p:pic>
      <p:sp>
        <p:nvSpPr>
          <p:cNvPr id="9" name="Footer Placeholder 8"/>
          <p:cNvSpPr txBox="1">
            <a:spLocks/>
          </p:cNvSpPr>
          <p:nvPr/>
        </p:nvSpPr>
        <p:spPr>
          <a:xfrm>
            <a:off x="8478142" y="6428938"/>
            <a:ext cx="3169920" cy="380999"/>
          </a:xfrm>
          <a:prstGeom prst="rect">
            <a:avLst/>
          </a:prstGeom>
        </p:spPr>
        <p:txBody>
          <a:bodyPr anchor="b"/>
          <a:lstStyle>
            <a:defPPr>
              <a:defRPr lang="en-US"/>
            </a:defPPr>
            <a:lvl1pPr marL="0" algn="l"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002060"/>
                </a:solidFill>
              </a:rPr>
              <a:t>sazzadhossen954</a:t>
            </a:r>
            <a:r>
              <a:rPr lang="en-AU" sz="1600" b="1" dirty="0" smtClean="0">
                <a:solidFill>
                  <a:srgbClr val="002060"/>
                </a:solidFill>
              </a:rPr>
              <a:t>@gmail.com</a:t>
            </a:r>
            <a:endParaRPr lang="en-AU" sz="1600" b="1" dirty="0">
              <a:solidFill>
                <a:srgbClr val="002060"/>
              </a:solidFill>
            </a:endParaRPr>
          </a:p>
        </p:txBody>
      </p:sp>
      <p:sp>
        <p:nvSpPr>
          <p:cNvPr id="10" name="Date Placeholder 20"/>
          <p:cNvSpPr>
            <a:spLocks noGrp="1"/>
          </p:cNvSpPr>
          <p:nvPr/>
        </p:nvSpPr>
        <p:spPr>
          <a:xfrm>
            <a:off x="409373" y="6356350"/>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mtClean="0">
                <a:solidFill>
                  <a:srgbClr val="002060"/>
                </a:solidFill>
              </a:rPr>
              <a:pPr/>
              <a:t>8/22/2021</a:t>
            </a:fld>
            <a:endParaRPr lang="en-US" dirty="0">
              <a:solidFill>
                <a:srgbClr val="002060"/>
              </a:solidFill>
            </a:endParaRPr>
          </a:p>
        </p:txBody>
      </p:sp>
    </p:spTree>
    <p:extLst>
      <p:ext uri="{BB962C8B-B14F-4D97-AF65-F5344CB8AC3E}">
        <p14:creationId xmlns:p14="http://schemas.microsoft.com/office/powerpoint/2010/main" val="353359949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04049 -8.67052E-7 C 0.28581 -8.67052E-7 0.48502 0.08116 0.48502 0.18104 C 0.48502 0.28069 0.28581 0.36231 0.04049 0.36231 C -0.2043 0.36231 -0.40365 0.28069 -0.40365 0.18104 C -0.40365 0.08116 -0.2043 -8.67052E-7 0.04049 -8.67052E-7 Z " pathEditMode="relative" rAng="0" ptsTypes="fffff">
                                      <p:cBhvr>
                                        <p:cTn id="6" dur="2000" fill="hold"/>
                                        <p:tgtEl>
                                          <p:spTgt spid="3"/>
                                        </p:tgtEl>
                                        <p:attrNameLst>
                                          <p:attrName>ppt_x</p:attrName>
                                          <p:attrName>ppt_y</p:attrName>
                                        </p:attrNameLst>
                                      </p:cBhvr>
                                      <p:rCtr x="0" y="181"/>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nodeType="clickEffect">
                                  <p:stCondLst>
                                    <p:cond delay="0"/>
                                  </p:stCondLst>
                                  <p:childTnLst>
                                    <p:animMotion origin="layout" path="M -2.5E-6 -2.13873E-6 L -0.67109 -0.41133 " pathEditMode="relative" rAng="0" ptsTypes="AA">
                                      <p:cBhvr>
                                        <p:cTn id="10" dur="2000" fill="hold"/>
                                        <p:tgtEl>
                                          <p:spTgt spid="4"/>
                                        </p:tgtEl>
                                        <p:attrNameLst>
                                          <p:attrName>ppt_x</p:attrName>
                                          <p:attrName>ppt_y</p:attrName>
                                        </p:attrNameLst>
                                      </p:cBhvr>
                                      <p:rCtr x="-336" y="-206"/>
                                    </p:animMotion>
                                  </p:childTnLst>
                                </p:cTn>
                              </p:par>
                            </p:childTnLst>
                          </p:cTn>
                        </p:par>
                      </p:childTnLst>
                    </p:cTn>
                  </p:par>
                  <p:par>
                    <p:cTn id="11" fill="hold">
                      <p:stCondLst>
                        <p:cond delay="indefinite"/>
                      </p:stCondLst>
                      <p:childTnLst>
                        <p:par>
                          <p:cTn id="12" fill="hold">
                            <p:stCondLst>
                              <p:cond delay="0"/>
                            </p:stCondLst>
                            <p:childTnLst>
                              <p:par>
                                <p:cTn id="13" presetID="38" presetClass="path" presetSubtype="0" accel="50000" decel="50000" fill="hold" nodeType="clickEffect">
                                  <p:stCondLst>
                                    <p:cond delay="0"/>
                                  </p:stCondLst>
                                  <p:childTnLst>
                                    <p:animMotion origin="layout" path="M 3.95833E-6 -0.12138 L -0.02214 0.15006 L -0.04297 -0.12138 L -0.06511 0.15006 L -0.08711 -0.12138 L -0.10769 0.15006 L -0.12982 -0.12138 L -0.15052 0.15006 L -0.17253 -0.12138 L -0.19467 0.15006 L -0.21524 -0.12138 L -0.23737 0.15006 L -0.25808 -0.12138 L -0.28008 0.15006 L -0.30222 -0.12138 L -0.32292 0.15006 L -0.3448 -0.12138 " pathEditMode="relative" rAng="0" ptsTypes="FFFFFFFFFFFFFFFFF">
                                      <p:cBhvr>
                                        <p:cTn id="14" dur="10000" fill="hold"/>
                                        <p:tgtEl>
                                          <p:spTgt spid="6"/>
                                        </p:tgtEl>
                                        <p:attrNameLst>
                                          <p:attrName>ppt_x</p:attrName>
                                          <p:attrName>ppt_y</p:attrName>
                                        </p:attrNameLst>
                                      </p:cBhvr>
                                      <p:rCtr x="-172" y="1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3" name="Round Diagonal Corner Rectangle 12"/>
          <p:cNvSpPr/>
          <p:nvPr/>
        </p:nvSpPr>
        <p:spPr>
          <a:xfrm>
            <a:off x="942773" y="4267200"/>
            <a:ext cx="9550400" cy="1981200"/>
          </a:xfrm>
          <a:prstGeom prst="round2DiagRect">
            <a:avLst>
              <a:gd name="adj1" fmla="val 0"/>
              <a:gd name="adj2" fmla="val 0"/>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4000" dirty="0">
              <a:latin typeface="NikoshBAN" pitchFamily="2" charset="0"/>
              <a:cs typeface="NikoshBAN" pitchFamily="2" charset="0"/>
            </a:endParaRPr>
          </a:p>
        </p:txBody>
      </p:sp>
      <p:sp>
        <p:nvSpPr>
          <p:cNvPr id="14" name="Round Diagonal Corner Rectangle 13"/>
          <p:cNvSpPr/>
          <p:nvPr/>
        </p:nvSpPr>
        <p:spPr>
          <a:xfrm>
            <a:off x="942773" y="4267200"/>
            <a:ext cx="9550400" cy="1981200"/>
          </a:xfrm>
          <a:prstGeom prst="round2DiagRect">
            <a:avLst>
              <a:gd name="adj1" fmla="val 0"/>
              <a:gd name="adj2" fmla="val 0"/>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4000" dirty="0">
              <a:latin typeface="NikoshBAN" pitchFamily="2" charset="0"/>
              <a:cs typeface="NikoshBAN" pitchFamily="2" charset="0"/>
            </a:endParaRPr>
          </a:p>
        </p:txBody>
      </p:sp>
      <p:grpSp>
        <p:nvGrpSpPr>
          <p:cNvPr id="15" name="Group 14"/>
          <p:cNvGrpSpPr/>
          <p:nvPr/>
        </p:nvGrpSpPr>
        <p:grpSpPr>
          <a:xfrm>
            <a:off x="349780" y="1814512"/>
            <a:ext cx="11582400" cy="4724400"/>
            <a:chOff x="705220" y="2337277"/>
            <a:chExt cx="7543800" cy="3429000"/>
          </a:xfrm>
          <a:blipFill>
            <a:blip r:embed="rId3"/>
            <a:tile tx="0" ty="0" sx="100000" sy="100000" flip="none" algn="tl"/>
          </a:blipFill>
          <a:effectLst>
            <a:outerShdw blurRad="50800" dist="38100" dir="16200000" rotWithShape="0">
              <a:prstClr val="black">
                <a:alpha val="40000"/>
              </a:prstClr>
            </a:outerShdw>
          </a:effectLst>
        </p:grpSpPr>
        <p:sp>
          <p:nvSpPr>
            <p:cNvPr id="16" name="Plaque 15"/>
            <p:cNvSpPr/>
            <p:nvPr/>
          </p:nvSpPr>
          <p:spPr>
            <a:xfrm>
              <a:off x="705220" y="2337277"/>
              <a:ext cx="7543800" cy="3429000"/>
            </a:xfrm>
            <a:prstGeom prst="plaque">
              <a:avLst/>
            </a:prstGeom>
            <a: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tile tx="0" ty="0" sx="100000" sy="100000" flip="none" algn="tl"/>
            </a:blipFill>
            <a:ln w="571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sp>
          <p:nvSpPr>
            <p:cNvPr id="17" name="TextBox 9"/>
            <p:cNvSpPr txBox="1">
              <a:spLocks noChangeArrowheads="1"/>
            </p:cNvSpPr>
            <p:nvPr/>
          </p:nvSpPr>
          <p:spPr bwMode="auto">
            <a:xfrm>
              <a:off x="780603" y="3251775"/>
              <a:ext cx="2924877" cy="1586042"/>
            </a:xfrm>
            <a:prstGeom prst="rect">
              <a:avLst/>
            </a:prstGeom>
            <a:noFill/>
            <a:ln w="9525">
              <a:noFill/>
              <a:miter lim="800000"/>
              <a:headEnd/>
              <a:tailEnd/>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4000" b="1" dirty="0" smtClean="0">
                  <a:ln w="11430"/>
                  <a:solidFill>
                    <a:schemeClr val="bg1"/>
                  </a:solidFill>
                  <a:effectLst>
                    <a:outerShdw blurRad="38100" dist="38100" dir="2700000" algn="tl">
                      <a:srgbClr val="000000">
                        <a:alpha val="43137"/>
                      </a:srgbClr>
                    </a:outerShdw>
                  </a:effectLst>
                  <a:latin typeface="NikoshBAN" pitchFamily="2" charset="0"/>
                  <a:cs typeface="NikoshBAN" pitchFamily="2" charset="0"/>
                </a:rPr>
                <a:t>বি</a:t>
              </a:r>
              <a:r>
                <a:rPr lang="bn-IN" sz="4000" b="1" dirty="0" smtClean="0">
                  <a:ln w="11430"/>
                  <a:solidFill>
                    <a:schemeClr val="bg1"/>
                  </a:solidFill>
                  <a:effectLst>
                    <a:outerShdw blurRad="38100" dist="38100" dir="2700000" algn="tl">
                      <a:srgbClr val="000000">
                        <a:alpha val="43137"/>
                      </a:srgbClr>
                    </a:outerShdw>
                  </a:effectLst>
                  <a:latin typeface="NikoshBAN" pitchFamily="2" charset="0"/>
                  <a:cs typeface="NikoshBAN" pitchFamily="2" charset="0"/>
                </a:rPr>
                <a:t>ষয়ঃ পদার্থ বিজ্ঞান</a:t>
              </a:r>
              <a:r>
                <a:rPr lang="en-US" sz="4000" b="1" dirty="0" smtClean="0">
                  <a:ln w="11430"/>
                  <a:solidFill>
                    <a:schemeClr val="bg1"/>
                  </a:solidFill>
                  <a:effectLst>
                    <a:outerShdw blurRad="38100" dist="38100" dir="2700000" algn="tl">
                      <a:srgbClr val="000000">
                        <a:alpha val="43137"/>
                      </a:srgbClr>
                    </a:outerShdw>
                  </a:effectLst>
                  <a:latin typeface="NikoshBAN" pitchFamily="2" charset="0"/>
                  <a:cs typeface="NikoshBAN" pitchFamily="2" charset="0"/>
                </a:rPr>
                <a:t> -2</a:t>
              </a:r>
              <a:endParaRPr lang="bn-BD" sz="4000" b="1" dirty="0" smtClean="0">
                <a:ln w="11430"/>
                <a:solidFill>
                  <a:schemeClr val="bg1"/>
                </a:solidFill>
                <a:effectLst>
                  <a:outerShdw blurRad="38100" dist="38100" dir="2700000" algn="tl">
                    <a:srgbClr val="000000">
                      <a:alpha val="43137"/>
                    </a:srgbClr>
                  </a:outerShdw>
                </a:effectLst>
                <a:latin typeface="NikoshBAN" pitchFamily="2" charset="0"/>
                <a:cs typeface="NikoshBAN" pitchFamily="2" charset="0"/>
              </a:endParaRPr>
            </a:p>
            <a:p>
              <a:pPr algn="ctr"/>
              <a:r>
                <a:rPr lang="bn-IN" sz="3200" b="1" dirty="0" smtClean="0">
                  <a:ln w="1143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bn-BD" sz="3200" b="1" dirty="0" smtClean="0">
                  <a:ln w="11430"/>
                  <a:solidFill>
                    <a:schemeClr val="bg1"/>
                  </a:solidFill>
                  <a:effectLst>
                    <a:outerShdw blurRad="38100" dist="38100" dir="2700000" algn="tl">
                      <a:srgbClr val="000000">
                        <a:alpha val="43137"/>
                      </a:srgbClr>
                    </a:outerShdw>
                  </a:effectLst>
                  <a:latin typeface="NikoshBAN" pitchFamily="2" charset="0"/>
                  <a:cs typeface="NikoshBAN" pitchFamily="2" charset="0"/>
                </a:rPr>
                <a:t>শ্রেণি</a:t>
              </a:r>
              <a:r>
                <a:rPr lang="bn-IN" sz="3200" b="1" dirty="0" smtClean="0">
                  <a:ln w="11430"/>
                  <a:solidFill>
                    <a:schemeClr val="bg1"/>
                  </a:solidFill>
                  <a:effectLst>
                    <a:outerShdw blurRad="38100" dist="38100" dir="2700000" algn="tl">
                      <a:srgbClr val="000000">
                        <a:alpha val="43137"/>
                      </a:srgbClr>
                    </a:outerShdw>
                  </a:effectLst>
                  <a:latin typeface="NikoshBAN" pitchFamily="2" charset="0"/>
                  <a:cs typeface="NikoshBAN" pitchFamily="2" charset="0"/>
                </a:rPr>
                <a:t>ঃ এস.এস.সি </a:t>
              </a:r>
              <a:r>
                <a:rPr lang="en-US" sz="3200" b="1" dirty="0" smtClean="0">
                  <a:ln w="11430"/>
                  <a:solidFill>
                    <a:schemeClr val="bg1"/>
                  </a:solidFill>
                  <a:effectLst>
                    <a:outerShdw blurRad="38100" dist="38100" dir="2700000" algn="tl">
                      <a:srgbClr val="000000">
                        <a:alpha val="43137"/>
                      </a:srgbClr>
                    </a:outerShdw>
                  </a:effectLst>
                  <a:latin typeface="NikoshBAN" pitchFamily="2" charset="0"/>
                  <a:cs typeface="NikoshBAN" pitchFamily="2" charset="0"/>
                </a:rPr>
                <a:t>(</a:t>
              </a:r>
              <a:r>
                <a:rPr lang="bn-IN" sz="3200" b="1" dirty="0" smtClean="0">
                  <a:ln w="11430"/>
                  <a:solidFill>
                    <a:schemeClr val="bg1"/>
                  </a:solidFill>
                  <a:effectLst>
                    <a:outerShdw blurRad="38100" dist="38100" dir="2700000" algn="tl">
                      <a:srgbClr val="000000">
                        <a:alpha val="43137"/>
                      </a:srgbClr>
                    </a:outerShdw>
                  </a:effectLst>
                  <a:latin typeface="NikoshBAN" pitchFamily="2" charset="0"/>
                  <a:cs typeface="NikoshBAN" pitchFamily="2" charset="0"/>
                </a:rPr>
                <a:t>ভোকেশনাল) ২০২১ </a:t>
              </a:r>
            </a:p>
            <a:p>
              <a:pPr algn="ctr"/>
              <a:r>
                <a:rPr lang="bn-IN" sz="3200" b="1" dirty="0" smtClean="0">
                  <a:ln w="11430"/>
                  <a:solidFill>
                    <a:schemeClr val="bg1"/>
                  </a:solidFill>
                  <a:effectLst>
                    <a:outerShdw blurRad="38100" dist="38100" dir="2700000" algn="tl">
                      <a:srgbClr val="000000">
                        <a:alpha val="43137"/>
                      </a:srgbClr>
                    </a:outerShdw>
                  </a:effectLst>
                  <a:latin typeface="NikoshBAN" pitchFamily="2" charset="0"/>
                  <a:cs typeface="NikoshBAN" pitchFamily="2" charset="0"/>
                </a:rPr>
                <a:t>পাঠঃ ফিজিক্স অ্যাসাইনমেন্ট-০২</a:t>
              </a:r>
            </a:p>
          </p:txBody>
        </p:sp>
        <p:cxnSp>
          <p:nvCxnSpPr>
            <p:cNvPr id="18" name="Straight Connector 17"/>
            <p:cNvCxnSpPr/>
            <p:nvPr/>
          </p:nvCxnSpPr>
          <p:spPr>
            <a:xfrm>
              <a:off x="3729789" y="3080130"/>
              <a:ext cx="0" cy="1992086"/>
            </a:xfrm>
            <a:prstGeom prst="line">
              <a:avLst/>
            </a:prstGeom>
            <a:grpFill/>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62137" y="3461657"/>
              <a:ext cx="0" cy="1295400"/>
            </a:xfrm>
            <a:prstGeom prst="line">
              <a:avLst/>
            </a:prstGeom>
            <a:grpFill/>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97442" y="3578942"/>
              <a:ext cx="0" cy="1143000"/>
            </a:xfrm>
            <a:prstGeom prst="line">
              <a:avLst/>
            </a:prstGeom>
            <a:grpFill/>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1" name="TextBox 13"/>
            <p:cNvSpPr txBox="1"/>
            <p:nvPr/>
          </p:nvSpPr>
          <p:spPr>
            <a:xfrm>
              <a:off x="3957773" y="3251775"/>
              <a:ext cx="4024292" cy="2030780"/>
            </a:xfrm>
            <a:prstGeom prst="rect">
              <a:avLst/>
            </a:prstGeom>
            <a:noFill/>
          </p:spPr>
          <p:txBody>
            <a:bodyPr wrap="square" numCol="1" rtlCol="0">
              <a:prstTxWarp prst="textPlain">
                <a:avLst>
                  <a:gd name="adj" fmla="val 49558"/>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মোঃ</a:t>
              </a:r>
              <a:r>
                <a:rPr lang="en-US" sz="2000"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2000"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সাজ্জাদ</a:t>
              </a:r>
              <a:r>
                <a:rPr lang="en-US" sz="2000"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2000"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হোসেন</a:t>
              </a:r>
              <a:endParaRPr lang="bn-BD" sz="2000"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endParaRPr>
            </a:p>
            <a:p>
              <a:r>
                <a:rPr lang="bn-BD"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সহ</a:t>
              </a:r>
              <a:r>
                <a:rPr lang="en-US"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কারী</a:t>
              </a:r>
              <a:r>
                <a:rPr lang="bn-BD"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শিক্ষক</a:t>
              </a:r>
              <a:r>
                <a:rPr lang="bn-IN"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(পদার্থ </a:t>
              </a:r>
              <a:r>
                <a:rPr lang="en-US"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বিজ্ঞান</a:t>
              </a:r>
              <a:r>
                <a:rPr lang="bn-IN"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a:t>
              </a:r>
              <a:endParaRPr lang="bn-BD"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endParaRPr>
            </a:p>
            <a:p>
              <a:r>
                <a:rPr lang="en-US"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সোনারগাঁ</a:t>
              </a:r>
              <a:r>
                <a:rPr lang="en-US"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পাইলট</a:t>
              </a:r>
              <a:r>
                <a:rPr lang="en-US"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বালিকা</a:t>
              </a:r>
              <a:r>
                <a:rPr lang="en-US"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উচ্চ</a:t>
              </a:r>
              <a:r>
                <a:rPr lang="en-US"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বিদ্যালয়</a:t>
              </a:r>
              <a:r>
                <a:rPr lang="en-US"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 </a:t>
              </a:r>
              <a:r>
                <a:rPr lang="en-US"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সোনারগাঁ</a:t>
              </a:r>
              <a:r>
                <a:rPr lang="en-US"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 </a:t>
              </a:r>
              <a:r>
                <a:rPr lang="en-US"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নারায়ণগঞ্জ</a:t>
              </a:r>
              <a:endParaRPr lang="en-US"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endParaRPr>
            </a:p>
            <a:p>
              <a:r>
                <a:rPr lang="en-US"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মুঠোফোনঃ</a:t>
              </a:r>
              <a:r>
                <a:rPr lang="en-US"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০১৯</a:t>
              </a:r>
              <a:r>
                <a:rPr lang="bn-IN"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২৭-৪৭৩৩০৬</a:t>
              </a:r>
              <a:endParaRPr lang="en-US"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endParaRPr>
            </a:p>
            <a:p>
              <a:endParaRPr lang="en-US"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endParaRPr>
            </a:p>
          </p:txBody>
        </p:sp>
      </p:grpSp>
      <p:grpSp>
        <p:nvGrpSpPr>
          <p:cNvPr id="23" name="Group 22"/>
          <p:cNvGrpSpPr/>
          <p:nvPr/>
        </p:nvGrpSpPr>
        <p:grpSpPr>
          <a:xfrm>
            <a:off x="-47827" y="0"/>
            <a:ext cx="12192000" cy="6858000"/>
            <a:chOff x="0" y="0"/>
            <a:chExt cx="9144000" cy="6858000"/>
          </a:xfrm>
        </p:grpSpPr>
        <p:sp>
          <p:nvSpPr>
            <p:cNvPr id="24" name="Frame 23"/>
            <p:cNvSpPr/>
            <p:nvPr/>
          </p:nvSpPr>
          <p:spPr>
            <a:xfrm>
              <a:off x="0" y="0"/>
              <a:ext cx="9144000" cy="6858000"/>
            </a:xfrm>
            <a:prstGeom prst="frame">
              <a:avLst>
                <a:gd name="adj1" fmla="val 1833"/>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5" name="Half Frame 24"/>
            <p:cNvSpPr/>
            <p:nvPr/>
          </p:nvSpPr>
          <p:spPr>
            <a:xfrm>
              <a:off x="228600" y="228600"/>
              <a:ext cx="304800" cy="304800"/>
            </a:xfrm>
            <a:prstGeom prst="halfFram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6" name="Half Frame 25"/>
            <p:cNvSpPr/>
            <p:nvPr/>
          </p:nvSpPr>
          <p:spPr>
            <a:xfrm flipV="1">
              <a:off x="228600" y="6324600"/>
              <a:ext cx="281940" cy="289560"/>
            </a:xfrm>
            <a:prstGeom prst="halfFram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7" name="Half Frame 26"/>
            <p:cNvSpPr/>
            <p:nvPr/>
          </p:nvSpPr>
          <p:spPr>
            <a:xfrm flipH="1" flipV="1">
              <a:off x="8610600" y="6228278"/>
              <a:ext cx="304800" cy="401122"/>
            </a:xfrm>
            <a:prstGeom prst="halfFram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8" name="Half Frame 27"/>
            <p:cNvSpPr/>
            <p:nvPr/>
          </p:nvSpPr>
          <p:spPr>
            <a:xfrm flipH="1">
              <a:off x="8610600" y="228600"/>
              <a:ext cx="304800" cy="358140"/>
            </a:xfrm>
            <a:prstGeom prst="halfFram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9" name="Half Frame 28"/>
            <p:cNvSpPr/>
            <p:nvPr/>
          </p:nvSpPr>
          <p:spPr>
            <a:xfrm>
              <a:off x="76200" y="76200"/>
              <a:ext cx="762000" cy="685800"/>
            </a:xfrm>
            <a:prstGeom prst="halfFrame">
              <a:avLst>
                <a:gd name="adj1" fmla="val 24444"/>
                <a:gd name="adj2" fmla="val 24444"/>
              </a:avLst>
            </a:prstGeom>
            <a:gradFill>
              <a:gsLst>
                <a:gs pos="26000">
                  <a:srgbClr val="000082"/>
                </a:gs>
                <a:gs pos="53000">
                  <a:srgbClr val="66008F"/>
                </a:gs>
                <a:gs pos="64999">
                  <a:srgbClr val="BA0066"/>
                </a:gs>
                <a:gs pos="82000">
                  <a:srgbClr val="FF0000"/>
                </a:gs>
                <a:gs pos="100000">
                  <a:srgbClr val="FF82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0" name="Half Frame 29"/>
            <p:cNvSpPr/>
            <p:nvPr/>
          </p:nvSpPr>
          <p:spPr>
            <a:xfrm rot="16200000">
              <a:off x="38100" y="6057900"/>
              <a:ext cx="762000" cy="685800"/>
            </a:xfrm>
            <a:prstGeom prst="halfFrame">
              <a:avLst>
                <a:gd name="adj1" fmla="val 24444"/>
                <a:gd name="adj2" fmla="val 24444"/>
              </a:avLst>
            </a:prstGeom>
            <a:gradFill>
              <a:gsLst>
                <a:gs pos="26000">
                  <a:srgbClr val="000082"/>
                </a:gs>
                <a:gs pos="53000">
                  <a:srgbClr val="66008F"/>
                </a:gs>
                <a:gs pos="64999">
                  <a:srgbClr val="BA0066"/>
                </a:gs>
                <a:gs pos="82000">
                  <a:srgbClr val="FF0000"/>
                </a:gs>
                <a:gs pos="100000">
                  <a:srgbClr val="FF82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1" name="Half Frame 30"/>
            <p:cNvSpPr/>
            <p:nvPr/>
          </p:nvSpPr>
          <p:spPr>
            <a:xfrm rot="10800000">
              <a:off x="8305800" y="6095999"/>
              <a:ext cx="762000" cy="685800"/>
            </a:xfrm>
            <a:prstGeom prst="halfFrame">
              <a:avLst>
                <a:gd name="adj1" fmla="val 24444"/>
                <a:gd name="adj2" fmla="val 24444"/>
              </a:avLst>
            </a:prstGeom>
            <a:gradFill>
              <a:gsLst>
                <a:gs pos="26000">
                  <a:srgbClr val="000082"/>
                </a:gs>
                <a:gs pos="53000">
                  <a:srgbClr val="66008F"/>
                </a:gs>
                <a:gs pos="64999">
                  <a:srgbClr val="BA0066"/>
                </a:gs>
                <a:gs pos="82000">
                  <a:srgbClr val="FF0000"/>
                </a:gs>
                <a:gs pos="100000">
                  <a:srgbClr val="FF82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2" name="Half Frame 31"/>
            <p:cNvSpPr/>
            <p:nvPr/>
          </p:nvSpPr>
          <p:spPr>
            <a:xfrm rot="5400000">
              <a:off x="8343900" y="114300"/>
              <a:ext cx="762000" cy="685800"/>
            </a:xfrm>
            <a:prstGeom prst="halfFrame">
              <a:avLst>
                <a:gd name="adj1" fmla="val 24444"/>
                <a:gd name="adj2" fmla="val 24444"/>
              </a:avLst>
            </a:prstGeom>
            <a:gradFill>
              <a:gsLst>
                <a:gs pos="26000">
                  <a:srgbClr val="000082"/>
                </a:gs>
                <a:gs pos="53000">
                  <a:srgbClr val="66008F"/>
                </a:gs>
                <a:gs pos="64999">
                  <a:srgbClr val="BA0066"/>
                </a:gs>
                <a:gs pos="82000">
                  <a:srgbClr val="FF0000"/>
                </a:gs>
                <a:gs pos="100000">
                  <a:srgbClr val="FF82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sp>
        <p:nvSpPr>
          <p:cNvPr id="33" name="Date Placeholder 20"/>
          <p:cNvSpPr>
            <a:spLocks noGrp="1"/>
          </p:cNvSpPr>
          <p:nvPr/>
        </p:nvSpPr>
        <p:spPr>
          <a:xfrm>
            <a:off x="409373" y="6356350"/>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mtClean="0">
                <a:solidFill>
                  <a:srgbClr val="002060"/>
                </a:solidFill>
              </a:rPr>
              <a:pPr/>
              <a:t>8/22/2021</a:t>
            </a:fld>
            <a:endParaRPr lang="en-US" dirty="0">
              <a:solidFill>
                <a:srgbClr val="002060"/>
              </a:solidFill>
            </a:endParaRPr>
          </a:p>
        </p:txBody>
      </p:sp>
      <p:sp>
        <p:nvSpPr>
          <p:cNvPr id="34" name="Footer Placeholder 21"/>
          <p:cNvSpPr>
            <a:spLocks noGrp="1"/>
          </p:cNvSpPr>
          <p:nvPr/>
        </p:nvSpPr>
        <p:spPr>
          <a:xfrm>
            <a:off x="4783520" y="6270942"/>
            <a:ext cx="2714918" cy="396875"/>
          </a:xfrm>
          <a:prstGeom prst="rect">
            <a:avLst/>
          </a:prstGeom>
        </p:spPr>
        <p:txBody>
          <a:bodyPr vert="horz" anchor="b"/>
          <a:lstStyle>
            <a:defPPr>
              <a:defRPr lang="en-US"/>
            </a:defPPr>
            <a:lvl1pPr marL="0" algn="l"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002060"/>
                </a:solidFill>
              </a:rPr>
              <a:t>sazzadhossen954@gmail.com</a:t>
            </a:r>
          </a:p>
        </p:txBody>
      </p:sp>
      <p:sp>
        <p:nvSpPr>
          <p:cNvPr id="35" name="Slide Number Placeholder 22"/>
          <p:cNvSpPr>
            <a:spLocks noGrp="1"/>
          </p:cNvSpPr>
          <p:nvPr/>
        </p:nvSpPr>
        <p:spPr>
          <a:xfrm>
            <a:off x="6505373" y="6356350"/>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a:t>
            </a:fld>
            <a:endParaRPr lang="en-US"/>
          </a:p>
        </p:txBody>
      </p:sp>
      <p:pic>
        <p:nvPicPr>
          <p:cNvPr id="36" name="Picture 35"/>
          <p:cNvPicPr>
            <a:picLocks noChangeAspect="1"/>
          </p:cNvPicPr>
          <p:nvPr/>
        </p:nvPicPr>
        <p:blipFill>
          <a:blip r:embed="rId6">
            <a:extLst>
              <a:ext uri="{BEBA8EAE-BF5A-486C-A8C5-ECC9F3942E4B}">
                <a14:imgProps xmlns:a14="http://schemas.microsoft.com/office/drawing/2010/main">
                  <a14:imgLayer r:embed="rId7">
                    <a14:imgEffect>
                      <a14:brightnessContrast bright="-8000" contrast="7000"/>
                    </a14:imgEffect>
                  </a14:imgLayer>
                </a14:imgProps>
              </a:ext>
              <a:ext uri="{28A0092B-C50C-407E-A947-70E740481C1C}">
                <a14:useLocalDpi xmlns:a14="http://schemas.microsoft.com/office/drawing/2010/main" val="0"/>
              </a:ext>
            </a:extLst>
          </a:blip>
          <a:stretch>
            <a:fillRect/>
          </a:stretch>
        </p:blipFill>
        <p:spPr>
          <a:xfrm>
            <a:off x="8748273" y="122963"/>
            <a:ext cx="3205655" cy="2695903"/>
          </a:xfrm>
          <a:prstGeom prst="rect">
            <a:avLst/>
          </a:prstGeom>
          <a:ln>
            <a:noFill/>
          </a:ln>
          <a:effectLst>
            <a:softEdge rad="112500"/>
          </a:effectLst>
          <a:scene3d>
            <a:camera prst="orthographicFront">
              <a:rot lat="439393" lon="1528195" rev="21560628"/>
            </a:camera>
            <a:lightRig rig="threePt" dir="t"/>
          </a:scene3d>
          <a:sp3d>
            <a:bevelT w="69850" h="323850"/>
            <a:bevelB w="114300" h="215900"/>
          </a:sp3d>
        </p:spPr>
      </p:pic>
      <p:pic>
        <p:nvPicPr>
          <p:cNvPr id="37" name="Picture Placeholder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440729">
            <a:off x="709642" y="146112"/>
            <a:ext cx="2518161" cy="20020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rot lat="20881469" lon="20372232" rev="1085289"/>
            </a:camera>
            <a:lightRig rig="contrasting" dir="t">
              <a:rot lat="0" lon="0" rev="3000000"/>
            </a:lightRig>
          </a:scene3d>
          <a:sp3d contourW="7620">
            <a:bevelT w="552450" h="222250"/>
            <a:bevelB w="209550" h="355600"/>
            <a:contourClr>
              <a:srgbClr val="333333"/>
            </a:contourClr>
          </a:sp3d>
        </p:spPr>
      </p:pic>
      <p:sp>
        <p:nvSpPr>
          <p:cNvPr id="38" name="Wave 37"/>
          <p:cNvSpPr/>
          <p:nvPr/>
        </p:nvSpPr>
        <p:spPr>
          <a:xfrm>
            <a:off x="3450101" y="22124"/>
            <a:ext cx="6110543" cy="1875521"/>
          </a:xfrm>
          <a:prstGeom prst="wave">
            <a:avLst/>
          </a:prstGeom>
          <a:solidFill>
            <a:srgbClr val="E824A7"/>
          </a:solidFill>
          <a:ln>
            <a:noFill/>
          </a:ln>
          <a:effectLst>
            <a:outerShdw blurRad="225425" dist="50800" dir="5220000" algn="ctr">
              <a:srgbClr val="000000">
                <a:alpha val="33000"/>
              </a:srgbClr>
            </a:outerShdw>
          </a:effectLst>
          <a:scene3d>
            <a:camera prst="perspectiveFront" fov="600000">
              <a:rot lat="21126128" lon="20031556" rev="965825"/>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dirty="0" smtClean="0">
                <a:latin typeface="NikoshBAN" panose="02000000000000000000" pitchFamily="2" charset="0"/>
                <a:cs typeface="NikoshBAN" panose="02000000000000000000" pitchFamily="2" charset="0"/>
              </a:rPr>
              <a:t>উপস্থাপনায়</a:t>
            </a:r>
            <a:endParaRPr lang="en-US" sz="7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9583888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heel(1)">
                                      <p:cBhvr>
                                        <p:cTn id="14" dur="20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down)">
                                      <p:cBhvr>
                                        <p:cTn id="24" dur="580">
                                          <p:stCondLst>
                                            <p:cond delay="0"/>
                                          </p:stCondLst>
                                        </p:cTn>
                                        <p:tgtEl>
                                          <p:spTgt spid="36"/>
                                        </p:tgtEl>
                                      </p:cBhvr>
                                    </p:animEffect>
                                    <p:anim calcmode="lin" valueType="num">
                                      <p:cBhvr>
                                        <p:cTn id="25"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30" dur="26">
                                          <p:stCondLst>
                                            <p:cond delay="650"/>
                                          </p:stCondLst>
                                        </p:cTn>
                                        <p:tgtEl>
                                          <p:spTgt spid="36"/>
                                        </p:tgtEl>
                                      </p:cBhvr>
                                      <p:to x="100000" y="60000"/>
                                    </p:animScale>
                                    <p:animScale>
                                      <p:cBhvr>
                                        <p:cTn id="31" dur="166" decel="50000">
                                          <p:stCondLst>
                                            <p:cond delay="676"/>
                                          </p:stCondLst>
                                        </p:cTn>
                                        <p:tgtEl>
                                          <p:spTgt spid="36"/>
                                        </p:tgtEl>
                                      </p:cBhvr>
                                      <p:to x="100000" y="100000"/>
                                    </p:animScale>
                                    <p:animScale>
                                      <p:cBhvr>
                                        <p:cTn id="32" dur="26">
                                          <p:stCondLst>
                                            <p:cond delay="1312"/>
                                          </p:stCondLst>
                                        </p:cTn>
                                        <p:tgtEl>
                                          <p:spTgt spid="36"/>
                                        </p:tgtEl>
                                      </p:cBhvr>
                                      <p:to x="100000" y="80000"/>
                                    </p:animScale>
                                    <p:animScale>
                                      <p:cBhvr>
                                        <p:cTn id="33" dur="166" decel="50000">
                                          <p:stCondLst>
                                            <p:cond delay="1338"/>
                                          </p:stCondLst>
                                        </p:cTn>
                                        <p:tgtEl>
                                          <p:spTgt spid="36"/>
                                        </p:tgtEl>
                                      </p:cBhvr>
                                      <p:to x="100000" y="100000"/>
                                    </p:animScale>
                                    <p:animScale>
                                      <p:cBhvr>
                                        <p:cTn id="34" dur="26">
                                          <p:stCondLst>
                                            <p:cond delay="1642"/>
                                          </p:stCondLst>
                                        </p:cTn>
                                        <p:tgtEl>
                                          <p:spTgt spid="36"/>
                                        </p:tgtEl>
                                      </p:cBhvr>
                                      <p:to x="100000" y="90000"/>
                                    </p:animScale>
                                    <p:animScale>
                                      <p:cBhvr>
                                        <p:cTn id="35" dur="166" decel="50000">
                                          <p:stCondLst>
                                            <p:cond delay="1668"/>
                                          </p:stCondLst>
                                        </p:cTn>
                                        <p:tgtEl>
                                          <p:spTgt spid="36"/>
                                        </p:tgtEl>
                                      </p:cBhvr>
                                      <p:to x="100000" y="100000"/>
                                    </p:animScale>
                                    <p:animScale>
                                      <p:cBhvr>
                                        <p:cTn id="36" dur="26">
                                          <p:stCondLst>
                                            <p:cond delay="1808"/>
                                          </p:stCondLst>
                                        </p:cTn>
                                        <p:tgtEl>
                                          <p:spTgt spid="36"/>
                                        </p:tgtEl>
                                      </p:cBhvr>
                                      <p:to x="100000" y="95000"/>
                                    </p:animScale>
                                    <p:animScale>
                                      <p:cBhvr>
                                        <p:cTn id="37"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832389"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6425" y="0"/>
            <a:ext cx="6505575" cy="6857999"/>
          </a:xfrm>
          <a:prstGeom prst="rect">
            <a:avLst/>
          </a:prstGeom>
        </p:spPr>
      </p:pic>
      <p:sp>
        <p:nvSpPr>
          <p:cNvPr id="6" name="TextBox 5"/>
          <p:cNvSpPr txBox="1"/>
          <p:nvPr/>
        </p:nvSpPr>
        <p:spPr>
          <a:xfrm>
            <a:off x="123569" y="-32276"/>
            <a:ext cx="5968312" cy="646331"/>
          </a:xfrm>
          <a:prstGeom prst="rect">
            <a:avLst/>
          </a:prstGeom>
          <a:noFill/>
        </p:spPr>
        <p:txBody>
          <a:bodyPr wrap="square" rtlCol="0">
            <a:spAutoFit/>
          </a:bodyPr>
          <a:lstStyle/>
          <a:p>
            <a:r>
              <a:rPr lang="bn-IN" sz="3600" b="1" dirty="0" smtClean="0">
                <a:ln w="18415" cmpd="sng">
                  <a:solidFill>
                    <a:srgbClr val="FFFFFF"/>
                  </a:solidFill>
                  <a:prstDash val="solid"/>
                </a:ln>
                <a:solidFill>
                  <a:srgbClr val="002060"/>
                </a:solidFill>
                <a:effectLst>
                  <a:outerShdw blurRad="63500" dir="3600000" algn="tl" rotWithShape="0">
                    <a:srgbClr val="000000">
                      <a:alpha val="70000"/>
                    </a:srgbClr>
                  </a:outerShdw>
                </a:effectLst>
              </a:rPr>
              <a:t>ছবিতে কি দেখতে পাচ্ছো? </a:t>
            </a:r>
            <a:endParaRPr lang="en-US" sz="3600" b="1" dirty="0">
              <a:ln w="18415" cmpd="sng">
                <a:solidFill>
                  <a:srgbClr val="FFFFFF"/>
                </a:solidFill>
                <a:prstDash val="solid"/>
              </a:ln>
              <a:solidFill>
                <a:srgbClr val="002060"/>
              </a:solidFill>
              <a:effectLst>
                <a:outerShdw blurRad="63500" dir="3600000" algn="tl" rotWithShape="0">
                  <a:srgbClr val="000000">
                    <a:alpha val="70000"/>
                  </a:srgbClr>
                </a:outerShdw>
              </a:effectLst>
            </a:endParaRPr>
          </a:p>
        </p:txBody>
      </p:sp>
      <p:sp>
        <p:nvSpPr>
          <p:cNvPr id="7" name="Date Placeholder 20"/>
          <p:cNvSpPr>
            <a:spLocks noGrp="1"/>
          </p:cNvSpPr>
          <p:nvPr/>
        </p:nvSpPr>
        <p:spPr>
          <a:xfrm>
            <a:off x="3350282" y="6492875"/>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z="2000" b="1" smtClean="0">
                <a:solidFill>
                  <a:srgbClr val="002060"/>
                </a:solidFill>
                <a:effectLst>
                  <a:outerShdw blurRad="38100" dist="38100" dir="2700000" algn="tl">
                    <a:srgbClr val="000000">
                      <a:alpha val="43137"/>
                    </a:srgbClr>
                  </a:outerShdw>
                </a:effectLst>
              </a:rPr>
              <a:pPr/>
              <a:t>8/22/2021</a:t>
            </a:fld>
            <a:endParaRPr lang="en-US" sz="2000" b="1" dirty="0">
              <a:solidFill>
                <a:srgbClr val="002060"/>
              </a:solidFill>
              <a:effectLst>
                <a:outerShdw blurRad="38100" dist="38100" dir="2700000" algn="tl">
                  <a:srgbClr val="000000">
                    <a:alpha val="43137"/>
                  </a:srgbClr>
                </a:outerShdw>
              </a:effectLst>
            </a:endParaRPr>
          </a:p>
        </p:txBody>
      </p:sp>
      <p:sp>
        <p:nvSpPr>
          <p:cNvPr id="2" name="TextBox 1"/>
          <p:cNvSpPr txBox="1"/>
          <p:nvPr/>
        </p:nvSpPr>
        <p:spPr>
          <a:xfrm>
            <a:off x="123569" y="819326"/>
            <a:ext cx="2153099"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Incidental light</a:t>
            </a:r>
          </a:p>
        </p:txBody>
      </p:sp>
      <p:sp>
        <p:nvSpPr>
          <p:cNvPr id="8" name="TextBox 7"/>
          <p:cNvSpPr txBox="1"/>
          <p:nvPr/>
        </p:nvSpPr>
        <p:spPr>
          <a:xfrm>
            <a:off x="-97252" y="1307624"/>
            <a:ext cx="1496843" cy="830997"/>
          </a:xfrm>
          <a:prstGeom prst="rect">
            <a:avLst/>
          </a:prstGeom>
          <a:noFill/>
        </p:spPr>
        <p:txBody>
          <a:bodyPr wrap="square" rtlCol="0">
            <a:spAutoFit/>
          </a:bodyPr>
          <a:lstStyle/>
          <a:p>
            <a:pPr algn="ctr"/>
            <a:r>
              <a:rPr lang="bn-IN" sz="2400" b="1" dirty="0">
                <a:effectLst>
                  <a:outerShdw blurRad="38100" dist="38100" dir="2700000" algn="tl">
                    <a:srgbClr val="000000">
                      <a:alpha val="43137"/>
                    </a:srgbClr>
                  </a:outerShdw>
                </a:effectLst>
              </a:rPr>
              <a:t>আপতিত আলো</a:t>
            </a:r>
            <a:endParaRPr lang="en-US" sz="2400" b="1" dirty="0">
              <a:effectLst>
                <a:outerShdw blurRad="38100" dist="38100" dir="2700000" algn="tl">
                  <a:srgbClr val="000000">
                    <a:alpha val="43137"/>
                  </a:srgbClr>
                </a:outerShdw>
              </a:effectLst>
            </a:endParaRPr>
          </a:p>
        </p:txBody>
      </p:sp>
      <p:cxnSp>
        <p:nvCxnSpPr>
          <p:cNvPr id="9" name="Straight Arrow Connector 8"/>
          <p:cNvCxnSpPr/>
          <p:nvPr/>
        </p:nvCxnSpPr>
        <p:spPr>
          <a:xfrm>
            <a:off x="1418252" y="1847462"/>
            <a:ext cx="466531" cy="69046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88230" y="4744399"/>
            <a:ext cx="1732874" cy="830997"/>
          </a:xfrm>
          <a:prstGeom prst="rect">
            <a:avLst/>
          </a:prstGeom>
          <a:noFill/>
        </p:spPr>
        <p:txBody>
          <a:bodyPr wrap="square" rtlCol="0">
            <a:spAutoFit/>
          </a:bodyPr>
          <a:lstStyle/>
          <a:p>
            <a:pPr algn="ctr"/>
            <a:r>
              <a:rPr lang="bn-IN" sz="2400" b="1" dirty="0" smtClean="0">
                <a:effectLst>
                  <a:outerShdw blurRad="38100" dist="38100" dir="2700000" algn="tl">
                    <a:srgbClr val="000000">
                      <a:alpha val="43137"/>
                    </a:srgbClr>
                  </a:outerShdw>
                </a:effectLst>
              </a:rPr>
              <a:t>প্রতিসরিত </a:t>
            </a:r>
            <a:r>
              <a:rPr lang="bn-IN" sz="2400" b="1" dirty="0">
                <a:effectLst>
                  <a:outerShdw blurRad="38100" dist="38100" dir="2700000" algn="tl">
                    <a:srgbClr val="000000">
                      <a:alpha val="43137"/>
                    </a:srgbClr>
                  </a:outerShdw>
                </a:effectLst>
              </a:rPr>
              <a:t>আলো</a:t>
            </a:r>
            <a:endParaRPr lang="en-US" sz="2400" b="1" dirty="0">
              <a:effectLst>
                <a:outerShdw blurRad="38100" dist="38100" dir="2700000" algn="tl">
                  <a:srgbClr val="000000">
                    <a:alpha val="43137"/>
                  </a:srgbClr>
                </a:outerShdw>
              </a:effectLst>
            </a:endParaRPr>
          </a:p>
        </p:txBody>
      </p:sp>
      <p:sp>
        <p:nvSpPr>
          <p:cNvPr id="11" name="TextBox 10"/>
          <p:cNvSpPr txBox="1"/>
          <p:nvPr/>
        </p:nvSpPr>
        <p:spPr>
          <a:xfrm>
            <a:off x="4099515" y="1371174"/>
            <a:ext cx="1732874" cy="830997"/>
          </a:xfrm>
          <a:prstGeom prst="rect">
            <a:avLst/>
          </a:prstGeom>
          <a:noFill/>
        </p:spPr>
        <p:txBody>
          <a:bodyPr wrap="square" rtlCol="0">
            <a:spAutoFit/>
          </a:bodyPr>
          <a:lstStyle/>
          <a:p>
            <a:pPr algn="ctr"/>
            <a:r>
              <a:rPr lang="bn-IN" sz="2400" b="1" dirty="0" smtClean="0">
                <a:effectLst>
                  <a:outerShdw blurRad="38100" dist="38100" dir="2700000" algn="tl">
                    <a:srgbClr val="000000">
                      <a:alpha val="43137"/>
                    </a:srgbClr>
                  </a:outerShdw>
                </a:effectLst>
              </a:rPr>
              <a:t>প্রতিফলিত </a:t>
            </a:r>
            <a:r>
              <a:rPr lang="bn-IN" sz="2400" b="1" dirty="0">
                <a:effectLst>
                  <a:outerShdw blurRad="38100" dist="38100" dir="2700000" algn="tl">
                    <a:srgbClr val="000000">
                      <a:alpha val="43137"/>
                    </a:srgbClr>
                  </a:outerShdw>
                </a:effectLst>
              </a:rPr>
              <a:t>আলো</a:t>
            </a:r>
            <a:endParaRPr lang="en-US" sz="2400" b="1" dirty="0">
              <a:effectLst>
                <a:outerShdw blurRad="38100" dist="38100" dir="2700000" algn="tl">
                  <a:srgbClr val="000000">
                    <a:alpha val="43137"/>
                  </a:srgbClr>
                </a:outerShdw>
              </a:effectLst>
            </a:endParaRPr>
          </a:p>
        </p:txBody>
      </p:sp>
      <p:sp>
        <p:nvSpPr>
          <p:cNvPr id="12" name="TextBox 11"/>
          <p:cNvSpPr txBox="1"/>
          <p:nvPr/>
        </p:nvSpPr>
        <p:spPr>
          <a:xfrm>
            <a:off x="9594981" y="5367081"/>
            <a:ext cx="1732874" cy="830997"/>
          </a:xfrm>
          <a:prstGeom prst="rect">
            <a:avLst/>
          </a:prstGeom>
          <a:noFill/>
        </p:spPr>
        <p:txBody>
          <a:bodyPr wrap="square" rtlCol="0">
            <a:spAutoFit/>
          </a:bodyPr>
          <a:lstStyle/>
          <a:p>
            <a:pPr algn="ctr"/>
            <a:r>
              <a:rPr lang="bn-IN" sz="2400" b="1" dirty="0" smtClean="0">
                <a:effectLst>
                  <a:outerShdw blurRad="38100" dist="38100" dir="2700000" algn="tl">
                    <a:srgbClr val="000000">
                      <a:alpha val="43137"/>
                    </a:srgbClr>
                  </a:outerShdw>
                </a:effectLst>
              </a:rPr>
              <a:t>প্রতিসরিত </a:t>
            </a:r>
            <a:r>
              <a:rPr lang="bn-IN" sz="2400" b="1" dirty="0">
                <a:effectLst>
                  <a:outerShdw blurRad="38100" dist="38100" dir="2700000" algn="tl">
                    <a:srgbClr val="000000">
                      <a:alpha val="43137"/>
                    </a:srgbClr>
                  </a:outerShdw>
                </a:effectLst>
              </a:rPr>
              <a:t>আলো</a:t>
            </a:r>
            <a:endParaRPr lang="en-US" sz="2400" b="1" dirty="0">
              <a:effectLst>
                <a:outerShdw blurRad="38100" dist="38100" dir="2700000" algn="tl">
                  <a:srgbClr val="000000">
                    <a:alpha val="43137"/>
                  </a:srgbClr>
                </a:outerShdw>
              </a:effectLst>
            </a:endParaRPr>
          </a:p>
        </p:txBody>
      </p:sp>
      <p:sp>
        <p:nvSpPr>
          <p:cNvPr id="13" name="TextBox 12"/>
          <p:cNvSpPr txBox="1"/>
          <p:nvPr/>
        </p:nvSpPr>
        <p:spPr>
          <a:xfrm>
            <a:off x="10298152" y="79690"/>
            <a:ext cx="1732874" cy="830997"/>
          </a:xfrm>
          <a:prstGeom prst="rect">
            <a:avLst/>
          </a:prstGeom>
          <a:noFill/>
        </p:spPr>
        <p:txBody>
          <a:bodyPr wrap="square" rtlCol="0">
            <a:spAutoFit/>
          </a:bodyPr>
          <a:lstStyle/>
          <a:p>
            <a:pPr algn="ctr"/>
            <a:r>
              <a:rPr lang="bn-IN" sz="2400" b="1" dirty="0" smtClean="0">
                <a:effectLst>
                  <a:outerShdw blurRad="38100" dist="38100" dir="2700000" algn="tl">
                    <a:srgbClr val="000000">
                      <a:alpha val="43137"/>
                    </a:srgbClr>
                  </a:outerShdw>
                </a:effectLst>
              </a:rPr>
              <a:t>প্রতিফলিত </a:t>
            </a:r>
            <a:r>
              <a:rPr lang="bn-IN" sz="2400" b="1" dirty="0">
                <a:effectLst>
                  <a:outerShdw blurRad="38100" dist="38100" dir="2700000" algn="tl">
                    <a:srgbClr val="000000">
                      <a:alpha val="43137"/>
                    </a:srgbClr>
                  </a:outerShdw>
                </a:effectLst>
              </a:rPr>
              <a:t>আলো</a:t>
            </a:r>
            <a:endParaRPr lang="en-US" sz="2400" b="1" dirty="0">
              <a:effectLst>
                <a:outerShdw blurRad="38100" dist="38100" dir="2700000" algn="tl">
                  <a:srgbClr val="000000">
                    <a:alpha val="43137"/>
                  </a:srgbClr>
                </a:outerShdw>
              </a:effectLst>
            </a:endParaRPr>
          </a:p>
        </p:txBody>
      </p:sp>
      <p:sp>
        <p:nvSpPr>
          <p:cNvPr id="14" name="TextBox 13"/>
          <p:cNvSpPr txBox="1"/>
          <p:nvPr/>
        </p:nvSpPr>
        <p:spPr>
          <a:xfrm>
            <a:off x="6195082" y="75380"/>
            <a:ext cx="1496843" cy="830997"/>
          </a:xfrm>
          <a:prstGeom prst="rect">
            <a:avLst/>
          </a:prstGeom>
          <a:noFill/>
        </p:spPr>
        <p:txBody>
          <a:bodyPr wrap="square" rtlCol="0">
            <a:spAutoFit/>
          </a:bodyPr>
          <a:lstStyle/>
          <a:p>
            <a:pPr algn="ctr"/>
            <a:r>
              <a:rPr lang="bn-IN" sz="2400" b="1" dirty="0">
                <a:effectLst>
                  <a:outerShdw blurRad="38100" dist="38100" dir="2700000" algn="tl">
                    <a:srgbClr val="000000">
                      <a:alpha val="43137"/>
                    </a:srgbClr>
                  </a:outerShdw>
                </a:effectLst>
              </a:rPr>
              <a:t>আপতিত আলো</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59356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33000">
              <a:srgbClr val="002060"/>
            </a:gs>
            <a:gs pos="17000">
              <a:srgbClr val="C00000"/>
            </a:gs>
            <a:gs pos="39000">
              <a:schemeClr val="bg1"/>
            </a:gs>
            <a:gs pos="55000">
              <a:schemeClr val="bg1"/>
            </a:gs>
            <a:gs pos="80000">
              <a:schemeClr val="bg1"/>
            </a:gs>
            <a:gs pos="60000">
              <a:schemeClr val="bg1"/>
            </a:gs>
            <a:gs pos="100000">
              <a:srgbClr val="00B050"/>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37341" y="-97695"/>
            <a:ext cx="12484378" cy="1631216"/>
          </a:xfrm>
          <a:prstGeom prst="rect">
            <a:avLst/>
          </a:prstGeom>
          <a:noFill/>
        </p:spPr>
        <p:txBody>
          <a:bodyPr wrap="square" rtlCol="0">
            <a:spAutoFit/>
          </a:bodyPr>
          <a:lstStyle/>
          <a:p>
            <a:r>
              <a:rPr lang="en-US" sz="10000" b="1" dirty="0" smtClean="0">
                <a:ln w="18415" cmpd="sng">
                  <a:solidFill>
                    <a:srgbClr val="FFFFFF"/>
                  </a:solidFill>
                  <a:prstDash val="solid"/>
                </a:ln>
                <a:solidFill>
                  <a:srgbClr val="002060"/>
                </a:solidFill>
                <a:effectLst>
                  <a:outerShdw blurRad="63500" dir="3600000" algn="tl" rotWithShape="0">
                    <a:srgbClr val="000000">
                      <a:alpha val="70000"/>
                    </a:srgbClr>
                  </a:outerShdw>
                </a:effectLst>
              </a:rPr>
              <a:t>Physics  Assignment 02</a:t>
            </a:r>
            <a:endParaRPr lang="en-US" sz="10000" b="1" dirty="0">
              <a:ln w="18415" cmpd="sng">
                <a:solidFill>
                  <a:srgbClr val="FFFFFF"/>
                </a:solidFill>
                <a:prstDash val="solid"/>
              </a:ln>
              <a:solidFill>
                <a:srgbClr val="002060"/>
              </a:solidFill>
              <a:effectLst>
                <a:outerShdw blurRad="63500" dir="3600000" algn="tl" rotWithShape="0">
                  <a:srgbClr val="000000">
                    <a:alpha val="70000"/>
                  </a:srgbClr>
                </a:outerShdw>
              </a:effectLst>
            </a:endParaRPr>
          </a:p>
        </p:txBody>
      </p:sp>
      <p:sp>
        <p:nvSpPr>
          <p:cNvPr id="7" name="Date Placeholder 20"/>
          <p:cNvSpPr>
            <a:spLocks noGrp="1"/>
          </p:cNvSpPr>
          <p:nvPr/>
        </p:nvSpPr>
        <p:spPr>
          <a:xfrm>
            <a:off x="409373" y="6356350"/>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mtClean="0">
                <a:solidFill>
                  <a:srgbClr val="002060"/>
                </a:solidFill>
              </a:rPr>
              <a:pPr/>
              <a:t>8/22/2021</a:t>
            </a:fld>
            <a:endParaRPr lang="en-US" dirty="0">
              <a:solidFill>
                <a:srgbClr val="00206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05878"/>
            <a:ext cx="12191999" cy="4152121"/>
          </a:xfrm>
          <a:prstGeom prst="rect">
            <a:avLst/>
          </a:prstGeom>
        </p:spPr>
      </p:pic>
      <p:sp>
        <p:nvSpPr>
          <p:cNvPr id="6" name="TextBox 5"/>
          <p:cNvSpPr txBox="1"/>
          <p:nvPr/>
        </p:nvSpPr>
        <p:spPr>
          <a:xfrm>
            <a:off x="1286440" y="1195529"/>
            <a:ext cx="9593051" cy="1862048"/>
          </a:xfrm>
          <a:prstGeom prst="rect">
            <a:avLst/>
          </a:prstGeom>
          <a:noFill/>
        </p:spPr>
        <p:txBody>
          <a:bodyPr wrap="square" rtlCol="0">
            <a:spAutoFit/>
          </a:bodyPr>
          <a:lstStyle/>
          <a:p>
            <a:r>
              <a:rPr lang="en-US" sz="11500" b="1" dirty="0" smtClean="0">
                <a:ln w="18415" cmpd="sng">
                  <a:solidFill>
                    <a:srgbClr val="FFFFFF"/>
                  </a:solidFill>
                  <a:prstDash val="solid"/>
                </a:ln>
                <a:solidFill>
                  <a:srgbClr val="C00000"/>
                </a:solidFill>
                <a:effectLst>
                  <a:outerShdw blurRad="63500" dir="3600000" algn="tl" rotWithShape="0">
                    <a:srgbClr val="000000">
                      <a:alpha val="70000"/>
                    </a:srgbClr>
                  </a:outerShdw>
                </a:effectLst>
              </a:rPr>
              <a:t>SSC </a:t>
            </a:r>
            <a:r>
              <a:rPr lang="en-US" sz="11500" b="1" dirty="0" smtClean="0">
                <a:ln w="18415" cmpd="sng">
                  <a:solidFill>
                    <a:srgbClr val="FFFFFF"/>
                  </a:solidFill>
                  <a:prstDash val="solid"/>
                </a:ln>
                <a:solidFill>
                  <a:schemeClr val="accent4">
                    <a:lumMod val="20000"/>
                    <a:lumOff val="80000"/>
                  </a:schemeClr>
                </a:solidFill>
                <a:effectLst>
                  <a:outerShdw blurRad="63500" dir="3600000" algn="tl" rotWithShape="0">
                    <a:srgbClr val="000000">
                      <a:alpha val="70000"/>
                    </a:srgbClr>
                  </a:outerShdw>
                </a:effectLst>
              </a:rPr>
              <a:t>(VOC) </a:t>
            </a:r>
            <a:r>
              <a:rPr lang="en-US" sz="11500" b="1" dirty="0" smtClean="0">
                <a:ln w="18415" cmpd="sng">
                  <a:solidFill>
                    <a:srgbClr val="FFFFFF"/>
                  </a:solidFill>
                  <a:prstDash val="solid"/>
                </a:ln>
                <a:solidFill>
                  <a:srgbClr val="C00000"/>
                </a:solidFill>
                <a:effectLst>
                  <a:outerShdw blurRad="63500" dir="3600000" algn="tl" rotWithShape="0">
                    <a:srgbClr val="000000">
                      <a:alpha val="70000"/>
                    </a:srgbClr>
                  </a:outerShdw>
                </a:effectLst>
              </a:rPr>
              <a:t>2021</a:t>
            </a:r>
            <a:endParaRPr lang="en-US" sz="11500" b="1" dirty="0">
              <a:ln w="18415" cmpd="sng">
                <a:solidFill>
                  <a:srgbClr val="FFFFFF"/>
                </a:solidFill>
                <a:prstDash val="solid"/>
              </a:ln>
              <a:solidFill>
                <a:srgbClr val="C00000"/>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846412407"/>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ssroom.jpg"/>
          <p:cNvPicPr>
            <a:picLocks noChangeAspect="1"/>
          </p:cNvPicPr>
          <p:nvPr/>
        </p:nvPicPr>
        <p:blipFill>
          <a:blip r:embed="rId2" cstate="print">
            <a:duotone>
              <a:schemeClr val="accent6">
                <a:shade val="45000"/>
                <a:satMod val="135000"/>
              </a:schemeClr>
              <a:prstClr val="white"/>
            </a:duotone>
          </a:blip>
          <a:stretch>
            <a:fillRect/>
          </a:stretch>
        </p:blipFill>
        <p:spPr>
          <a:xfrm>
            <a:off x="190111" y="208547"/>
            <a:ext cx="11823032" cy="6481011"/>
          </a:xfrm>
          <a:prstGeom prst="rect">
            <a:avLst/>
          </a:prstGeom>
          <a:blipFill>
            <a:blip r:embed="rId3">
              <a:duotone>
                <a:schemeClr val="accent6">
                  <a:shade val="45000"/>
                  <a:satMod val="135000"/>
                </a:schemeClr>
                <a:prstClr val="white"/>
              </a:duotone>
            </a:blip>
            <a:stretch>
              <a:fillRect/>
            </a:stretch>
          </a:blipFill>
        </p:spPr>
      </p:pic>
      <p:sp>
        <p:nvSpPr>
          <p:cNvPr id="3" name="TextBox 2"/>
          <p:cNvSpPr txBox="1"/>
          <p:nvPr/>
        </p:nvSpPr>
        <p:spPr>
          <a:xfrm>
            <a:off x="1698171" y="623931"/>
            <a:ext cx="8658809" cy="3477875"/>
          </a:xfrm>
          <a:prstGeom prst="rect">
            <a:avLst/>
          </a:prstGeom>
          <a:solidFill>
            <a:schemeClr val="tx1">
              <a:lumMod val="65000"/>
              <a:lumOff val="35000"/>
            </a:schemeClr>
          </a:solidFill>
          <a:ln>
            <a:solidFill>
              <a:schemeClr val="tx1">
                <a:lumMod val="95000"/>
                <a:lumOff val="5000"/>
              </a:schemeClr>
            </a:solidFill>
          </a:ln>
          <a:scene3d>
            <a:camera prst="orthographicFront"/>
            <a:lightRig rig="threePt" dir="t"/>
          </a:scene3d>
          <a:sp3d>
            <a:bevelT/>
          </a:sp3d>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bn-IN" sz="6000" b="1" spc="150" dirty="0" smtClean="0">
                <a:ln w="11430"/>
                <a:solidFill>
                  <a:srgbClr val="F8F8F8"/>
                </a:solidFill>
                <a:effectLst>
                  <a:outerShdw blurRad="25400" algn="tl" rotWithShape="0">
                    <a:srgbClr val="000000">
                      <a:alpha val="43000"/>
                    </a:srgbClr>
                  </a:outerShdw>
                </a:effectLst>
                <a:latin typeface="NikoshBAN" panose="02000000000000000000" pitchFamily="2" charset="0"/>
                <a:cs typeface="NikoshBAN" panose="02000000000000000000" pitchFamily="2" charset="0"/>
              </a:rPr>
              <a:t>পদার্থ বিজ্ঞান এসাইনমেন্ট</a:t>
            </a:r>
          </a:p>
          <a:p>
            <a:pPr algn="ctr"/>
            <a:r>
              <a:rPr lang="bn-IN" sz="5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NikoshBAN" panose="02000000000000000000" pitchFamily="2" charset="0"/>
                <a:cs typeface="NikoshBAN" panose="02000000000000000000" pitchFamily="2" charset="0"/>
              </a:rPr>
              <a:t>০২</a:t>
            </a:r>
          </a:p>
          <a:p>
            <a:pPr algn="ctr"/>
            <a:r>
              <a:rPr lang="bn-IN" sz="3500" b="1" spc="150" dirty="0" smtClean="0">
                <a:ln w="11430"/>
                <a:solidFill>
                  <a:srgbClr val="F8F8F8"/>
                </a:solidFill>
                <a:effectLst>
                  <a:outerShdw blurRad="38100" dist="38100" dir="2700000" algn="tl">
                    <a:srgbClr val="000000">
                      <a:alpha val="43137"/>
                    </a:srgbClr>
                  </a:outerShdw>
                </a:effectLst>
                <a:latin typeface="Siyam Rupali" pitchFamily="2" charset="0"/>
                <a:cs typeface="Siyam Rupali" pitchFamily="2" charset="0"/>
              </a:rPr>
              <a:t>“বিভিন্ন মাধ্যমে আলোর বেগ ভিন্ন হওয়ায় মাধ্যমগুলোর প্রতিসরণাংকও ভিন্ন ভিন্ন হয়’’</a:t>
            </a:r>
          </a:p>
          <a:p>
            <a:pPr algn="ctr"/>
            <a:r>
              <a:rPr lang="bn-IN" sz="4000" b="1" spc="150" dirty="0" smtClean="0">
                <a:ln w="11430"/>
                <a:solidFill>
                  <a:srgbClr val="F8F8F8"/>
                </a:solidFill>
                <a:effectLst>
                  <a:outerShdw blurRad="25400" algn="tl" rotWithShape="0">
                    <a:srgbClr val="000000">
                      <a:alpha val="43000"/>
                    </a:srgbClr>
                  </a:outerShdw>
                </a:effectLst>
                <a:latin typeface="NikoshBAN" panose="02000000000000000000" pitchFamily="2" charset="0"/>
                <a:cs typeface="NikoshBAN" panose="02000000000000000000" pitchFamily="2" charset="0"/>
              </a:rPr>
              <a:t>এসএসসি (ভোকেশনাল)-২০২১</a:t>
            </a:r>
            <a:endParaRPr lang="en-US" sz="4000" b="1" spc="150" dirty="0">
              <a:ln w="11430"/>
              <a:solidFill>
                <a:srgbClr val="F8F8F8"/>
              </a:solidFill>
              <a:effectLst>
                <a:outerShdw blurRad="25400" algn="tl" rotWithShape="0">
                  <a:srgbClr val="000000">
                    <a:alpha val="43000"/>
                  </a:srgbClr>
                </a:outerShdw>
              </a:effectLst>
              <a:latin typeface="NikoshBAN" panose="02000000000000000000" pitchFamily="2" charset="0"/>
              <a:cs typeface="NikoshBAN" panose="02000000000000000000" pitchFamily="2" charset="0"/>
            </a:endParaRPr>
          </a:p>
        </p:txBody>
      </p:sp>
      <p:sp>
        <p:nvSpPr>
          <p:cNvPr id="4" name="Date Placeholder 20"/>
          <p:cNvSpPr>
            <a:spLocks noGrp="1"/>
          </p:cNvSpPr>
          <p:nvPr/>
        </p:nvSpPr>
        <p:spPr>
          <a:xfrm>
            <a:off x="409373" y="6356350"/>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mtClean="0">
                <a:solidFill>
                  <a:srgbClr val="002060"/>
                </a:solidFill>
              </a:rPr>
              <a:pPr/>
              <a:t>8/22/2021</a:t>
            </a:fld>
            <a:endParaRPr lang="en-US" dirty="0">
              <a:solidFill>
                <a:srgbClr val="002060"/>
              </a:solidFill>
            </a:endParaRPr>
          </a:p>
        </p:txBody>
      </p:sp>
    </p:spTree>
    <p:extLst>
      <p:ext uri="{BB962C8B-B14F-4D97-AF65-F5344CB8AC3E}">
        <p14:creationId xmlns:p14="http://schemas.microsoft.com/office/powerpoint/2010/main" val="13813888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Photocopy/>
                    </a14:imgEffect>
                    <a14:imgEffect>
                      <a14:colorTemperature colorTemp="47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11" name="Rectangle 10"/>
          <p:cNvSpPr/>
          <p:nvPr/>
        </p:nvSpPr>
        <p:spPr>
          <a:xfrm>
            <a:off x="204946" y="1423270"/>
            <a:ext cx="11797862" cy="3868751"/>
          </a:xfrm>
          <a:prstGeom prst="rect">
            <a:avLst/>
          </a:prstGeom>
          <a:noFill/>
        </p:spPr>
        <p:style>
          <a:lnRef idx="0">
            <a:schemeClr val="accent2"/>
          </a:lnRef>
          <a:fillRef idx="3">
            <a:schemeClr val="accent2"/>
          </a:fillRef>
          <a:effectRef idx="3">
            <a:schemeClr val="accent2"/>
          </a:effectRef>
          <a:fontRef idx="minor">
            <a:schemeClr val="lt1"/>
          </a:fontRef>
        </p:style>
        <p:txBody>
          <a:bodyPr wrap="square">
            <a:spAutoFit/>
          </a:bodyPr>
          <a:lstStyle/>
          <a:p>
            <a:pPr marL="457200" indent="-457200">
              <a:lnSpc>
                <a:spcPct val="130000"/>
              </a:lnSpc>
              <a:buFont typeface="Arial" pitchFamily="34" charset="0"/>
              <a:buChar char="•"/>
            </a:pPr>
            <a:endParaRPr lang="en-US" sz="2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nSpc>
                <a:spcPct val="130000"/>
              </a:lnSpc>
            </a:pPr>
            <a:r>
              <a:rPr lang="bn-BD" sz="5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উক্ত</a:t>
            </a:r>
            <a:r>
              <a:rPr lang="en-US" sz="5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a:t>
            </a:r>
            <a:r>
              <a:rPr lang="en-US" sz="5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শেষে</a:t>
            </a:r>
            <a:r>
              <a:rPr lang="en-US" sz="5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শিক্ষার্থীরা</a:t>
            </a:r>
            <a:r>
              <a:rPr lang="bn-BD" sz="5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5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 </a:t>
            </a:r>
            <a:endParaRPr lang="en-US" sz="5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685800" indent="-685800">
              <a:buFont typeface="Arial" pitchFamily="34" charset="0"/>
              <a:buChar char="•"/>
            </a:pPr>
            <a:r>
              <a:rPr lang="bn-IN" sz="4800" b="1" dirty="0" smtClean="0">
                <a:ln w="10541" cmpd="sng">
                  <a:solidFill>
                    <a:srgbClr val="7D7D7D">
                      <a:tint val="100000"/>
                      <a:shade val="100000"/>
                      <a:satMod val="110000"/>
                    </a:srgb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rPr>
              <a:t>আলোর প্রতিসরণ ব্যাখ্যা করতে পারবে।  </a:t>
            </a:r>
          </a:p>
          <a:p>
            <a:pPr marL="685800" indent="-685800">
              <a:buFont typeface="Arial" pitchFamily="34" charset="0"/>
              <a:buChar char="•"/>
            </a:pPr>
            <a:r>
              <a:rPr lang="bn-IN" sz="4800" b="1" dirty="0" smtClean="0">
                <a:ln w="10541" cmpd="sng">
                  <a:solidFill>
                    <a:srgbClr val="7D7D7D">
                      <a:tint val="100000"/>
                      <a:shade val="100000"/>
                      <a:satMod val="110000"/>
                    </a:srgb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rPr>
              <a:t>প্রতিসরণাঙ্ক ব্যাখ্যা করতে পারবে । </a:t>
            </a:r>
            <a:endParaRPr lang="en-US" sz="4800" b="1" dirty="0" smtClean="0">
              <a:ln w="10541" cmpd="sng">
                <a:solidFill>
                  <a:srgbClr val="7D7D7D">
                    <a:tint val="100000"/>
                    <a:shade val="100000"/>
                    <a:satMod val="110000"/>
                  </a:srgb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marL="685800" indent="-685800">
              <a:buFont typeface="Arial" pitchFamily="34" charset="0"/>
              <a:buChar char="•"/>
            </a:pPr>
            <a:r>
              <a:rPr lang="bn-IN" sz="4800" b="1" dirty="0" smtClean="0">
                <a:ln w="10541" cmpd="sng">
                  <a:solidFill>
                    <a:srgbClr val="7D7D7D">
                      <a:tint val="100000"/>
                      <a:shade val="100000"/>
                      <a:satMod val="110000"/>
                    </a:srgb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rPr>
              <a:t>আলোর প্রতিসরণের সূত্র ব্যাখ্যা করতে পারবে। </a:t>
            </a:r>
            <a:endParaRPr lang="bn-BD"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Rectangle 4"/>
          <p:cNvSpPr/>
          <p:nvPr/>
        </p:nvSpPr>
        <p:spPr>
          <a:xfrm>
            <a:off x="204947" y="195532"/>
            <a:ext cx="11666488" cy="1107996"/>
          </a:xfrm>
          <a:prstGeom prst="rect">
            <a:avLst/>
          </a:prstGeom>
          <a:solidFill>
            <a:schemeClr val="tx1">
              <a:lumMod val="85000"/>
              <a:lumOff val="15000"/>
            </a:schemeClr>
          </a:solidFill>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bn-BD" sz="6600" b="1" u="sng" spc="600" dirty="0" smtClean="0">
                <a:solidFill>
                  <a:schemeClr val="bg1">
                    <a:lumMod val="9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শিখনফল</a:t>
            </a:r>
            <a:endParaRPr lang="en-US" sz="6600" b="1" u="sng" spc="600" dirty="0" smtClean="0">
              <a:solidFill>
                <a:schemeClr val="bg1">
                  <a:lumMod val="9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Date Placeholder 20"/>
          <p:cNvSpPr>
            <a:spLocks noGrp="1"/>
          </p:cNvSpPr>
          <p:nvPr/>
        </p:nvSpPr>
        <p:spPr>
          <a:xfrm>
            <a:off x="409373" y="6356350"/>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mtClean="0">
                <a:solidFill>
                  <a:srgbClr val="002060"/>
                </a:solidFill>
              </a:rPr>
              <a:pPr/>
              <a:t>8/22/2021</a:t>
            </a:fld>
            <a:endParaRPr lang="en-US" dirty="0">
              <a:solidFill>
                <a:srgbClr val="002060"/>
              </a:solidFill>
            </a:endParaRPr>
          </a:p>
        </p:txBody>
      </p:sp>
    </p:spTree>
    <p:extLst>
      <p:ext uri="{BB962C8B-B14F-4D97-AF65-F5344CB8AC3E}">
        <p14:creationId xmlns:p14="http://schemas.microsoft.com/office/powerpoint/2010/main" val="100202861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3415004" y="167951"/>
            <a:ext cx="3783044" cy="1107996"/>
          </a:xfrm>
          <a:prstGeom prst="rect">
            <a:avLst/>
          </a:prstGeom>
        </p:spPr>
        <p:txBody>
          <a:bodyPr wrap="square">
            <a:spAutoFit/>
          </a:bodyPr>
          <a:lstStyle/>
          <a:p>
            <a:r>
              <a:rPr lang="bn-IN" sz="6600" b="1" dirty="0" smtClean="0">
                <a:effectLst>
                  <a:outerShdw blurRad="38100" dist="38100" dir="2700000" algn="tl">
                    <a:srgbClr val="000000">
                      <a:alpha val="43137"/>
                    </a:srgbClr>
                  </a:outerShdw>
                </a:effectLst>
              </a:rPr>
              <a:t>নির্দেশক</a:t>
            </a:r>
            <a:endParaRPr lang="en-US" sz="6600" b="1" dirty="0">
              <a:effectLst>
                <a:outerShdw blurRad="38100" dist="38100" dir="2700000" algn="tl">
                  <a:srgbClr val="000000">
                    <a:alpha val="43137"/>
                  </a:srgbClr>
                </a:outerShdw>
              </a:effectLst>
            </a:endParaRPr>
          </a:p>
        </p:txBody>
      </p:sp>
      <p:sp>
        <p:nvSpPr>
          <p:cNvPr id="8" name="Date Placeholder 20"/>
          <p:cNvSpPr>
            <a:spLocks noGrp="1"/>
          </p:cNvSpPr>
          <p:nvPr/>
        </p:nvSpPr>
        <p:spPr>
          <a:xfrm>
            <a:off x="3207656" y="6492875"/>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z="2000" smtClean="0">
                <a:solidFill>
                  <a:srgbClr val="002060"/>
                </a:solidFill>
              </a:rPr>
              <a:pPr/>
              <a:t>8/22/2021</a:t>
            </a:fld>
            <a:endParaRPr lang="en-US" dirty="0">
              <a:solidFill>
                <a:srgbClr val="002060"/>
              </a:solidFill>
            </a:endParaRPr>
          </a:p>
        </p:txBody>
      </p:sp>
      <p:sp>
        <p:nvSpPr>
          <p:cNvPr id="2" name="TextBox 1"/>
          <p:cNvSpPr txBox="1"/>
          <p:nvPr/>
        </p:nvSpPr>
        <p:spPr>
          <a:xfrm>
            <a:off x="283032" y="2239347"/>
            <a:ext cx="7237445" cy="707886"/>
          </a:xfrm>
          <a:prstGeom prst="rect">
            <a:avLst/>
          </a:prstGeom>
          <a:noFill/>
        </p:spPr>
        <p:txBody>
          <a:bodyPr wrap="square" rtlCol="0">
            <a:spAutoFit/>
          </a:bodyPr>
          <a:lstStyle/>
          <a:p>
            <a:r>
              <a:rPr lang="bn-IN" sz="4000" dirty="0" smtClean="0"/>
              <a:t>০১. আলোর প্রতিসরণ ও এর সূত্র </a:t>
            </a:r>
            <a:endParaRPr lang="en-US" sz="4000" dirty="0"/>
          </a:p>
        </p:txBody>
      </p:sp>
      <p:sp>
        <p:nvSpPr>
          <p:cNvPr id="9" name="TextBox 8"/>
          <p:cNvSpPr txBox="1"/>
          <p:nvPr/>
        </p:nvSpPr>
        <p:spPr>
          <a:xfrm>
            <a:off x="283032" y="3451544"/>
            <a:ext cx="7237445" cy="707886"/>
          </a:xfrm>
          <a:prstGeom prst="rect">
            <a:avLst/>
          </a:prstGeom>
          <a:noFill/>
        </p:spPr>
        <p:txBody>
          <a:bodyPr wrap="square" rtlCol="0">
            <a:spAutoFit/>
          </a:bodyPr>
          <a:lstStyle/>
          <a:p>
            <a:r>
              <a:rPr lang="bn-IN" sz="4000" dirty="0" smtClean="0"/>
              <a:t>০২. প্রতিসরণাংক </a:t>
            </a:r>
            <a:endParaRPr lang="en-US" sz="4000" dirty="0"/>
          </a:p>
        </p:txBody>
      </p:sp>
      <p:sp>
        <p:nvSpPr>
          <p:cNvPr id="10" name="TextBox 9"/>
          <p:cNvSpPr txBox="1"/>
          <p:nvPr/>
        </p:nvSpPr>
        <p:spPr>
          <a:xfrm>
            <a:off x="283033" y="4473989"/>
            <a:ext cx="11510861" cy="1323439"/>
          </a:xfrm>
          <a:prstGeom prst="rect">
            <a:avLst/>
          </a:prstGeom>
          <a:noFill/>
        </p:spPr>
        <p:txBody>
          <a:bodyPr wrap="square" rtlCol="0">
            <a:spAutoFit/>
          </a:bodyPr>
          <a:lstStyle/>
          <a:p>
            <a:r>
              <a:rPr lang="bn-IN" sz="4000" dirty="0" smtClean="0"/>
              <a:t>০৩. ভিন্ন ভিন্ন মাধ্যমে আলোর বেগের বিভিন্ন মানের 	কারণে মাধ্যমের প্রতিসরাংকের ভিন্নতা যাচাই </a:t>
            </a:r>
            <a:endParaRPr lang="en-US" sz="4000" dirty="0"/>
          </a:p>
        </p:txBody>
      </p:sp>
    </p:spTree>
    <p:extLst>
      <p:ext uri="{BB962C8B-B14F-4D97-AF65-F5344CB8AC3E}">
        <p14:creationId xmlns:p14="http://schemas.microsoft.com/office/powerpoint/2010/main" val="179448118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56273" y="118566"/>
            <a:ext cx="12084148" cy="523220"/>
          </a:xfrm>
          <a:prstGeom prst="rect">
            <a:avLst/>
          </a:prstGeom>
          <a:solidFill>
            <a:schemeClr val="accent5">
              <a:lumMod val="20000"/>
              <a:lumOff val="80000"/>
            </a:schemeClr>
          </a:solidFill>
          <a:ln>
            <a:prstDash val="sysDash"/>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bn-IN" sz="2800" b="1" dirty="0" smtClean="0">
                <a:ln w="10541" cmpd="sng">
                  <a:solidFill>
                    <a:schemeClr val="accent1">
                      <a:shade val="88000"/>
                      <a:satMod val="110000"/>
                    </a:schemeClr>
                  </a:solidFill>
                  <a:prstDash val="solid"/>
                </a:ln>
                <a:solidFill>
                  <a:srgbClr val="002060"/>
                </a:solidFill>
              </a:rPr>
              <a:t>০১.আলোর প্রতিসরণ ও এর </a:t>
            </a:r>
            <a:r>
              <a:rPr lang="bn-IN" sz="2800" b="1" dirty="0">
                <a:ln w="10541" cmpd="sng">
                  <a:solidFill>
                    <a:schemeClr val="accent1">
                      <a:shade val="88000"/>
                      <a:satMod val="110000"/>
                    </a:schemeClr>
                  </a:solidFill>
                  <a:prstDash val="solid"/>
                </a:ln>
                <a:solidFill>
                  <a:srgbClr val="002060"/>
                </a:solidFill>
              </a:rPr>
              <a:t>সূত্র </a:t>
            </a:r>
            <a:r>
              <a:rPr lang="bn-IN" sz="2800" b="1" dirty="0" smtClean="0">
                <a:ln w="10541" cmpd="sng">
                  <a:solidFill>
                    <a:schemeClr val="accent1">
                      <a:shade val="88000"/>
                      <a:satMod val="110000"/>
                    </a:schemeClr>
                  </a:solidFill>
                  <a:prstDash val="solid"/>
                </a:ln>
                <a:solidFill>
                  <a:srgbClr val="002060"/>
                </a:solidFill>
              </a:rPr>
              <a:t>[৪]</a:t>
            </a:r>
            <a:endParaRPr lang="en-US" sz="2800" b="1" dirty="0">
              <a:ln w="10541" cmpd="sng">
                <a:solidFill>
                  <a:schemeClr val="accent1">
                    <a:shade val="88000"/>
                    <a:satMod val="110000"/>
                  </a:schemeClr>
                </a:solidFill>
                <a:prstDash val="solid"/>
              </a:ln>
              <a:solidFill>
                <a:srgbClr val="002060"/>
              </a:solidFill>
            </a:endParaRPr>
          </a:p>
        </p:txBody>
      </p:sp>
      <p:sp>
        <p:nvSpPr>
          <p:cNvPr id="6" name="Date Placeholder 20"/>
          <p:cNvSpPr>
            <a:spLocks noGrp="1"/>
          </p:cNvSpPr>
          <p:nvPr/>
        </p:nvSpPr>
        <p:spPr>
          <a:xfrm>
            <a:off x="409373" y="6356350"/>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mtClean="0">
                <a:solidFill>
                  <a:srgbClr val="002060"/>
                </a:solidFill>
              </a:rPr>
              <a:pPr/>
              <a:t>8/22/2021</a:t>
            </a:fld>
            <a:endParaRPr lang="en-US" dirty="0">
              <a:solidFill>
                <a:srgbClr val="002060"/>
              </a:solidFill>
            </a:endParaRPr>
          </a:p>
        </p:txBody>
      </p:sp>
      <p:sp>
        <p:nvSpPr>
          <p:cNvPr id="4" name="TextBox 3"/>
          <p:cNvSpPr txBox="1"/>
          <p:nvPr/>
        </p:nvSpPr>
        <p:spPr>
          <a:xfrm>
            <a:off x="-1" y="752932"/>
            <a:ext cx="12140421" cy="1077218"/>
          </a:xfrm>
          <a:prstGeom prst="rect">
            <a:avLst/>
          </a:prstGeom>
          <a:solidFill>
            <a:schemeClr val="accent2">
              <a:lumMod val="20000"/>
              <a:lumOff val="80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marL="457200" indent="-457200">
              <a:buFont typeface="Arial" pitchFamily="34" charset="0"/>
              <a:buChar char="•"/>
            </a:pPr>
            <a:r>
              <a:rPr lang="bn-IN" sz="1600" b="1" dirty="0" smtClean="0">
                <a:ln w="10541" cmpd="sng">
                  <a:solidFill>
                    <a:schemeClr val="accent1">
                      <a:shade val="88000"/>
                      <a:satMod val="110000"/>
                    </a:schemeClr>
                  </a:solidFill>
                  <a:prstDash val="solid"/>
                </a:ln>
                <a:solidFill>
                  <a:srgbClr val="002060"/>
                </a:solidFill>
              </a:rPr>
              <a:t>প্রতিসরণের  ধারণা লিখতে পারলে (১</a:t>
            </a:r>
            <a:r>
              <a:rPr lang="bn-IN" sz="1600" b="1" dirty="0">
                <a:ln w="10541" cmpd="sng">
                  <a:solidFill>
                    <a:schemeClr val="accent1">
                      <a:shade val="88000"/>
                      <a:satMod val="110000"/>
                    </a:schemeClr>
                  </a:solidFill>
                  <a:prstDash val="solid"/>
                </a:ln>
                <a:solidFill>
                  <a:srgbClr val="002060"/>
                </a:solidFill>
              </a:rPr>
              <a:t>); </a:t>
            </a:r>
            <a:endParaRPr lang="bn-IN" sz="1600" b="1" dirty="0" smtClean="0">
              <a:ln w="10541" cmpd="sng">
                <a:solidFill>
                  <a:schemeClr val="accent1">
                    <a:shade val="88000"/>
                    <a:satMod val="110000"/>
                  </a:schemeClr>
                </a:solidFill>
                <a:prstDash val="solid"/>
              </a:ln>
              <a:solidFill>
                <a:srgbClr val="002060"/>
              </a:solidFill>
            </a:endParaRPr>
          </a:p>
          <a:p>
            <a:pPr marL="457200" indent="-457200">
              <a:buFont typeface="Arial" pitchFamily="34" charset="0"/>
              <a:buChar char="•"/>
            </a:pPr>
            <a:r>
              <a:rPr lang="bn-IN" sz="1600" b="1" dirty="0" smtClean="0">
                <a:ln w="10541" cmpd="sng">
                  <a:solidFill>
                    <a:schemeClr val="accent1">
                      <a:shade val="88000"/>
                      <a:satMod val="110000"/>
                    </a:schemeClr>
                  </a:solidFill>
                  <a:prstDash val="solid"/>
                </a:ln>
                <a:solidFill>
                  <a:srgbClr val="002060"/>
                </a:solidFill>
              </a:rPr>
              <a:t>প্রতিসরণের  </a:t>
            </a:r>
            <a:r>
              <a:rPr lang="bn-IN" sz="1600" b="1" dirty="0">
                <a:ln w="10541" cmpd="sng">
                  <a:solidFill>
                    <a:schemeClr val="accent1">
                      <a:shade val="88000"/>
                      <a:satMod val="110000"/>
                    </a:schemeClr>
                  </a:solidFill>
                  <a:prstDash val="solid"/>
                </a:ln>
                <a:solidFill>
                  <a:srgbClr val="002060"/>
                </a:solidFill>
              </a:rPr>
              <a:t>ধারণা </a:t>
            </a:r>
            <a:r>
              <a:rPr lang="bn-IN" sz="1600" b="1" dirty="0" smtClean="0">
                <a:ln w="10541" cmpd="sng">
                  <a:solidFill>
                    <a:schemeClr val="accent1">
                      <a:shade val="88000"/>
                      <a:satMod val="110000"/>
                    </a:schemeClr>
                  </a:solidFill>
                  <a:prstDash val="solid"/>
                </a:ln>
                <a:solidFill>
                  <a:srgbClr val="002060"/>
                </a:solidFill>
              </a:rPr>
              <a:t>ও সূত্র লিখতে পারলে (২);</a:t>
            </a:r>
          </a:p>
          <a:p>
            <a:pPr marL="457200" indent="-457200">
              <a:buFont typeface="Arial" pitchFamily="34" charset="0"/>
              <a:buChar char="•"/>
            </a:pPr>
            <a:r>
              <a:rPr lang="bn-IN" sz="1600" b="1" dirty="0">
                <a:ln w="10541" cmpd="sng">
                  <a:solidFill>
                    <a:schemeClr val="accent1">
                      <a:shade val="88000"/>
                      <a:satMod val="110000"/>
                    </a:schemeClr>
                  </a:solidFill>
                  <a:prstDash val="solid"/>
                </a:ln>
                <a:solidFill>
                  <a:srgbClr val="002060"/>
                </a:solidFill>
              </a:rPr>
              <a:t>চিত্রসহ প্রতিসরণের  ধারণা ও সূত্র লিখতে </a:t>
            </a:r>
            <a:r>
              <a:rPr lang="bn-IN" sz="1600" b="1" dirty="0" smtClean="0">
                <a:ln w="10541" cmpd="sng">
                  <a:solidFill>
                    <a:schemeClr val="accent1">
                      <a:shade val="88000"/>
                      <a:satMod val="110000"/>
                    </a:schemeClr>
                  </a:solidFill>
                  <a:prstDash val="solid"/>
                </a:ln>
                <a:solidFill>
                  <a:srgbClr val="002060"/>
                </a:solidFill>
              </a:rPr>
              <a:t>পারলে(৩);</a:t>
            </a:r>
            <a:r>
              <a:rPr lang="bn-IN" sz="1600" b="1" dirty="0">
                <a:ln w="10541" cmpd="sng">
                  <a:solidFill>
                    <a:schemeClr val="accent1">
                      <a:shade val="88000"/>
                      <a:satMod val="110000"/>
                    </a:schemeClr>
                  </a:solidFill>
                  <a:prstDash val="solid"/>
                </a:ln>
                <a:solidFill>
                  <a:srgbClr val="002060"/>
                </a:solidFill>
              </a:rPr>
              <a:t> </a:t>
            </a:r>
            <a:endParaRPr lang="bn-IN" sz="1600" b="1" dirty="0" smtClean="0">
              <a:ln w="10541" cmpd="sng">
                <a:solidFill>
                  <a:schemeClr val="accent1">
                    <a:shade val="88000"/>
                    <a:satMod val="110000"/>
                  </a:schemeClr>
                </a:solidFill>
                <a:prstDash val="solid"/>
              </a:ln>
              <a:solidFill>
                <a:srgbClr val="002060"/>
              </a:solidFill>
            </a:endParaRPr>
          </a:p>
          <a:p>
            <a:pPr marL="457200" indent="-457200">
              <a:buFont typeface="Arial" pitchFamily="34" charset="0"/>
              <a:buChar char="•"/>
            </a:pPr>
            <a:r>
              <a:rPr lang="bn-IN" sz="1600" b="1" dirty="0" smtClean="0">
                <a:ln w="10541" cmpd="sng">
                  <a:solidFill>
                    <a:schemeClr val="accent1">
                      <a:shade val="88000"/>
                      <a:satMod val="110000"/>
                    </a:schemeClr>
                  </a:solidFill>
                  <a:prstDash val="solid"/>
                </a:ln>
                <a:solidFill>
                  <a:srgbClr val="002060"/>
                </a:solidFill>
              </a:rPr>
              <a:t>চিত্রসহ </a:t>
            </a:r>
            <a:r>
              <a:rPr lang="bn-IN" sz="1600" b="1" dirty="0">
                <a:ln w="10541" cmpd="sng">
                  <a:solidFill>
                    <a:schemeClr val="accent1">
                      <a:shade val="88000"/>
                      <a:satMod val="110000"/>
                    </a:schemeClr>
                  </a:solidFill>
                  <a:prstDash val="solid"/>
                </a:ln>
                <a:solidFill>
                  <a:srgbClr val="002060"/>
                </a:solidFill>
              </a:rPr>
              <a:t>প্রতিসরণের  ধারণা ও সূত্র </a:t>
            </a:r>
            <a:r>
              <a:rPr lang="bn-IN" sz="1600" b="1" dirty="0" smtClean="0">
                <a:ln w="10541" cmpd="sng">
                  <a:solidFill>
                    <a:schemeClr val="accent1">
                      <a:shade val="88000"/>
                      <a:satMod val="110000"/>
                    </a:schemeClr>
                  </a:solidFill>
                  <a:prstDash val="solid"/>
                </a:ln>
                <a:solidFill>
                  <a:srgbClr val="002060"/>
                </a:solidFill>
              </a:rPr>
              <a:t>লিখে বাখ্যা করতে পারলে (৪)</a:t>
            </a:r>
            <a:endParaRPr lang="en-US" sz="1600" b="1" dirty="0">
              <a:ln w="10541" cmpd="sng">
                <a:solidFill>
                  <a:schemeClr val="accent1">
                    <a:shade val="88000"/>
                    <a:satMod val="110000"/>
                  </a:schemeClr>
                </a:solidFill>
                <a:prstDash val="solid"/>
              </a:ln>
              <a:solidFill>
                <a:srgbClr val="002060"/>
              </a:solidFill>
            </a:endParaRPr>
          </a:p>
        </p:txBody>
      </p:sp>
      <p:sp>
        <p:nvSpPr>
          <p:cNvPr id="3" name="TextBox 2"/>
          <p:cNvSpPr txBox="1"/>
          <p:nvPr/>
        </p:nvSpPr>
        <p:spPr>
          <a:xfrm>
            <a:off x="56273" y="1876366"/>
            <a:ext cx="1279041" cy="400110"/>
          </a:xfrm>
          <a:prstGeom prst="rect">
            <a:avLst/>
          </a:prstGeom>
          <a:solidFill>
            <a:schemeClr val="bg2">
              <a:lumMod val="90000"/>
            </a:schemeClr>
          </a:solidFill>
        </p:spPr>
        <p:txBody>
          <a:bodyPr wrap="square" rtlCol="0">
            <a:spAutoFit/>
          </a:bodyPr>
          <a:lstStyle/>
          <a:p>
            <a:r>
              <a:rPr lang="bn-IN" sz="2000" b="1" dirty="0" smtClean="0">
                <a:solidFill>
                  <a:srgbClr val="002060"/>
                </a:solidFill>
                <a:effectLst>
                  <a:outerShdw blurRad="38100" dist="38100" dir="2700000" algn="tl">
                    <a:srgbClr val="000000">
                      <a:alpha val="43137"/>
                    </a:srgbClr>
                  </a:outerShdw>
                </a:effectLst>
              </a:rPr>
              <a:t>সমাধানঃ </a:t>
            </a:r>
            <a:endParaRPr lang="en-US" sz="2000" b="1" dirty="0">
              <a:solidFill>
                <a:srgbClr val="002060"/>
              </a:solidFill>
              <a:effectLst>
                <a:outerShdw blurRad="38100" dist="38100" dir="2700000" algn="tl">
                  <a:srgbClr val="000000">
                    <a:alpha val="43137"/>
                  </a:srgbClr>
                </a:outerShdw>
              </a:effectLst>
            </a:endParaRPr>
          </a:p>
        </p:txBody>
      </p:sp>
      <p:sp>
        <p:nvSpPr>
          <p:cNvPr id="7" name="TextBox 6"/>
          <p:cNvSpPr txBox="1"/>
          <p:nvPr/>
        </p:nvSpPr>
        <p:spPr>
          <a:xfrm>
            <a:off x="56273" y="2336803"/>
            <a:ext cx="12084147" cy="2031325"/>
          </a:xfrm>
          <a:prstGeom prst="rect">
            <a:avLst/>
          </a:prstGeom>
          <a:solidFill>
            <a:schemeClr val="accent4">
              <a:lumMod val="20000"/>
              <a:lumOff val="80000"/>
            </a:schemeClr>
          </a:solidFill>
        </p:spPr>
        <p:txBody>
          <a:bodyPr wrap="square" rtlCol="0">
            <a:spAutoFit/>
          </a:bodyPr>
          <a:lstStyle/>
          <a:p>
            <a:r>
              <a:rPr lang="bn-IN" b="1" dirty="0" smtClean="0">
                <a:ln w="10541" cmpd="sng">
                  <a:solidFill>
                    <a:schemeClr val="accent1">
                      <a:shade val="88000"/>
                      <a:satMod val="110000"/>
                    </a:schemeClr>
                  </a:solidFill>
                  <a:prstDash val="solid"/>
                </a:ln>
                <a:solidFill>
                  <a:srgbClr val="002060"/>
                </a:solidFill>
              </a:rPr>
              <a:t>আলোর প্রতিসরণঃ </a:t>
            </a:r>
          </a:p>
          <a:p>
            <a:r>
              <a:rPr lang="bn-IN" b="1" dirty="0" smtClean="0">
                <a:solidFill>
                  <a:srgbClr val="002060"/>
                </a:solidFill>
              </a:rPr>
              <a:t>আলোকরশ্মি </a:t>
            </a:r>
            <a:r>
              <a:rPr lang="bn-IN" b="1" dirty="0">
                <a:solidFill>
                  <a:srgbClr val="002060"/>
                </a:solidFill>
              </a:rPr>
              <a:t>এক স্বচ্ছ মাধ্যম থেকে অন্য স্বচ্ছ মাধ্যমে যাওয়ার সময় মাধ্যমদ্বয়ের বিভেদ তলে তির্যকভাবে আপতিত আলোকরশ্মির দিক পরিবর্তন </a:t>
            </a:r>
            <a:r>
              <a:rPr lang="bn-IN" b="1" dirty="0" smtClean="0">
                <a:solidFill>
                  <a:srgbClr val="002060"/>
                </a:solidFill>
              </a:rPr>
              <a:t>হয়, </a:t>
            </a:r>
            <a:r>
              <a:rPr lang="bn-IN" b="1" dirty="0">
                <a:solidFill>
                  <a:srgbClr val="002060"/>
                </a:solidFill>
              </a:rPr>
              <a:t>ঘটনাকে আলোর প্রতিসরণ বলে</a:t>
            </a:r>
            <a:r>
              <a:rPr lang="bn-IN" b="1" dirty="0" smtClean="0">
                <a:solidFill>
                  <a:srgbClr val="002060"/>
                </a:solidFill>
              </a:rPr>
              <a:t>।</a:t>
            </a:r>
          </a:p>
          <a:p>
            <a:endParaRPr lang="bn-IN" b="1" dirty="0">
              <a:solidFill>
                <a:srgbClr val="002060"/>
              </a:solidFill>
            </a:endParaRPr>
          </a:p>
          <a:p>
            <a:r>
              <a:rPr lang="bn-IN" b="1" dirty="0" smtClean="0">
                <a:solidFill>
                  <a:srgbClr val="002060"/>
                </a:solidFill>
              </a:rPr>
              <a:t>এক্ষেত্রে যে রশ্মিটি বিভেদতলে আপতিত হয় তাকে আপতিত রশ্মি বলে। আর যে রশ্মিটি প্রতিসরিত হয়ে অন্য মাধ্যম দিয়ে চলে যায় তাকে প্রতিসরিত রশ্মি বলে। আপতিত রশ্মি অভিলম্বের সাথে যে কোণ করে তা হলো আপতন কোণ। আর প্রতিসরিত রশ্মি অভিলম্বের সাথে যে কোণ করে তা হল প্রতিসরণ কোণ। </a:t>
            </a:r>
            <a:endParaRPr lang="en-US" b="1" dirty="0">
              <a:solidFill>
                <a:srgbClr val="002060"/>
              </a:solidFill>
            </a:endParaRPr>
          </a:p>
        </p:txBody>
      </p:sp>
      <p:sp>
        <p:nvSpPr>
          <p:cNvPr id="9" name="TextBox 8"/>
          <p:cNvSpPr txBox="1"/>
          <p:nvPr/>
        </p:nvSpPr>
        <p:spPr>
          <a:xfrm>
            <a:off x="56273" y="4272677"/>
            <a:ext cx="6808984" cy="2585323"/>
          </a:xfrm>
          <a:prstGeom prst="rect">
            <a:avLst/>
          </a:prstGeom>
          <a:solidFill>
            <a:schemeClr val="accent4">
              <a:lumMod val="20000"/>
              <a:lumOff val="80000"/>
            </a:schemeClr>
          </a:solidFill>
        </p:spPr>
        <p:txBody>
          <a:bodyPr wrap="square" rtlCol="0">
            <a:spAutoFit/>
          </a:bodyPr>
          <a:lstStyle/>
          <a:p>
            <a:r>
              <a:rPr lang="bn-IN" b="1" dirty="0">
                <a:ln w="10541" cmpd="sng">
                  <a:solidFill>
                    <a:schemeClr val="accent1">
                      <a:shade val="88000"/>
                      <a:satMod val="110000"/>
                    </a:schemeClr>
                  </a:solidFill>
                  <a:prstDash val="solid"/>
                </a:ln>
                <a:solidFill>
                  <a:srgbClr val="002060"/>
                </a:solidFill>
              </a:rPr>
              <a:t>প্রতিসরণ </a:t>
            </a:r>
            <a:r>
              <a:rPr lang="bn-IN" b="1" dirty="0" smtClean="0">
                <a:ln w="10541" cmpd="sng">
                  <a:solidFill>
                    <a:schemeClr val="accent1">
                      <a:shade val="88000"/>
                      <a:satMod val="110000"/>
                    </a:schemeClr>
                  </a:solidFill>
                  <a:prstDash val="solid"/>
                </a:ln>
                <a:solidFill>
                  <a:srgbClr val="002060"/>
                </a:solidFill>
              </a:rPr>
              <a:t>এর সূত্রঃ </a:t>
            </a:r>
          </a:p>
          <a:p>
            <a:r>
              <a:rPr lang="bn-IN" b="1" dirty="0">
                <a:solidFill>
                  <a:srgbClr val="002060"/>
                </a:solidFill>
              </a:rPr>
              <a:t>আলোর </a:t>
            </a:r>
            <a:r>
              <a:rPr lang="bn-IN" b="1" dirty="0" smtClean="0">
                <a:solidFill>
                  <a:srgbClr val="002060"/>
                </a:solidFill>
              </a:rPr>
              <a:t>প্রতিসরণের দুটি সূত্র রয়েছে যথাঃ </a:t>
            </a:r>
          </a:p>
          <a:p>
            <a:pPr marL="400050" indent="-400050">
              <a:buFont typeface="+mj-lt"/>
              <a:buAutoNum type="romanLcPeriod"/>
            </a:pPr>
            <a:r>
              <a:rPr lang="bn-IN" b="1" dirty="0" smtClean="0"/>
              <a:t>আপতিত </a:t>
            </a:r>
            <a:r>
              <a:rPr lang="bn-IN" b="1" dirty="0"/>
              <a:t>রশ্মি, প্রতিসৃত রশ্মি এবং আপতন বিন্দুতে বিভেদতলের উপর অঙ্কিত অভিলম্ব একই সমতলে অবস্থান করে</a:t>
            </a:r>
            <a:r>
              <a:rPr lang="bn-IN" b="1" dirty="0" smtClean="0"/>
              <a:t>।</a:t>
            </a:r>
            <a:endParaRPr lang="bn-IN" b="1" dirty="0"/>
          </a:p>
          <a:p>
            <a:pPr marL="400050" indent="-400050">
              <a:buFont typeface="+mj-lt"/>
              <a:buAutoNum type="romanLcPeriod"/>
            </a:pPr>
            <a:r>
              <a:rPr lang="bn-IN" b="1" dirty="0" smtClean="0"/>
              <a:t>একজোড়া </a:t>
            </a:r>
            <a:r>
              <a:rPr lang="bn-IN" b="1" dirty="0"/>
              <a:t>নির্দিষ্ট মাধ্যম এবং একটি নির্দিষ্ট বর্ণের আলোর জন্য, আপতন কোণের সাইন (</a:t>
            </a:r>
            <a:r>
              <a:rPr lang="en-US" b="1" dirty="0"/>
              <a:t>sin) </a:t>
            </a:r>
            <a:r>
              <a:rPr lang="bn-IN" b="1" dirty="0"/>
              <a:t>এবং প্রতিসরণ কোণের সাইনের (</a:t>
            </a:r>
            <a:r>
              <a:rPr lang="en-US" b="1" dirty="0"/>
              <a:t>sin) </a:t>
            </a:r>
            <a:r>
              <a:rPr lang="bn-IN" b="1" dirty="0"/>
              <a:t>অণুপাত সর্বদা ধ্রুবক থাকে।</a:t>
            </a:r>
          </a:p>
          <a:p>
            <a:endParaRPr lang="en-US" dirty="0"/>
          </a:p>
        </p:txBody>
      </p:sp>
      <p:grpSp>
        <p:nvGrpSpPr>
          <p:cNvPr id="32" name="Group 31"/>
          <p:cNvGrpSpPr/>
          <p:nvPr/>
        </p:nvGrpSpPr>
        <p:grpSpPr>
          <a:xfrm>
            <a:off x="6665930" y="4322635"/>
            <a:ext cx="5524723" cy="2662492"/>
            <a:chOff x="6665930" y="4322635"/>
            <a:chExt cx="5524723" cy="2662492"/>
          </a:xfrm>
        </p:grpSpPr>
        <p:grpSp>
          <p:nvGrpSpPr>
            <p:cNvPr id="30" name="Group 29"/>
            <p:cNvGrpSpPr/>
            <p:nvPr/>
          </p:nvGrpSpPr>
          <p:grpSpPr>
            <a:xfrm>
              <a:off x="6665930" y="4322635"/>
              <a:ext cx="5524723" cy="2662492"/>
              <a:chOff x="6652764" y="4287191"/>
              <a:chExt cx="5524723" cy="2662492"/>
            </a:xfrm>
          </p:grpSpPr>
          <p:grpSp>
            <p:nvGrpSpPr>
              <p:cNvPr id="26" name="Group 25"/>
              <p:cNvGrpSpPr/>
              <p:nvPr/>
            </p:nvGrpSpPr>
            <p:grpSpPr>
              <a:xfrm>
                <a:off x="6652764" y="4287191"/>
                <a:ext cx="5524723" cy="2662492"/>
                <a:chOff x="6652764" y="4287191"/>
                <a:chExt cx="5524723" cy="2662492"/>
              </a:xfrm>
            </p:grpSpPr>
            <p:grpSp>
              <p:nvGrpSpPr>
                <p:cNvPr id="25" name="Group 24"/>
                <p:cNvGrpSpPr/>
                <p:nvPr/>
              </p:nvGrpSpPr>
              <p:grpSpPr>
                <a:xfrm>
                  <a:off x="6652764" y="4287191"/>
                  <a:ext cx="5524723" cy="2570809"/>
                  <a:chOff x="6652764" y="4287191"/>
                  <a:chExt cx="5524723" cy="2570809"/>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3597" r="5275" b="4721"/>
                  <a:stretch/>
                </p:blipFill>
                <p:spPr>
                  <a:xfrm>
                    <a:off x="6705601" y="4368127"/>
                    <a:ext cx="5471886" cy="2489873"/>
                  </a:xfrm>
                  <a:prstGeom prst="rect">
                    <a:avLst/>
                  </a:prstGeom>
                </p:spPr>
              </p:pic>
              <p:sp>
                <p:nvSpPr>
                  <p:cNvPr id="12" name="TextBox 11"/>
                  <p:cNvSpPr txBox="1"/>
                  <p:nvPr/>
                </p:nvSpPr>
                <p:spPr>
                  <a:xfrm>
                    <a:off x="6652764" y="4287191"/>
                    <a:ext cx="401179" cy="369332"/>
                  </a:xfrm>
                  <a:prstGeom prst="rect">
                    <a:avLst/>
                  </a:prstGeom>
                  <a:solidFill>
                    <a:schemeClr val="accent2">
                      <a:lumMod val="20000"/>
                      <a:lumOff val="80000"/>
                    </a:schemeClr>
                  </a:solidFill>
                  <a:ln>
                    <a:solidFill>
                      <a:schemeClr val="accent2">
                        <a:lumMod val="20000"/>
                        <a:lumOff val="80000"/>
                      </a:schemeClr>
                    </a:solidFill>
                  </a:ln>
                </p:spPr>
                <p:txBody>
                  <a:bodyPr wrap="square" rtlCol="0">
                    <a:spAutoFit/>
                  </a:bodyPr>
                  <a:lstStyle/>
                  <a:p>
                    <a:r>
                      <a:rPr lang="en-US" b="1" dirty="0" smtClean="0">
                        <a:effectLst>
                          <a:outerShdw blurRad="38100" dist="38100" dir="2700000" algn="tl">
                            <a:srgbClr val="000000">
                              <a:alpha val="43137"/>
                            </a:srgbClr>
                          </a:outerShdw>
                        </a:effectLst>
                      </a:rPr>
                      <a:t>A</a:t>
                    </a:r>
                    <a:endParaRPr lang="en-US" b="1" dirty="0">
                      <a:effectLst>
                        <a:outerShdw blurRad="38100" dist="38100" dir="2700000" algn="tl">
                          <a:srgbClr val="000000">
                            <a:alpha val="43137"/>
                          </a:srgbClr>
                        </a:outerShdw>
                      </a:effectLst>
                    </a:endParaRPr>
                  </a:p>
                </p:txBody>
              </p:sp>
              <p:sp>
                <p:nvSpPr>
                  <p:cNvPr id="13" name="TextBox 12"/>
                  <p:cNvSpPr txBox="1"/>
                  <p:nvPr/>
                </p:nvSpPr>
                <p:spPr>
                  <a:xfrm>
                    <a:off x="10520824" y="6366657"/>
                    <a:ext cx="393920" cy="369332"/>
                  </a:xfrm>
                  <a:prstGeom prst="rect">
                    <a:avLst/>
                  </a:prstGeom>
                  <a:solidFill>
                    <a:schemeClr val="accent2">
                      <a:lumMod val="20000"/>
                      <a:lumOff val="80000"/>
                    </a:schemeClr>
                  </a:solidFill>
                </p:spPr>
                <p:txBody>
                  <a:bodyPr wrap="square" rtlCol="0">
                    <a:spAutoFit/>
                  </a:bodyPr>
                  <a:lstStyle/>
                  <a:p>
                    <a:r>
                      <a:rPr lang="en-US" b="1" dirty="0" smtClean="0">
                        <a:effectLst>
                          <a:outerShdw blurRad="38100" dist="38100" dir="2700000" algn="tl">
                            <a:srgbClr val="000000">
                              <a:alpha val="43137"/>
                            </a:srgbClr>
                          </a:outerShdw>
                        </a:effectLst>
                      </a:rPr>
                      <a:t>B</a:t>
                    </a:r>
                    <a:endParaRPr lang="en-US" b="1" dirty="0">
                      <a:effectLst>
                        <a:outerShdw blurRad="38100" dist="38100" dir="2700000" algn="tl">
                          <a:srgbClr val="000000">
                            <a:alpha val="43137"/>
                          </a:srgbClr>
                        </a:outerShdw>
                      </a:effectLst>
                    </a:endParaRPr>
                  </a:p>
                </p:txBody>
              </p:sp>
              <p:sp>
                <p:nvSpPr>
                  <p:cNvPr id="14" name="TextBox 13"/>
                  <p:cNvSpPr txBox="1"/>
                  <p:nvPr/>
                </p:nvSpPr>
                <p:spPr>
                  <a:xfrm>
                    <a:off x="9074609" y="4287191"/>
                    <a:ext cx="405264" cy="369332"/>
                  </a:xfrm>
                  <a:prstGeom prst="rect">
                    <a:avLst/>
                  </a:prstGeom>
                  <a:solidFill>
                    <a:schemeClr val="accent2">
                      <a:lumMod val="20000"/>
                      <a:lumOff val="80000"/>
                    </a:schemeClr>
                  </a:solidFill>
                </p:spPr>
                <p:txBody>
                  <a:bodyPr wrap="square" rtlCol="0">
                    <a:spAutoFit/>
                  </a:bodyPr>
                  <a:lstStyle/>
                  <a:p>
                    <a:r>
                      <a:rPr lang="en-US" b="1" dirty="0" smtClean="0">
                        <a:effectLst>
                          <a:outerShdw blurRad="38100" dist="38100" dir="2700000" algn="tl">
                            <a:srgbClr val="000000">
                              <a:alpha val="43137"/>
                            </a:srgbClr>
                          </a:outerShdw>
                        </a:effectLst>
                      </a:rPr>
                      <a:t>R</a:t>
                    </a:r>
                    <a:endParaRPr lang="en-US" b="1" dirty="0">
                      <a:effectLst>
                        <a:outerShdw blurRad="38100" dist="38100" dir="2700000" algn="tl">
                          <a:srgbClr val="000000">
                            <a:alpha val="43137"/>
                          </a:srgbClr>
                        </a:outerShdw>
                      </a:effectLst>
                    </a:endParaRPr>
                  </a:p>
                </p:txBody>
              </p:sp>
              <p:sp>
                <p:nvSpPr>
                  <p:cNvPr id="16" name="TextBox 15"/>
                  <p:cNvSpPr txBox="1"/>
                  <p:nvPr/>
                </p:nvSpPr>
                <p:spPr>
                  <a:xfrm flipH="1">
                    <a:off x="9080729" y="5145642"/>
                    <a:ext cx="300726"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P</a:t>
                    </a:r>
                    <a:endParaRPr lang="en-US" b="1" dirty="0">
                      <a:effectLst>
                        <a:outerShdw blurRad="38100" dist="38100" dir="2700000" algn="tl">
                          <a:srgbClr val="000000">
                            <a:alpha val="43137"/>
                          </a:srgbClr>
                        </a:outerShdw>
                      </a:effectLst>
                    </a:endParaRPr>
                  </a:p>
                </p:txBody>
              </p:sp>
              <p:sp>
                <p:nvSpPr>
                  <p:cNvPr id="17" name="TextBox 16"/>
                  <p:cNvSpPr txBox="1"/>
                  <p:nvPr/>
                </p:nvSpPr>
                <p:spPr>
                  <a:xfrm>
                    <a:off x="9479873" y="5731363"/>
                    <a:ext cx="221789"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q</a:t>
                    </a:r>
                    <a:endParaRPr lang="en-US" b="1" dirty="0">
                      <a:effectLst>
                        <a:outerShdw blurRad="38100" dist="38100" dir="2700000" algn="tl">
                          <a:srgbClr val="000000">
                            <a:alpha val="43137"/>
                          </a:srgbClr>
                        </a:outerShdw>
                      </a:effectLst>
                    </a:endParaRPr>
                  </a:p>
                </p:txBody>
              </p:sp>
              <p:sp>
                <p:nvSpPr>
                  <p:cNvPr id="18" name="TextBox 17"/>
                  <p:cNvSpPr txBox="1"/>
                  <p:nvPr/>
                </p:nvSpPr>
                <p:spPr>
                  <a:xfrm>
                    <a:off x="9153305" y="5500460"/>
                    <a:ext cx="401185"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O</a:t>
                    </a:r>
                  </a:p>
                </p:txBody>
              </p:sp>
              <p:sp>
                <p:nvSpPr>
                  <p:cNvPr id="21" name="TextBox 20"/>
                  <p:cNvSpPr txBox="1"/>
                  <p:nvPr/>
                </p:nvSpPr>
                <p:spPr>
                  <a:xfrm>
                    <a:off x="6681792" y="5330308"/>
                    <a:ext cx="372151"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smtClean="0">
                        <a:effectLst>
                          <a:outerShdw blurRad="38100" dist="38100" dir="2700000" algn="tl">
                            <a:srgbClr val="000000">
                              <a:alpha val="43137"/>
                            </a:srgbClr>
                          </a:outerShdw>
                        </a:effectLst>
                      </a:rPr>
                      <a:t>X</a:t>
                    </a:r>
                    <a:endParaRPr lang="en-US" b="1" dirty="0">
                      <a:effectLst>
                        <a:outerShdw blurRad="38100" dist="38100" dir="2700000" algn="tl">
                          <a:srgbClr val="000000">
                            <a:alpha val="43137"/>
                          </a:srgbClr>
                        </a:outerShdw>
                      </a:effectLst>
                    </a:endParaRPr>
                  </a:p>
                </p:txBody>
              </p:sp>
              <p:sp>
                <p:nvSpPr>
                  <p:cNvPr id="22" name="TextBox 21"/>
                  <p:cNvSpPr txBox="1"/>
                  <p:nvPr/>
                </p:nvSpPr>
                <p:spPr>
                  <a:xfrm>
                    <a:off x="11524344" y="5380672"/>
                    <a:ext cx="61607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smtClean="0">
                        <a:effectLst>
                          <a:outerShdw blurRad="38100" dist="38100" dir="2700000" algn="tl">
                            <a:srgbClr val="000000">
                              <a:alpha val="43137"/>
                            </a:srgbClr>
                          </a:outerShdw>
                        </a:effectLst>
                      </a:rPr>
                      <a:t>X’</a:t>
                    </a:r>
                    <a:endParaRPr lang="en-US" b="1" dirty="0">
                      <a:effectLst>
                        <a:outerShdw blurRad="38100" dist="38100" dir="2700000" algn="tl">
                          <a:srgbClr val="000000">
                            <a:alpha val="43137"/>
                          </a:srgbClr>
                        </a:outerShdw>
                      </a:effectLst>
                    </a:endParaRPr>
                  </a:p>
                </p:txBody>
              </p:sp>
            </p:grpSp>
            <p:sp>
              <p:nvSpPr>
                <p:cNvPr id="19" name="TextBox 18"/>
                <p:cNvSpPr txBox="1"/>
                <p:nvPr/>
              </p:nvSpPr>
              <p:spPr>
                <a:xfrm>
                  <a:off x="9231098" y="6580351"/>
                  <a:ext cx="441536" cy="369332"/>
                </a:xfrm>
                <a:prstGeom prst="rect">
                  <a:avLst/>
                </a:prstGeom>
                <a:solidFill>
                  <a:schemeClr val="accent2">
                    <a:lumMod val="20000"/>
                    <a:lumOff val="80000"/>
                  </a:schemeClr>
                </a:solidFill>
              </p:spPr>
              <p:txBody>
                <a:bodyPr wrap="square" rtlCol="0">
                  <a:spAutoFit/>
                </a:bodyPr>
                <a:lstStyle/>
                <a:p>
                  <a:r>
                    <a:rPr lang="en-US" b="1" dirty="0" smtClean="0">
                      <a:effectLst>
                        <a:outerShdw blurRad="38100" dist="38100" dir="2700000" algn="tl">
                          <a:srgbClr val="000000">
                            <a:alpha val="43137"/>
                          </a:srgbClr>
                        </a:outerShdw>
                      </a:effectLst>
                    </a:rPr>
                    <a:t>R’</a:t>
                  </a:r>
                  <a:endParaRPr lang="en-US" b="1" dirty="0">
                    <a:effectLst>
                      <a:outerShdw blurRad="38100" dist="38100" dir="2700000" algn="tl">
                        <a:srgbClr val="000000">
                          <a:alpha val="43137"/>
                        </a:srgbClr>
                      </a:outerShdw>
                    </a:effectLst>
                  </a:endParaRPr>
                </a:p>
              </p:txBody>
            </p:sp>
          </p:grpSp>
          <p:sp>
            <p:nvSpPr>
              <p:cNvPr id="27" name="TextBox 26"/>
              <p:cNvSpPr txBox="1"/>
              <p:nvPr/>
            </p:nvSpPr>
            <p:spPr>
              <a:xfrm>
                <a:off x="10072914" y="4992915"/>
                <a:ext cx="1915887" cy="461665"/>
              </a:xfrm>
              <a:prstGeom prst="rect">
                <a:avLst/>
              </a:prstGeom>
              <a:noFill/>
            </p:spPr>
            <p:txBody>
              <a:bodyPr wrap="square" rtlCol="0">
                <a:spAutoFit/>
              </a:bodyPr>
              <a:lstStyle/>
              <a:p>
                <a:r>
                  <a:rPr lang="en-US" sz="2400" b="1" dirty="0" smtClean="0"/>
                  <a:t>a</a:t>
                </a:r>
                <a:r>
                  <a:rPr lang="en-US" dirty="0" smtClean="0"/>
                  <a:t> </a:t>
                </a:r>
                <a:r>
                  <a:rPr lang="bn-IN" dirty="0" smtClean="0"/>
                  <a:t>মাধ্যম</a:t>
                </a:r>
                <a:r>
                  <a:rPr lang="en-US" dirty="0" smtClean="0"/>
                  <a:t>(</a:t>
                </a:r>
                <a:r>
                  <a:rPr lang="bn-IN" dirty="0" smtClean="0"/>
                  <a:t>হালকা) </a:t>
                </a:r>
                <a:endParaRPr lang="en-US" dirty="0"/>
              </a:p>
            </p:txBody>
          </p:sp>
          <p:sp>
            <p:nvSpPr>
              <p:cNvPr id="28" name="TextBox 27"/>
              <p:cNvSpPr txBox="1"/>
              <p:nvPr/>
            </p:nvSpPr>
            <p:spPr>
              <a:xfrm>
                <a:off x="10238813" y="5681160"/>
                <a:ext cx="1749988" cy="461665"/>
              </a:xfrm>
              <a:prstGeom prst="rect">
                <a:avLst/>
              </a:prstGeom>
              <a:noFill/>
            </p:spPr>
            <p:txBody>
              <a:bodyPr wrap="square" rtlCol="0">
                <a:spAutoFit/>
              </a:bodyPr>
              <a:lstStyle/>
              <a:p>
                <a:r>
                  <a:rPr lang="en-US" sz="2400" b="1" dirty="0" smtClean="0"/>
                  <a:t>b</a:t>
                </a:r>
                <a:r>
                  <a:rPr lang="en-US" dirty="0" smtClean="0"/>
                  <a:t> </a:t>
                </a:r>
                <a:r>
                  <a:rPr lang="bn-IN" dirty="0" smtClean="0"/>
                  <a:t>মাধ্যম (ঘন) </a:t>
                </a:r>
                <a:endParaRPr lang="en-US" dirty="0"/>
              </a:p>
            </p:txBody>
          </p:sp>
        </p:grpSp>
        <p:cxnSp>
          <p:nvCxnSpPr>
            <p:cNvPr id="31" name="Straight Connector 30"/>
            <p:cNvCxnSpPr/>
            <p:nvPr/>
          </p:nvCxnSpPr>
          <p:spPr>
            <a:xfrm>
              <a:off x="9450845" y="4471857"/>
              <a:ext cx="0" cy="2249618"/>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6070209" y="6580351"/>
            <a:ext cx="3004400" cy="369332"/>
          </a:xfrm>
          <a:prstGeom prst="rect">
            <a:avLst/>
          </a:prstGeom>
          <a:solidFill>
            <a:schemeClr val="bg1">
              <a:lumMod val="95000"/>
            </a:schemeClr>
          </a:solidFill>
        </p:spPr>
        <p:txBody>
          <a:bodyPr wrap="square" rtlCol="0">
            <a:spAutoFit/>
          </a:bodyPr>
          <a:lstStyle/>
          <a:p>
            <a:r>
              <a:rPr lang="bn-IN" b="1" dirty="0" smtClean="0"/>
              <a:t>চিত্রঃ আলোর প্রতিসরণ</a:t>
            </a:r>
            <a:endParaRPr lang="en-US" b="1" dirty="0"/>
          </a:p>
        </p:txBody>
      </p:sp>
      <mc:AlternateContent xmlns:mc="http://schemas.openxmlformats.org/markup-compatibility/2006" xmlns:a14="http://schemas.microsoft.com/office/drawing/2010/main">
        <mc:Choice Requires="a14">
          <p:sp>
            <p:nvSpPr>
              <p:cNvPr id="8" name="TextBox 7"/>
              <p:cNvSpPr txBox="1"/>
              <p:nvPr/>
            </p:nvSpPr>
            <p:spPr>
              <a:xfrm>
                <a:off x="5251" y="1934424"/>
                <a:ext cx="12135169" cy="2308324"/>
              </a:xfrm>
              <a:prstGeom prst="rect">
                <a:avLst/>
              </a:prstGeom>
              <a:solidFill>
                <a:schemeClr val="accent4">
                  <a:lumMod val="20000"/>
                  <a:lumOff val="80000"/>
                </a:schemeClr>
              </a:solidFill>
            </p:spPr>
            <p:txBody>
              <a:bodyPr wrap="square" rtlCol="0">
                <a:spAutoFit/>
              </a:bodyPr>
              <a:lstStyle/>
              <a:p>
                <a:r>
                  <a:rPr lang="bn-IN" dirty="0" smtClean="0"/>
                  <a:t>ব্যাখ্যাঃ </a:t>
                </a:r>
              </a:p>
              <a:p>
                <a:r>
                  <a:rPr lang="bn-IN" dirty="0" smtClean="0"/>
                  <a:t>চিত্রে </a:t>
                </a:r>
                <a:r>
                  <a:rPr lang="en-US" dirty="0" smtClean="0"/>
                  <a:t>a </a:t>
                </a:r>
                <a:r>
                  <a:rPr lang="bn-IN" dirty="0" smtClean="0"/>
                  <a:t>ও </a:t>
                </a:r>
                <a:r>
                  <a:rPr lang="en-US" dirty="0" smtClean="0"/>
                  <a:t>b </a:t>
                </a:r>
                <a:r>
                  <a:rPr lang="bn-IN" dirty="0" smtClean="0"/>
                  <a:t>দুটি মাধ্যম দেখানো হয়েছে।</a:t>
                </a:r>
                <a:r>
                  <a:rPr lang="en-US" dirty="0" smtClean="0"/>
                  <a:t>XOX’ </a:t>
                </a:r>
                <a:r>
                  <a:rPr lang="bn-IN" dirty="0" smtClean="0"/>
                  <a:t>হলো দুই মাধ্যমের বিভেদতল । </a:t>
                </a:r>
                <a:r>
                  <a:rPr lang="en-US" dirty="0" smtClean="0"/>
                  <a:t>O</a:t>
                </a:r>
                <a:r>
                  <a:rPr lang="bn-IN" dirty="0" smtClean="0"/>
                  <a:t> হচ্ছে বিভেদ তলের উপর আলোক রশ্মির আপতন বিন্দু। </a:t>
                </a:r>
                <a:r>
                  <a:rPr lang="en-US" dirty="0" smtClean="0"/>
                  <a:t>ROR’ </a:t>
                </a:r>
                <a:r>
                  <a:rPr lang="bn-IN" dirty="0" smtClean="0"/>
                  <a:t>হচ্ছে </a:t>
                </a:r>
                <a:r>
                  <a:rPr lang="en-US" dirty="0"/>
                  <a:t>O</a:t>
                </a:r>
                <a:r>
                  <a:rPr lang="bn-IN" dirty="0"/>
                  <a:t> </a:t>
                </a:r>
                <a:r>
                  <a:rPr lang="bn-IN" dirty="0" smtClean="0"/>
                  <a:t>বিন্দুতে অঙ্কিত অভিলম্ব।  </a:t>
                </a:r>
                <a:r>
                  <a:rPr lang="en-US" dirty="0" smtClean="0"/>
                  <a:t>AO  </a:t>
                </a:r>
                <a:r>
                  <a:rPr lang="bn-IN" dirty="0" smtClean="0"/>
                  <a:t>আলোক রশ্মি </a:t>
                </a:r>
                <a:r>
                  <a:rPr lang="en-US" dirty="0"/>
                  <a:t>XOX’ </a:t>
                </a:r>
                <a:r>
                  <a:rPr lang="bn-IN" dirty="0" smtClean="0"/>
                  <a:t> বিভেদ তলের </a:t>
                </a:r>
                <a:r>
                  <a:rPr lang="en-US" dirty="0" smtClean="0"/>
                  <a:t>O </a:t>
                </a:r>
                <a:r>
                  <a:rPr lang="bn-IN" dirty="0" smtClean="0"/>
                  <a:t>বিন্দুতে অভিলম্বের সাথে </a:t>
                </a:r>
                <a:r>
                  <a:rPr lang="en-US" dirty="0" smtClean="0"/>
                  <a:t>P </a:t>
                </a:r>
                <a:r>
                  <a:rPr lang="bn-IN" dirty="0" smtClean="0"/>
                  <a:t>কোণ করে আপতিত  হয়।  এখানে,</a:t>
                </a:r>
                <a:r>
                  <a:rPr lang="en-US" dirty="0" smtClean="0"/>
                  <a:t> </a:t>
                </a:r>
                <a:r>
                  <a:rPr lang="bn-IN" dirty="0" smtClean="0"/>
                  <a:t>আপতন কোন,</a:t>
                </a:r>
                <a:r>
                  <a:rPr lang="en-US" dirty="0" smtClean="0"/>
                  <a:t> </a:t>
                </a:r>
                <a:r>
                  <a:rPr lang="bn-IN" dirty="0" smtClean="0"/>
                  <a:t> </a:t>
                </a:r>
                <a14:m>
                  <m:oMath xmlns:m="http://schemas.openxmlformats.org/officeDocument/2006/math">
                    <m:r>
                      <m:rPr>
                        <m:sty m:val="p"/>
                      </m:rPr>
                      <a:rPr lang="en-US" b="0" i="0" smtClean="0">
                        <a:latin typeface="Cambria Math"/>
                        <a:ea typeface="Cambria Math"/>
                      </a:rPr>
                      <m:t>i</m:t>
                    </m:r>
                    <m:r>
                      <a:rPr lang="en-US" b="0" i="0" smtClean="0">
                        <a:latin typeface="Cambria Math"/>
                        <a:ea typeface="Cambria Math"/>
                      </a:rPr>
                      <m:t>=</m:t>
                    </m:r>
                    <m:r>
                      <a:rPr lang="bn-IN" b="0" i="1" smtClean="0">
                        <a:latin typeface="Cambria Math"/>
                        <a:ea typeface="Cambria Math"/>
                      </a:rPr>
                      <m:t>∠</m:t>
                    </m:r>
                    <m:r>
                      <a:rPr lang="en-US" b="0" i="1" smtClean="0">
                        <a:latin typeface="Cambria Math"/>
                        <a:ea typeface="Cambria Math"/>
                      </a:rPr>
                      <m:t>𝑃</m:t>
                    </m:r>
                    <m:r>
                      <a:rPr lang="en-US" b="0" i="1" smtClean="0">
                        <a:latin typeface="Cambria Math"/>
                        <a:ea typeface="Cambria Math"/>
                      </a:rPr>
                      <m:t>=∠</m:t>
                    </m:r>
                    <m:r>
                      <a:rPr lang="en-US" b="0" i="1" smtClean="0">
                        <a:latin typeface="Cambria Math"/>
                        <a:ea typeface="Cambria Math"/>
                      </a:rPr>
                      <m:t>𝐴𝑂𝑅</m:t>
                    </m:r>
                  </m:oMath>
                </a14:m>
                <a:endParaRPr lang="en-US" b="0" i="1" dirty="0" smtClean="0">
                  <a:latin typeface="Cambria Math"/>
                  <a:ea typeface="Cambria Math"/>
                </a:endParaRPr>
              </a:p>
              <a:p>
                <a:r>
                  <a:rPr lang="en-US" dirty="0" smtClean="0"/>
                  <a:t> </a:t>
                </a:r>
                <a:r>
                  <a:rPr lang="bn-IN" dirty="0" smtClean="0"/>
                  <a:t>আপতিত</a:t>
                </a:r>
                <a:r>
                  <a:rPr lang="en-US" dirty="0" smtClean="0"/>
                  <a:t> </a:t>
                </a:r>
                <a:r>
                  <a:rPr lang="bn-IN" dirty="0"/>
                  <a:t>এই </a:t>
                </a:r>
                <a:r>
                  <a:rPr lang="bn-IN" dirty="0" smtClean="0"/>
                  <a:t>রশ্মি </a:t>
                </a:r>
                <a:r>
                  <a:rPr lang="en-US" dirty="0" smtClean="0"/>
                  <a:t> O</a:t>
                </a:r>
                <a:r>
                  <a:rPr lang="bn-IN" dirty="0" smtClean="0"/>
                  <a:t> বিন্দুতে  আপতনের পর </a:t>
                </a:r>
                <a:r>
                  <a:rPr lang="en-US" dirty="0" smtClean="0"/>
                  <a:t>O</a:t>
                </a:r>
                <a:r>
                  <a:rPr lang="bn-IN" dirty="0" smtClean="0"/>
                  <a:t> বিন্দু  থেকে </a:t>
                </a:r>
                <a:r>
                  <a:rPr lang="en-US" dirty="0" smtClean="0"/>
                  <a:t>b </a:t>
                </a:r>
                <a:r>
                  <a:rPr lang="bn-IN" dirty="0" smtClean="0"/>
                  <a:t>মাধ্যমে অভিলম্বের সাথে </a:t>
                </a:r>
                <a:r>
                  <a:rPr lang="en-US" dirty="0" smtClean="0"/>
                  <a:t>q </a:t>
                </a:r>
                <a:r>
                  <a:rPr lang="bn-IN" dirty="0"/>
                  <a:t>ক</a:t>
                </a:r>
                <a:r>
                  <a:rPr lang="bn-IN" dirty="0" smtClean="0"/>
                  <a:t>োন করে </a:t>
                </a:r>
                <a:r>
                  <a:rPr lang="en-US" dirty="0" smtClean="0"/>
                  <a:t>OB</a:t>
                </a:r>
                <a:r>
                  <a:rPr lang="bn-IN" dirty="0" smtClean="0"/>
                  <a:t> পথে প্রতিসরিত হয়। </a:t>
                </a:r>
                <a14:m>
                  <m:oMath xmlns:m="http://schemas.openxmlformats.org/officeDocument/2006/math">
                    <m:r>
                      <a:rPr lang="bn-IN" b="0" i="1" smtClean="0">
                        <a:latin typeface="Cambria Math"/>
                      </a:rPr>
                      <m:t>এখানে</m:t>
                    </m:r>
                    <m:r>
                      <a:rPr lang="bn-IN" b="0" i="1" smtClean="0">
                        <a:latin typeface="Cambria Math"/>
                      </a:rPr>
                      <m:t> ,</m:t>
                    </m:r>
                  </m:oMath>
                </a14:m>
                <a:r>
                  <a:rPr lang="bn-IN" dirty="0" smtClean="0"/>
                  <a:t> প্রতিসরণ কোণ </a:t>
                </a:r>
                <a:r>
                  <a:rPr lang="bn-IN" dirty="0"/>
                  <a:t>,</a:t>
                </a:r>
                <a:r>
                  <a:rPr lang="en-US" dirty="0"/>
                  <a:t> </a:t>
                </a:r>
                <a:r>
                  <a:rPr lang="bn-IN" dirty="0"/>
                  <a:t> </a:t>
                </a:r>
                <a14:m>
                  <m:oMath xmlns:m="http://schemas.openxmlformats.org/officeDocument/2006/math">
                    <m:r>
                      <m:rPr>
                        <m:sty m:val="p"/>
                      </m:rPr>
                      <a:rPr lang="en-US" dirty="0">
                        <a:latin typeface="Cambria Math"/>
                        <a:ea typeface="Cambria Math"/>
                      </a:rPr>
                      <m:t>r</m:t>
                    </m:r>
                    <m:r>
                      <a:rPr lang="en-US">
                        <a:latin typeface="Cambria Math"/>
                        <a:ea typeface="Cambria Math"/>
                      </a:rPr>
                      <m:t>=</m:t>
                    </m:r>
                    <m:r>
                      <a:rPr lang="bn-IN" i="1">
                        <a:latin typeface="Cambria Math"/>
                        <a:ea typeface="Cambria Math"/>
                      </a:rPr>
                      <m:t>∠</m:t>
                    </m:r>
                    <m:r>
                      <a:rPr lang="en-US" b="0" i="1" smtClean="0">
                        <a:latin typeface="Cambria Math"/>
                        <a:ea typeface="Cambria Math"/>
                      </a:rPr>
                      <m:t>𝑞</m:t>
                    </m:r>
                    <m:r>
                      <a:rPr lang="en-US" i="1">
                        <a:latin typeface="Cambria Math"/>
                        <a:ea typeface="Cambria Math"/>
                      </a:rPr>
                      <m:t>=∠</m:t>
                    </m:r>
                    <m:r>
                      <a:rPr lang="en-US" b="0" i="1" smtClean="0">
                        <a:latin typeface="Cambria Math"/>
                        <a:ea typeface="Cambria Math"/>
                      </a:rPr>
                      <m:t>𝐵</m:t>
                    </m:r>
                    <m:r>
                      <a:rPr lang="en-US" i="1">
                        <a:latin typeface="Cambria Math"/>
                        <a:ea typeface="Cambria Math"/>
                      </a:rPr>
                      <m:t>𝑂𝑅</m:t>
                    </m:r>
                    <m:r>
                      <a:rPr lang="en-US" b="0" i="1" smtClean="0">
                        <a:latin typeface="Cambria Math"/>
                        <a:ea typeface="Cambria Math"/>
                      </a:rPr>
                      <m:t>′</m:t>
                    </m:r>
                  </m:oMath>
                </a14:m>
                <a:endParaRPr lang="en-US" i="1" dirty="0" smtClean="0">
                  <a:latin typeface="Cambria Math"/>
                  <a:ea typeface="Cambria Math"/>
                </a:endParaRPr>
              </a:p>
              <a:p>
                <a:r>
                  <a:rPr lang="bn-IN" dirty="0" smtClean="0">
                    <a:latin typeface="Cambria Math"/>
                    <a:ea typeface="Cambria Math"/>
                  </a:rPr>
                  <a:t>চিত্রে দেখা যাচ্ছে হালকা মাধ্যম থেকে ঘণ মাধ্যমে প্রতিসরিত হওয়ার কারণে প্রতিসরিত রশ্মি অভিলম্বের দিকে সরে আসছে। যদি ঘন মাধ্যম থেকে হালকা মাধ্যমে প্রতিসরিত হতো তবে প্রতিসরিত রশ্মি অভিলম্ব থেকে দূরে সরে যেতো।</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251" y="1934424"/>
                <a:ext cx="12135169" cy="2308324"/>
              </a:xfrm>
              <a:prstGeom prst="rect">
                <a:avLst/>
              </a:prstGeom>
              <a:blipFill rotWithShape="1">
                <a:blip r:embed="rId3"/>
                <a:stretch>
                  <a:fillRect l="-452" t="-1319" b="-3166"/>
                </a:stretch>
              </a:blipFill>
            </p:spPr>
            <p:txBody>
              <a:bodyPr/>
              <a:lstStyle/>
              <a:p>
                <a:r>
                  <a:rPr lang="en-US">
                    <a:noFill/>
                  </a:rPr>
                  <a:t> </a:t>
                </a:r>
              </a:p>
            </p:txBody>
          </p:sp>
        </mc:Fallback>
      </mc:AlternateContent>
    </p:spTree>
    <p:extLst>
      <p:ext uri="{BB962C8B-B14F-4D97-AF65-F5344CB8AC3E}">
        <p14:creationId xmlns:p14="http://schemas.microsoft.com/office/powerpoint/2010/main" val="345667747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80">
                                          <p:stCondLst>
                                            <p:cond delay="0"/>
                                          </p:stCondLst>
                                        </p:cTn>
                                        <p:tgtEl>
                                          <p:spTgt spid="3"/>
                                        </p:tgtEl>
                                      </p:cBhvr>
                                    </p:animEffect>
                                    <p:anim calcmode="lin" valueType="num">
                                      <p:cBhvr>
                                        <p:cTn id="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gtEl>
                                      </p:cBhvr>
                                      <p:to x="100000" y="60000"/>
                                    </p:animScale>
                                    <p:animScale>
                                      <p:cBhvr>
                                        <p:cTn id="26" dur="166" decel="50000">
                                          <p:stCondLst>
                                            <p:cond delay="676"/>
                                          </p:stCondLst>
                                        </p:cTn>
                                        <p:tgtEl>
                                          <p:spTgt spid="3"/>
                                        </p:tgtEl>
                                      </p:cBhvr>
                                      <p:to x="100000" y="100000"/>
                                    </p:animScale>
                                    <p:animScale>
                                      <p:cBhvr>
                                        <p:cTn id="27" dur="26">
                                          <p:stCondLst>
                                            <p:cond delay="1312"/>
                                          </p:stCondLst>
                                        </p:cTn>
                                        <p:tgtEl>
                                          <p:spTgt spid="3"/>
                                        </p:tgtEl>
                                      </p:cBhvr>
                                      <p:to x="100000" y="80000"/>
                                    </p:animScale>
                                    <p:animScale>
                                      <p:cBhvr>
                                        <p:cTn id="28" dur="166" decel="50000">
                                          <p:stCondLst>
                                            <p:cond delay="1338"/>
                                          </p:stCondLst>
                                        </p:cTn>
                                        <p:tgtEl>
                                          <p:spTgt spid="3"/>
                                        </p:tgtEl>
                                      </p:cBhvr>
                                      <p:to x="100000" y="100000"/>
                                    </p:animScale>
                                    <p:animScale>
                                      <p:cBhvr>
                                        <p:cTn id="29" dur="26">
                                          <p:stCondLst>
                                            <p:cond delay="1642"/>
                                          </p:stCondLst>
                                        </p:cTn>
                                        <p:tgtEl>
                                          <p:spTgt spid="3"/>
                                        </p:tgtEl>
                                      </p:cBhvr>
                                      <p:to x="100000" y="90000"/>
                                    </p:animScale>
                                    <p:animScale>
                                      <p:cBhvr>
                                        <p:cTn id="30" dur="166" decel="50000">
                                          <p:stCondLst>
                                            <p:cond delay="1668"/>
                                          </p:stCondLst>
                                        </p:cTn>
                                        <p:tgtEl>
                                          <p:spTgt spid="3"/>
                                        </p:tgtEl>
                                      </p:cBhvr>
                                      <p:to x="100000" y="100000"/>
                                    </p:animScale>
                                    <p:animScale>
                                      <p:cBhvr>
                                        <p:cTn id="31" dur="26">
                                          <p:stCondLst>
                                            <p:cond delay="1808"/>
                                          </p:stCondLst>
                                        </p:cTn>
                                        <p:tgtEl>
                                          <p:spTgt spid="3"/>
                                        </p:tgtEl>
                                      </p:cBhvr>
                                      <p:to x="100000" y="95000"/>
                                    </p:animScale>
                                    <p:animScale>
                                      <p:cBhvr>
                                        <p:cTn id="32" dur="166" decel="50000">
                                          <p:stCondLst>
                                            <p:cond delay="1834"/>
                                          </p:stCondLst>
                                        </p:cTn>
                                        <p:tgtEl>
                                          <p:spTgt spid="3"/>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down)">
                                      <p:cBhvr>
                                        <p:cTn id="49" dur="580">
                                          <p:stCondLst>
                                            <p:cond delay="0"/>
                                          </p:stCondLst>
                                        </p:cTn>
                                        <p:tgtEl>
                                          <p:spTgt spid="32"/>
                                        </p:tgtEl>
                                      </p:cBhvr>
                                    </p:animEffect>
                                    <p:anim calcmode="lin" valueType="num">
                                      <p:cBhvr>
                                        <p:cTn id="5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55" dur="26">
                                          <p:stCondLst>
                                            <p:cond delay="650"/>
                                          </p:stCondLst>
                                        </p:cTn>
                                        <p:tgtEl>
                                          <p:spTgt spid="32"/>
                                        </p:tgtEl>
                                      </p:cBhvr>
                                      <p:to x="100000" y="60000"/>
                                    </p:animScale>
                                    <p:animScale>
                                      <p:cBhvr>
                                        <p:cTn id="56" dur="166" decel="50000">
                                          <p:stCondLst>
                                            <p:cond delay="676"/>
                                          </p:stCondLst>
                                        </p:cTn>
                                        <p:tgtEl>
                                          <p:spTgt spid="32"/>
                                        </p:tgtEl>
                                      </p:cBhvr>
                                      <p:to x="100000" y="100000"/>
                                    </p:animScale>
                                    <p:animScale>
                                      <p:cBhvr>
                                        <p:cTn id="57" dur="26">
                                          <p:stCondLst>
                                            <p:cond delay="1312"/>
                                          </p:stCondLst>
                                        </p:cTn>
                                        <p:tgtEl>
                                          <p:spTgt spid="32"/>
                                        </p:tgtEl>
                                      </p:cBhvr>
                                      <p:to x="100000" y="80000"/>
                                    </p:animScale>
                                    <p:animScale>
                                      <p:cBhvr>
                                        <p:cTn id="58" dur="166" decel="50000">
                                          <p:stCondLst>
                                            <p:cond delay="1338"/>
                                          </p:stCondLst>
                                        </p:cTn>
                                        <p:tgtEl>
                                          <p:spTgt spid="32"/>
                                        </p:tgtEl>
                                      </p:cBhvr>
                                      <p:to x="100000" y="100000"/>
                                    </p:animScale>
                                    <p:animScale>
                                      <p:cBhvr>
                                        <p:cTn id="59" dur="26">
                                          <p:stCondLst>
                                            <p:cond delay="1642"/>
                                          </p:stCondLst>
                                        </p:cTn>
                                        <p:tgtEl>
                                          <p:spTgt spid="32"/>
                                        </p:tgtEl>
                                      </p:cBhvr>
                                      <p:to x="100000" y="90000"/>
                                    </p:animScale>
                                    <p:animScale>
                                      <p:cBhvr>
                                        <p:cTn id="60" dur="166" decel="50000">
                                          <p:stCondLst>
                                            <p:cond delay="1668"/>
                                          </p:stCondLst>
                                        </p:cTn>
                                        <p:tgtEl>
                                          <p:spTgt spid="32"/>
                                        </p:tgtEl>
                                      </p:cBhvr>
                                      <p:to x="100000" y="100000"/>
                                    </p:animScale>
                                    <p:animScale>
                                      <p:cBhvr>
                                        <p:cTn id="61" dur="26">
                                          <p:stCondLst>
                                            <p:cond delay="1808"/>
                                          </p:stCondLst>
                                        </p:cTn>
                                        <p:tgtEl>
                                          <p:spTgt spid="32"/>
                                        </p:tgtEl>
                                      </p:cBhvr>
                                      <p:to x="100000" y="95000"/>
                                    </p:animScale>
                                    <p:animScale>
                                      <p:cBhvr>
                                        <p:cTn id="62" dur="166" decel="50000">
                                          <p:stCondLst>
                                            <p:cond delay="1834"/>
                                          </p:stCondLst>
                                        </p:cTn>
                                        <p:tgtEl>
                                          <p:spTgt spid="32"/>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P spid="7" grpId="0" animBg="1"/>
      <p:bldP spid="9" grpId="0" animBg="1"/>
      <p:bldP spid="29"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ctangle 13"/>
          <p:cNvSpPr/>
          <p:nvPr/>
        </p:nvSpPr>
        <p:spPr>
          <a:xfrm>
            <a:off x="56273" y="42366"/>
            <a:ext cx="12084148" cy="338554"/>
          </a:xfrm>
          <a:prstGeom prst="rect">
            <a:avLst/>
          </a:prstGeom>
          <a:solidFill>
            <a:schemeClr val="accent5">
              <a:lumMod val="20000"/>
              <a:lumOff val="80000"/>
            </a:schemeClr>
          </a:solidFill>
          <a:ln>
            <a:prstDash val="sysDash"/>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bn-IN" sz="1600" b="1" dirty="0" smtClean="0">
                <a:ln w="10541" cmpd="sng">
                  <a:solidFill>
                    <a:schemeClr val="accent1">
                      <a:shade val="88000"/>
                      <a:satMod val="110000"/>
                    </a:schemeClr>
                  </a:solidFill>
                  <a:prstDash val="solid"/>
                </a:ln>
                <a:solidFill>
                  <a:srgbClr val="002060"/>
                </a:solidFill>
              </a:rPr>
              <a:t>০২. প্রতিসরাংক</a:t>
            </a:r>
            <a:endParaRPr lang="en-US" sz="1600" b="1" dirty="0">
              <a:ln w="10541" cmpd="sng">
                <a:solidFill>
                  <a:schemeClr val="accent1">
                    <a:shade val="88000"/>
                    <a:satMod val="110000"/>
                  </a:schemeClr>
                </a:solidFill>
                <a:prstDash val="solid"/>
              </a:ln>
              <a:solidFill>
                <a:srgbClr val="002060"/>
              </a:solidFill>
            </a:endParaRPr>
          </a:p>
        </p:txBody>
      </p:sp>
      <p:sp>
        <p:nvSpPr>
          <p:cNvPr id="15" name="Date Placeholder 20"/>
          <p:cNvSpPr>
            <a:spLocks noGrp="1"/>
          </p:cNvSpPr>
          <p:nvPr/>
        </p:nvSpPr>
        <p:spPr>
          <a:xfrm>
            <a:off x="409373" y="6356350"/>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mtClean="0">
                <a:solidFill>
                  <a:srgbClr val="002060"/>
                </a:solidFill>
              </a:rPr>
              <a:pPr/>
              <a:t>8/22/2021</a:t>
            </a:fld>
            <a:endParaRPr lang="en-US" dirty="0">
              <a:solidFill>
                <a:srgbClr val="002060"/>
              </a:solidFill>
            </a:endParaRPr>
          </a:p>
        </p:txBody>
      </p:sp>
      <p:sp>
        <p:nvSpPr>
          <p:cNvPr id="16" name="TextBox 15"/>
          <p:cNvSpPr txBox="1"/>
          <p:nvPr/>
        </p:nvSpPr>
        <p:spPr>
          <a:xfrm>
            <a:off x="6172590" y="48756"/>
            <a:ext cx="6006710" cy="338554"/>
          </a:xfrm>
          <a:prstGeom prst="rect">
            <a:avLst/>
          </a:prstGeom>
          <a:solidFill>
            <a:schemeClr val="accent2">
              <a:lumMod val="20000"/>
              <a:lumOff val="80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marL="457200" indent="-457200">
              <a:buFont typeface="Arial" pitchFamily="34" charset="0"/>
              <a:buChar char="•"/>
            </a:pPr>
            <a:r>
              <a:rPr lang="bn-IN" sz="1600" b="1" dirty="0" smtClean="0">
                <a:ln w="10541" cmpd="sng">
                  <a:solidFill>
                    <a:schemeClr val="accent1">
                      <a:shade val="88000"/>
                      <a:satMod val="110000"/>
                    </a:schemeClr>
                  </a:solidFill>
                  <a:prstDash val="solid"/>
                </a:ln>
                <a:solidFill>
                  <a:srgbClr val="002060"/>
                </a:solidFill>
              </a:rPr>
              <a:t>চিত্রসহ </a:t>
            </a:r>
            <a:r>
              <a:rPr lang="bn-IN" sz="1600" b="1" dirty="0">
                <a:ln w="10541" cmpd="sng">
                  <a:solidFill>
                    <a:schemeClr val="accent1">
                      <a:shade val="88000"/>
                      <a:satMod val="110000"/>
                    </a:schemeClr>
                  </a:solidFill>
                  <a:prstDash val="solid"/>
                </a:ln>
                <a:solidFill>
                  <a:srgbClr val="002060"/>
                </a:solidFill>
              </a:rPr>
              <a:t>প্রতিসরাঙ্কের  ধারণা </a:t>
            </a:r>
            <a:r>
              <a:rPr lang="bn-IN" sz="1600" b="1" dirty="0" smtClean="0">
                <a:ln w="10541" cmpd="sng">
                  <a:solidFill>
                    <a:schemeClr val="accent1">
                      <a:shade val="88000"/>
                      <a:satMod val="110000"/>
                    </a:schemeClr>
                  </a:solidFill>
                  <a:prstDash val="solid"/>
                </a:ln>
                <a:solidFill>
                  <a:srgbClr val="002060"/>
                </a:solidFill>
              </a:rPr>
              <a:t>বাখ্যা করতে পারলে (৪)</a:t>
            </a:r>
            <a:endParaRPr lang="en-US" sz="1600" b="1" dirty="0">
              <a:ln w="10541" cmpd="sng">
                <a:solidFill>
                  <a:schemeClr val="accent1">
                    <a:shade val="88000"/>
                    <a:satMod val="110000"/>
                  </a:schemeClr>
                </a:solidFill>
                <a:prstDash val="solid"/>
              </a:ln>
              <a:solidFill>
                <a:srgbClr val="002060"/>
              </a:solidFill>
            </a:endParaRPr>
          </a:p>
        </p:txBody>
      </p:sp>
      <p:sp>
        <p:nvSpPr>
          <p:cNvPr id="17" name="TextBox 16"/>
          <p:cNvSpPr txBox="1"/>
          <p:nvPr/>
        </p:nvSpPr>
        <p:spPr>
          <a:xfrm>
            <a:off x="59348" y="410895"/>
            <a:ext cx="1032851" cy="307777"/>
          </a:xfrm>
          <a:prstGeom prst="rect">
            <a:avLst/>
          </a:prstGeom>
          <a:solidFill>
            <a:schemeClr val="bg2">
              <a:lumMod val="90000"/>
            </a:schemeClr>
          </a:solidFill>
        </p:spPr>
        <p:txBody>
          <a:bodyPr wrap="square" rtlCol="0">
            <a:spAutoFit/>
          </a:bodyPr>
          <a:lstStyle/>
          <a:p>
            <a:r>
              <a:rPr lang="bn-IN" sz="1400" b="1" dirty="0" smtClean="0">
                <a:solidFill>
                  <a:schemeClr val="tx1">
                    <a:lumMod val="95000"/>
                    <a:lumOff val="5000"/>
                  </a:schemeClr>
                </a:solidFill>
                <a:effectLst>
                  <a:outerShdw blurRad="38100" dist="38100" dir="2700000" algn="tl">
                    <a:srgbClr val="000000">
                      <a:alpha val="43137"/>
                    </a:srgbClr>
                  </a:outerShdw>
                </a:effectLst>
              </a:rPr>
              <a:t>সমাধানঃ </a:t>
            </a:r>
            <a:endParaRPr lang="en-US" sz="1400" b="1" dirty="0">
              <a:solidFill>
                <a:schemeClr val="tx1">
                  <a:lumMod val="95000"/>
                  <a:lumOff val="5000"/>
                </a:schemeClr>
              </a:solidFill>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19" name="TextBox 18"/>
              <p:cNvSpPr txBox="1"/>
              <p:nvPr/>
            </p:nvSpPr>
            <p:spPr>
              <a:xfrm>
                <a:off x="63500" y="2500554"/>
                <a:ext cx="12094237" cy="4379212"/>
              </a:xfrm>
              <a:prstGeom prst="rect">
                <a:avLst/>
              </a:prstGeom>
              <a:solidFill>
                <a:schemeClr val="bg1">
                  <a:lumMod val="95000"/>
                </a:schemeClr>
              </a:solidFill>
            </p:spPr>
            <p:txBody>
              <a:bodyPr wrap="square" rtlCol="0">
                <a:spAutoFit/>
              </a:bodyPr>
              <a:lstStyle/>
              <a:p>
                <a:r>
                  <a:rPr lang="bn-IN" b="1" dirty="0" smtClean="0">
                    <a:ln w="10541" cmpd="sng">
                      <a:solidFill>
                        <a:schemeClr val="accent1">
                          <a:shade val="88000"/>
                          <a:satMod val="110000"/>
                        </a:schemeClr>
                      </a:solidFill>
                      <a:prstDash val="solid"/>
                    </a:ln>
                    <a:solidFill>
                      <a:srgbClr val="002060"/>
                    </a:solidFill>
                  </a:rPr>
                  <a:t>প্রতিসরাঙ্কের ব্যাখ্যাঃ   </a:t>
                </a:r>
              </a:p>
              <a:p>
                <a:r>
                  <a:rPr lang="bn-IN" sz="1600" dirty="0" smtClean="0"/>
                  <a:t>নিচের চিত্রে একজোড়া নির্দিষ্ট মাধ্</a:t>
                </a:r>
                <a:r>
                  <a:rPr lang="en-US" sz="1600" dirty="0" err="1" smtClean="0"/>
                  <a:t>যম</a:t>
                </a:r>
                <a:r>
                  <a:rPr lang="en-US" sz="1600" dirty="0" smtClean="0"/>
                  <a:t> a </a:t>
                </a:r>
                <a:r>
                  <a:rPr lang="bn-IN" sz="1600" dirty="0" smtClean="0"/>
                  <a:t>ও</a:t>
                </a:r>
                <a:r>
                  <a:rPr lang="en-US" sz="1600" dirty="0" smtClean="0"/>
                  <a:t> b</a:t>
                </a:r>
                <a:r>
                  <a:rPr lang="bn-IN" sz="1600" dirty="0" smtClean="0"/>
                  <a:t> দেখানো হয়েছে। </a:t>
                </a:r>
                <a:r>
                  <a:rPr lang="en-US" sz="1600" dirty="0" smtClean="0"/>
                  <a:t>a  </a:t>
                </a:r>
                <a:r>
                  <a:rPr lang="bn-IN" sz="1600" dirty="0" smtClean="0"/>
                  <a:t>হলো হালকা মাধ্যম </a:t>
                </a:r>
                <a:r>
                  <a:rPr lang="en-US" sz="1600" dirty="0" smtClean="0"/>
                  <a:t>ও b</a:t>
                </a:r>
                <a:r>
                  <a:rPr lang="bn-IN" sz="1600" dirty="0" smtClean="0"/>
                  <a:t> হলো ঘন মাধ্যম। </a:t>
                </a:r>
                <a:r>
                  <a:rPr lang="en-US" sz="1600" dirty="0" smtClean="0"/>
                  <a:t>a </a:t>
                </a:r>
                <a:r>
                  <a:rPr lang="bn-IN" sz="1600" dirty="0" smtClean="0"/>
                  <a:t>মাধ্যমের প্রতিসরাঙ্ক </a:t>
                </a:r>
                <a:r>
                  <a:rPr lang="en-US" sz="1600" dirty="0" err="1" smtClean="0"/>
                  <a:t>n</a:t>
                </a:r>
                <a:r>
                  <a:rPr lang="en-US" sz="1600" baseline="-25000" dirty="0" err="1" smtClean="0"/>
                  <a:t>a</a:t>
                </a:r>
                <a:r>
                  <a:rPr lang="bn-IN" sz="1600" baseline="-25000" dirty="0" smtClean="0"/>
                  <a:t> </a:t>
                </a:r>
                <a:r>
                  <a:rPr lang="bn-IN" sz="1600" dirty="0" smtClean="0"/>
                  <a:t>ও </a:t>
                </a:r>
                <a:r>
                  <a:rPr lang="en-US" sz="1600" dirty="0" smtClean="0"/>
                  <a:t>b </a:t>
                </a:r>
                <a:r>
                  <a:rPr lang="bn-IN" sz="1600" dirty="0" smtClean="0"/>
                  <a:t>মাধ্যমের প্রতিসরাঙ্ক </a:t>
                </a:r>
                <a:r>
                  <a:rPr lang="en-US" sz="1600" dirty="0" err="1" smtClean="0"/>
                  <a:t>n</a:t>
                </a:r>
                <a:r>
                  <a:rPr lang="en-US" sz="1600" baseline="-25000" dirty="0" err="1" smtClean="0"/>
                  <a:t>b</a:t>
                </a:r>
                <a:r>
                  <a:rPr lang="bn-IN" sz="1600" dirty="0"/>
                  <a:t> </a:t>
                </a:r>
                <a:r>
                  <a:rPr lang="bn-IN" sz="1600" dirty="0" smtClean="0"/>
                  <a:t>হলে </a:t>
                </a:r>
                <a:r>
                  <a:rPr lang="en-US" sz="1600" dirty="0" smtClean="0"/>
                  <a:t>a</a:t>
                </a:r>
                <a:r>
                  <a:rPr lang="bn-IN" sz="1600" dirty="0" smtClean="0"/>
                  <a:t> মাধ্যমের সাপেক্ষে </a:t>
                </a:r>
                <a:r>
                  <a:rPr lang="en-US" sz="1600" dirty="0" smtClean="0"/>
                  <a:t>b </a:t>
                </a:r>
                <a:r>
                  <a:rPr lang="bn-IN" sz="1600" dirty="0" smtClean="0"/>
                  <a:t>মাধ্যমের প্রতিসরাঙ্ক </a:t>
                </a:r>
                <a:r>
                  <a:rPr lang="en-US" sz="1600" baseline="-25000" dirty="0" err="1" smtClean="0"/>
                  <a:t>a</a:t>
                </a:r>
                <a:r>
                  <a:rPr lang="en-US" sz="1600" dirty="0" err="1" smtClean="0"/>
                  <a:t>n</a:t>
                </a:r>
                <a:r>
                  <a:rPr lang="en-US" sz="1600" baseline="-25000" dirty="0" err="1" smtClean="0"/>
                  <a:t>b</a:t>
                </a:r>
                <a:r>
                  <a:rPr lang="en-US" sz="1600" baseline="-25000" dirty="0" smtClean="0"/>
                  <a:t> </a:t>
                </a:r>
                <a:r>
                  <a:rPr lang="en-US" sz="1600" dirty="0" smtClean="0"/>
                  <a:t> </a:t>
                </a:r>
                <a:r>
                  <a:rPr lang="bn-IN" sz="1600" dirty="0" smtClean="0"/>
                  <a:t>হবে, </a:t>
                </a:r>
                <a:r>
                  <a:rPr lang="en-US" sz="2000" baseline="-25000" dirty="0" err="1" smtClean="0"/>
                  <a:t>a</a:t>
                </a:r>
                <a:r>
                  <a:rPr lang="en-US" sz="2000" dirty="0" err="1" smtClean="0"/>
                  <a:t>n</a:t>
                </a:r>
                <a:r>
                  <a:rPr lang="en-US" sz="2000" baseline="-25000" dirty="0" err="1" smtClean="0"/>
                  <a:t>b</a:t>
                </a:r>
                <a:r>
                  <a:rPr lang="bn-IN" sz="2000" dirty="0" smtClean="0"/>
                  <a:t> </a:t>
                </a:r>
                <a14:m>
                  <m:oMath xmlns:m="http://schemas.openxmlformats.org/officeDocument/2006/math">
                    <m:r>
                      <a:rPr lang="en-US" sz="2000" b="0" i="1" smtClean="0">
                        <a:latin typeface="Cambria Math"/>
                      </a:rPr>
                      <m:t>=</m:t>
                    </m:r>
                    <m:f>
                      <m:fPr>
                        <m:ctrlPr>
                          <a:rPr lang="en-US" sz="2000" b="0" i="1" smtClean="0">
                            <a:latin typeface="Cambria Math"/>
                          </a:rPr>
                        </m:ctrlPr>
                      </m:fPr>
                      <m:num>
                        <m:r>
                          <a:rPr lang="bn-IN" sz="2000" b="0" i="1" smtClean="0">
                            <a:latin typeface="Cambria Math"/>
                          </a:rPr>
                          <m:t>আপতন</m:t>
                        </m:r>
                        <m:r>
                          <a:rPr lang="bn-IN" sz="2000" b="0" i="1" smtClean="0">
                            <a:latin typeface="Cambria Math"/>
                          </a:rPr>
                          <m:t> </m:t>
                        </m:r>
                        <m:r>
                          <a:rPr lang="bn-IN" sz="2000" b="0" i="1" smtClean="0">
                            <a:latin typeface="Cambria Math"/>
                          </a:rPr>
                          <m:t>কোণের</m:t>
                        </m:r>
                        <m:r>
                          <a:rPr lang="bn-IN" sz="2000" b="0" i="1" smtClean="0">
                            <a:latin typeface="Cambria Math"/>
                          </a:rPr>
                          <m:t> </m:t>
                        </m:r>
                        <m:r>
                          <a:rPr lang="bn-IN" sz="2000" b="0" i="1" smtClean="0">
                            <a:latin typeface="Cambria Math"/>
                          </a:rPr>
                          <m:t>সাইন</m:t>
                        </m:r>
                      </m:num>
                      <m:den>
                        <m:r>
                          <a:rPr lang="bn-IN" sz="2000" b="0" i="1" smtClean="0">
                            <a:latin typeface="Cambria Math"/>
                          </a:rPr>
                          <m:t>প্রতিফলন</m:t>
                        </m:r>
                        <m:r>
                          <a:rPr lang="bn-IN" sz="2000" b="0" i="1" smtClean="0">
                            <a:latin typeface="Cambria Math"/>
                          </a:rPr>
                          <m:t> </m:t>
                        </m:r>
                        <m:r>
                          <a:rPr lang="bn-IN" sz="2000" b="0" i="1" smtClean="0">
                            <a:latin typeface="Cambria Math"/>
                          </a:rPr>
                          <m:t>কোণের</m:t>
                        </m:r>
                        <m:r>
                          <a:rPr lang="bn-IN" sz="2000" b="0" i="1" smtClean="0">
                            <a:latin typeface="Cambria Math"/>
                          </a:rPr>
                          <m:t> </m:t>
                        </m:r>
                        <m:r>
                          <a:rPr lang="bn-IN" sz="2000" b="0" i="1" smtClean="0">
                            <a:latin typeface="Cambria Math"/>
                          </a:rPr>
                          <m:t>সাইন</m:t>
                        </m:r>
                        <m:r>
                          <a:rPr lang="bn-IN" sz="2000" b="0" i="1" smtClean="0">
                            <a:latin typeface="Cambria Math"/>
                          </a:rPr>
                          <m:t> </m:t>
                        </m:r>
                      </m:den>
                    </m:f>
                    <m:r>
                      <a:rPr lang="bn-IN" sz="2000" b="0" i="1" smtClean="0">
                        <a:latin typeface="Cambria Math"/>
                      </a:rPr>
                      <m:t>=</m:t>
                    </m:r>
                    <m:f>
                      <m:fPr>
                        <m:ctrlPr>
                          <a:rPr lang="bn-IN" sz="2000" b="0" i="1" smtClean="0">
                            <a:latin typeface="Cambria Math"/>
                          </a:rPr>
                        </m:ctrlPr>
                      </m:fPr>
                      <m:num>
                        <m:r>
                          <a:rPr lang="en-US" sz="2000" b="0" i="1" smtClean="0">
                            <a:latin typeface="Cambria Math"/>
                          </a:rPr>
                          <m:t>𝑠𝑖𝑛𝑖</m:t>
                        </m:r>
                      </m:num>
                      <m:den>
                        <m:r>
                          <a:rPr lang="en-US" sz="2000" b="0" i="1" smtClean="0">
                            <a:latin typeface="Cambria Math"/>
                          </a:rPr>
                          <m:t>𝑠𝑖𝑛𝑟</m:t>
                        </m:r>
                      </m:den>
                    </m:f>
                  </m:oMath>
                </a14:m>
                <a:endParaRPr lang="bn-IN" sz="2000" b="0" dirty="0" smtClean="0"/>
              </a:p>
              <a:p>
                <a:r>
                  <a:rPr lang="en-US" sz="2000" baseline="-25000" dirty="0"/>
                  <a:t>a</a:t>
                </a:r>
                <a:r>
                  <a:rPr lang="en-US" sz="2000" dirty="0" err="1"/>
                  <a:t>n</a:t>
                </a:r>
                <a:r>
                  <a:rPr lang="en-US" sz="2000" baseline="-25000" dirty="0" err="1"/>
                  <a:t>b</a:t>
                </a:r>
                <a14:m>
                  <m:oMath xmlns:m="http://schemas.openxmlformats.org/officeDocument/2006/math">
                    <m:r>
                      <a:rPr lang="bn-IN" sz="2000" i="1">
                        <a:latin typeface="Cambria Math"/>
                      </a:rPr>
                      <m:t>=</m:t>
                    </m:r>
                    <m:f>
                      <m:fPr>
                        <m:ctrlPr>
                          <a:rPr lang="bn-IN" sz="2000" i="1">
                            <a:latin typeface="Cambria Math"/>
                          </a:rPr>
                        </m:ctrlPr>
                      </m:fPr>
                      <m:num>
                        <m:r>
                          <a:rPr lang="en-US" sz="2000" i="1">
                            <a:latin typeface="Cambria Math"/>
                          </a:rPr>
                          <m:t>𝑠𝑖𝑛𝑖</m:t>
                        </m:r>
                      </m:num>
                      <m:den>
                        <m:r>
                          <a:rPr lang="en-US" sz="2000" i="1">
                            <a:latin typeface="Cambria Math"/>
                          </a:rPr>
                          <m:t>𝑠𝑖𝑛𝑟</m:t>
                        </m:r>
                      </m:den>
                    </m:f>
                    <m:r>
                      <a:rPr lang="bn-IN" sz="2000" b="0" i="1" smtClean="0">
                        <a:latin typeface="Cambria Math"/>
                      </a:rPr>
                      <m:t>………</m:t>
                    </m:r>
                    <m:r>
                      <a:rPr lang="en-US" sz="2000" b="0" i="1" smtClean="0">
                        <a:latin typeface="Cambria Math"/>
                      </a:rPr>
                      <m:t>…</m:t>
                    </m:r>
                    <m:r>
                      <a:rPr lang="en-US" sz="2000" b="0" i="1" smtClean="0">
                        <a:latin typeface="Cambria Math"/>
                      </a:rPr>
                      <m:t>𝑖</m:t>
                    </m:r>
                  </m:oMath>
                </a14:m>
                <a:r>
                  <a:rPr lang="bn-IN" sz="2000" b="0" dirty="0" smtClean="0"/>
                  <a:t> </a:t>
                </a:r>
                <a:endParaRPr lang="en-US" sz="2000" b="0" dirty="0" smtClean="0"/>
              </a:p>
              <a:p>
                <a:r>
                  <a:rPr lang="en-US" sz="1600" dirty="0" smtClean="0"/>
                  <a:t> </a:t>
                </a:r>
                <a:r>
                  <a:rPr lang="bn-IN" sz="1600" dirty="0" smtClean="0"/>
                  <a:t>বা,  </a:t>
                </a:r>
                <a14:m>
                  <m:oMath xmlns:m="http://schemas.openxmlformats.org/officeDocument/2006/math">
                    <m:f>
                      <m:fPr>
                        <m:ctrlPr>
                          <a:rPr lang="bn-IN" sz="2000" i="1" smtClean="0">
                            <a:latin typeface="Cambria Math"/>
                          </a:rPr>
                        </m:ctrlPr>
                      </m:fPr>
                      <m:num>
                        <m:sSub>
                          <m:sSubPr>
                            <m:ctrlPr>
                              <a:rPr lang="bn-IN" sz="2000" i="1" smtClean="0">
                                <a:latin typeface="Cambria Math"/>
                              </a:rPr>
                            </m:ctrlPr>
                          </m:sSubPr>
                          <m:e>
                            <m:r>
                              <a:rPr lang="en-US" sz="2000" b="0" i="1" smtClean="0">
                                <a:latin typeface="Cambria Math"/>
                              </a:rPr>
                              <m:t>𝑛</m:t>
                            </m:r>
                          </m:e>
                          <m:sub>
                            <m:r>
                              <a:rPr lang="en-US" sz="2000" b="0" i="1" smtClean="0">
                                <a:latin typeface="Cambria Math"/>
                              </a:rPr>
                              <m:t>𝑏</m:t>
                            </m:r>
                          </m:sub>
                        </m:sSub>
                      </m:num>
                      <m:den>
                        <m:sSub>
                          <m:sSubPr>
                            <m:ctrlPr>
                              <a:rPr lang="bn-IN" sz="2000" i="1" smtClean="0">
                                <a:latin typeface="Cambria Math"/>
                              </a:rPr>
                            </m:ctrlPr>
                          </m:sSubPr>
                          <m:e>
                            <m:r>
                              <a:rPr lang="en-US" sz="2000" b="0" i="1" smtClean="0">
                                <a:latin typeface="Cambria Math"/>
                              </a:rPr>
                              <m:t>𝑛</m:t>
                            </m:r>
                          </m:e>
                          <m:sub>
                            <m:r>
                              <a:rPr lang="en-US" sz="2000" b="0" i="1" smtClean="0">
                                <a:latin typeface="Cambria Math"/>
                              </a:rPr>
                              <m:t>𝑎</m:t>
                            </m:r>
                          </m:sub>
                        </m:sSub>
                      </m:den>
                    </m:f>
                    <m:r>
                      <a:rPr lang="bn-IN" sz="2000" i="1">
                        <a:latin typeface="Cambria Math"/>
                      </a:rPr>
                      <m:t>=</m:t>
                    </m:r>
                    <m:f>
                      <m:fPr>
                        <m:ctrlPr>
                          <a:rPr lang="bn-IN" sz="2000" i="1">
                            <a:latin typeface="Cambria Math"/>
                          </a:rPr>
                        </m:ctrlPr>
                      </m:fPr>
                      <m:num>
                        <m:r>
                          <a:rPr lang="en-US" sz="2000" i="1">
                            <a:latin typeface="Cambria Math"/>
                          </a:rPr>
                          <m:t>𝑠𝑖𝑛𝑖</m:t>
                        </m:r>
                      </m:num>
                      <m:den>
                        <m:r>
                          <a:rPr lang="en-US" sz="2000" i="1">
                            <a:latin typeface="Cambria Math"/>
                          </a:rPr>
                          <m:t>𝑠𝑖𝑛𝑟</m:t>
                        </m:r>
                      </m:den>
                    </m:f>
                  </m:oMath>
                </a14:m>
                <a:endParaRPr lang="en-US" sz="2000" dirty="0" smtClean="0"/>
              </a:p>
              <a:p>
                <a:r>
                  <a:rPr lang="bn-IN" sz="1600" dirty="0"/>
                  <a:t>বা</a:t>
                </a:r>
                <a:r>
                  <a:rPr lang="bn-IN" sz="1600" dirty="0" smtClean="0"/>
                  <a:t>,</a:t>
                </a:r>
                <a:r>
                  <a:rPr lang="en-US" sz="2000" dirty="0" smtClean="0"/>
                  <a:t> </a:t>
                </a:r>
                <a14:m>
                  <m:oMath xmlns:m="http://schemas.openxmlformats.org/officeDocument/2006/math">
                    <m:sSub>
                      <m:sSubPr>
                        <m:ctrlPr>
                          <a:rPr lang="bn-IN" sz="2000" i="1">
                            <a:latin typeface="Cambria Math"/>
                          </a:rPr>
                        </m:ctrlPr>
                      </m:sSubPr>
                      <m:e>
                        <m:r>
                          <a:rPr lang="en-US" sz="2000" i="1">
                            <a:latin typeface="Cambria Math"/>
                          </a:rPr>
                          <m:t>𝑛</m:t>
                        </m:r>
                      </m:e>
                      <m:sub>
                        <m:r>
                          <a:rPr lang="en-US" sz="2000" i="1">
                            <a:latin typeface="Cambria Math"/>
                          </a:rPr>
                          <m:t>𝑎</m:t>
                        </m:r>
                      </m:sub>
                    </m:sSub>
                    <m:r>
                      <a:rPr lang="en-US" sz="2000" b="0" i="1" smtClean="0">
                        <a:latin typeface="Cambria Math"/>
                      </a:rPr>
                      <m:t>𝑠𝑖𝑛𝑖</m:t>
                    </m:r>
                    <m:r>
                      <a:rPr lang="en-US" sz="2000" b="0" i="1" smtClean="0">
                        <a:latin typeface="Cambria Math"/>
                      </a:rPr>
                      <m:t>=</m:t>
                    </m:r>
                    <m:sSub>
                      <m:sSubPr>
                        <m:ctrlPr>
                          <a:rPr lang="bn-IN" sz="2000" i="1" smtClean="0">
                            <a:latin typeface="Cambria Math"/>
                          </a:rPr>
                        </m:ctrlPr>
                      </m:sSubPr>
                      <m:e>
                        <m:r>
                          <a:rPr lang="en-US" sz="2000" i="1">
                            <a:latin typeface="Cambria Math"/>
                          </a:rPr>
                          <m:t>𝑛</m:t>
                        </m:r>
                      </m:e>
                      <m:sub>
                        <m:r>
                          <a:rPr lang="en-US" sz="2000" b="0" i="1" smtClean="0">
                            <a:latin typeface="Cambria Math"/>
                          </a:rPr>
                          <m:t>𝑏</m:t>
                        </m:r>
                      </m:sub>
                    </m:sSub>
                    <m:r>
                      <a:rPr lang="en-US" sz="2000" b="0" i="1" smtClean="0">
                        <a:latin typeface="Cambria Math"/>
                      </a:rPr>
                      <m:t>𝑠𝑖𝑛𝑟</m:t>
                    </m:r>
                    <m:r>
                      <a:rPr lang="en-US" sz="2000" b="0" i="1" smtClean="0">
                        <a:latin typeface="Cambria Math"/>
                      </a:rPr>
                      <m:t>…………</m:t>
                    </m:r>
                    <m:r>
                      <a:rPr lang="en-US" sz="2000" b="0" i="1" smtClean="0">
                        <a:latin typeface="Cambria Math"/>
                      </a:rPr>
                      <m:t>𝑖𝑖</m:t>
                    </m:r>
                  </m:oMath>
                </a14:m>
                <a:endParaRPr lang="en-US" sz="2000" dirty="0" smtClean="0"/>
              </a:p>
              <a:p>
                <a:r>
                  <a:rPr lang="bn-IN" sz="1600" dirty="0" smtClean="0"/>
                  <a:t>আবার, প্রতিসরাঙ্ক ভিন্ন ভিন্ন হওয়ার কারণে আলোর বেগও ভিন্ন ভিন্ন হবে। </a:t>
                </a:r>
              </a:p>
              <a:p>
                <a:r>
                  <a:rPr lang="en-US" sz="1600" dirty="0" smtClean="0"/>
                  <a:t>a </a:t>
                </a:r>
                <a:r>
                  <a:rPr lang="bn-IN" sz="1600" dirty="0" smtClean="0"/>
                  <a:t>মাধ্যমের আলোর বেগ </a:t>
                </a:r>
                <a:r>
                  <a:rPr lang="en-US" sz="1600" dirty="0" err="1" smtClean="0"/>
                  <a:t>C</a:t>
                </a:r>
                <a:r>
                  <a:rPr lang="en-US" sz="1600" baseline="-25000" dirty="0" err="1" smtClean="0"/>
                  <a:t>a</a:t>
                </a:r>
                <a:r>
                  <a:rPr lang="en-US" sz="1600" dirty="0" smtClean="0"/>
                  <a:t> </a:t>
                </a:r>
                <a:r>
                  <a:rPr lang="bn-IN" sz="1600" dirty="0" smtClean="0"/>
                  <a:t>এবং </a:t>
                </a:r>
                <a:r>
                  <a:rPr lang="en-US" sz="1600" dirty="0" smtClean="0"/>
                  <a:t>b </a:t>
                </a:r>
                <a:r>
                  <a:rPr lang="bn-IN" sz="1600" dirty="0" smtClean="0"/>
                  <a:t>মাধ্যমের আলোর বেগ </a:t>
                </a:r>
                <a:r>
                  <a:rPr lang="en-US" sz="1600" dirty="0" err="1" smtClean="0"/>
                  <a:t>C</a:t>
                </a:r>
                <a:r>
                  <a:rPr lang="en-US" sz="1600" baseline="-25000" dirty="0" err="1" smtClean="0"/>
                  <a:t>b</a:t>
                </a:r>
                <a:r>
                  <a:rPr lang="bn-IN" sz="1600" dirty="0" smtClean="0"/>
                  <a:t>হলে, </a:t>
                </a:r>
                <a:endParaRPr lang="en-US" sz="1600" dirty="0" smtClean="0"/>
              </a:p>
              <a:p>
                <a:r>
                  <a:rPr lang="en-US" baseline="-25000" dirty="0" err="1" smtClean="0"/>
                  <a:t>a</a:t>
                </a:r>
                <a:r>
                  <a:rPr lang="en-US" dirty="0" err="1" smtClean="0"/>
                  <a:t>n</a:t>
                </a:r>
                <a:r>
                  <a:rPr lang="en-US" baseline="-25000" dirty="0" err="1" smtClean="0"/>
                  <a:t>b</a:t>
                </a:r>
                <a:r>
                  <a:rPr lang="en-US" baseline="-25000" dirty="0" smtClean="0"/>
                  <a:t> </a:t>
                </a:r>
                <a14:m>
                  <m:oMath xmlns:m="http://schemas.openxmlformats.org/officeDocument/2006/math">
                    <m:r>
                      <a:rPr lang="en-US" b="0" i="0" smtClean="0">
                        <a:latin typeface="Cambria Math"/>
                      </a:rPr>
                      <m:t>=</m:t>
                    </m:r>
                    <m:f>
                      <m:fPr>
                        <m:ctrlPr>
                          <a:rPr lang="bn-IN" i="1">
                            <a:latin typeface="Cambria Math"/>
                          </a:rPr>
                        </m:ctrlPr>
                      </m:fPr>
                      <m:num>
                        <m:sSub>
                          <m:sSubPr>
                            <m:ctrlPr>
                              <a:rPr lang="bn-IN" i="1">
                                <a:latin typeface="Cambria Math"/>
                              </a:rPr>
                            </m:ctrlPr>
                          </m:sSubPr>
                          <m:e>
                            <m:r>
                              <a:rPr lang="en-US" b="0" i="1" smtClean="0">
                                <a:latin typeface="Cambria Math"/>
                              </a:rPr>
                              <m:t>𝐶</m:t>
                            </m:r>
                          </m:e>
                          <m:sub>
                            <m:r>
                              <a:rPr lang="en-US" b="0" i="1" smtClean="0">
                                <a:latin typeface="Cambria Math"/>
                              </a:rPr>
                              <m:t>𝑎</m:t>
                            </m:r>
                          </m:sub>
                        </m:sSub>
                      </m:num>
                      <m:den>
                        <m:sSub>
                          <m:sSubPr>
                            <m:ctrlPr>
                              <a:rPr lang="bn-IN" i="1">
                                <a:latin typeface="Cambria Math"/>
                              </a:rPr>
                            </m:ctrlPr>
                          </m:sSubPr>
                          <m:e>
                            <m:r>
                              <a:rPr lang="en-US" b="0" i="1" smtClean="0">
                                <a:latin typeface="Cambria Math"/>
                              </a:rPr>
                              <m:t>𝐶</m:t>
                            </m:r>
                          </m:e>
                          <m:sub>
                            <m:r>
                              <a:rPr lang="en-US" b="0" i="1" smtClean="0">
                                <a:latin typeface="Cambria Math"/>
                              </a:rPr>
                              <m:t>𝑏</m:t>
                            </m:r>
                          </m:sub>
                        </m:sSub>
                      </m:den>
                    </m:f>
                    <m:r>
                      <a:rPr lang="en-US" b="0" i="1" smtClean="0">
                        <a:latin typeface="Cambria Math"/>
                      </a:rPr>
                      <m:t>…………</m:t>
                    </m:r>
                    <m:r>
                      <a:rPr lang="en-US" b="0" i="1" smtClean="0">
                        <a:latin typeface="Cambria Math"/>
                      </a:rPr>
                      <m:t>𝑖𝑖𝑖</m:t>
                    </m:r>
                  </m:oMath>
                </a14:m>
                <a:r>
                  <a:rPr lang="bn-IN" sz="1600" dirty="0" smtClean="0"/>
                  <a:t> [আমরা জানি]</a:t>
                </a:r>
                <a:endParaRPr lang="en-US" sz="1600" dirty="0"/>
              </a:p>
              <a:p>
                <a:r>
                  <a:rPr lang="bn-IN" sz="1600" dirty="0" smtClean="0"/>
                  <a:t>আবার,</a:t>
                </a:r>
                <a:r>
                  <a:rPr lang="en-US" sz="1600" baseline="-25000" dirty="0" smtClean="0"/>
                  <a:t> </a:t>
                </a:r>
                <a:r>
                  <a:rPr lang="en-US" sz="2000" baseline="-25000" dirty="0" err="1"/>
                  <a:t>a</a:t>
                </a:r>
                <a:r>
                  <a:rPr lang="en-US" sz="2000" dirty="0" err="1"/>
                  <a:t>n</a:t>
                </a:r>
                <a:r>
                  <a:rPr lang="en-US" sz="2000" baseline="-25000" dirty="0" err="1"/>
                  <a:t>b</a:t>
                </a:r>
                <a:r>
                  <a:rPr lang="bn-IN" sz="2000" dirty="0" smtClean="0"/>
                  <a:t> =</a:t>
                </a:r>
                <a:r>
                  <a:rPr lang="en-US" sz="2000" baseline="-25000" dirty="0"/>
                  <a:t> </a:t>
                </a:r>
                <a:r>
                  <a:rPr lang="en-US" sz="2000" baseline="-25000" dirty="0" err="1" smtClean="0"/>
                  <a:t>a</a:t>
                </a:r>
                <a:r>
                  <a:rPr lang="en-US" sz="2000" dirty="0" err="1" smtClean="0"/>
                  <a:t>C</a:t>
                </a:r>
                <a:r>
                  <a:rPr lang="en-US" sz="2000" baseline="-25000" dirty="0" err="1" smtClean="0"/>
                  <a:t>b</a:t>
                </a:r>
                <a:r>
                  <a:rPr lang="en-US" sz="2000" dirty="0" smtClean="0"/>
                  <a:t> = </a:t>
                </a:r>
                <a14:m>
                  <m:oMath xmlns:m="http://schemas.openxmlformats.org/officeDocument/2006/math">
                    <m:f>
                      <m:fPr>
                        <m:ctrlPr>
                          <a:rPr lang="bn-IN" sz="2000" i="1">
                            <a:latin typeface="Cambria Math"/>
                          </a:rPr>
                        </m:ctrlPr>
                      </m:fPr>
                      <m:num>
                        <m:r>
                          <a:rPr lang="en-US" sz="2000" i="1">
                            <a:latin typeface="Cambria Math"/>
                          </a:rPr>
                          <m:t>𝑠𝑖𝑛𝑖</m:t>
                        </m:r>
                      </m:num>
                      <m:den>
                        <m:r>
                          <a:rPr lang="en-US" sz="2000" i="1">
                            <a:latin typeface="Cambria Math"/>
                          </a:rPr>
                          <m:t>𝑠𝑖𝑛𝑟</m:t>
                        </m:r>
                      </m:den>
                    </m:f>
                    <m:r>
                      <a:rPr lang="en-US" sz="2000" b="0" i="1" smtClean="0">
                        <a:latin typeface="Cambria Math"/>
                      </a:rPr>
                      <m:t>…………</m:t>
                    </m:r>
                    <m:r>
                      <a:rPr lang="en-US" sz="2000" b="0" i="1" smtClean="0">
                        <a:latin typeface="Cambria Math"/>
                      </a:rPr>
                      <m:t>𝑖𝑣</m:t>
                    </m:r>
                  </m:oMath>
                </a14:m>
                <a:endParaRPr lang="en-US" sz="2000" dirty="0" smtClean="0"/>
              </a:p>
              <a:p>
                <a:r>
                  <a:rPr lang="bn-IN" sz="1600" dirty="0" smtClean="0"/>
                  <a:t>বা, </a:t>
                </a:r>
                <a14:m>
                  <m:oMath xmlns:m="http://schemas.openxmlformats.org/officeDocument/2006/math">
                    <m:f>
                      <m:fPr>
                        <m:ctrlPr>
                          <a:rPr lang="bn-IN" sz="2000" i="1">
                            <a:latin typeface="Cambria Math"/>
                          </a:rPr>
                        </m:ctrlPr>
                      </m:fPr>
                      <m:num>
                        <m:sSub>
                          <m:sSubPr>
                            <m:ctrlPr>
                              <a:rPr lang="bn-IN" sz="2000" i="1">
                                <a:latin typeface="Cambria Math"/>
                              </a:rPr>
                            </m:ctrlPr>
                          </m:sSubPr>
                          <m:e>
                            <m:r>
                              <a:rPr lang="en-US" sz="2000" i="1">
                                <a:latin typeface="Cambria Math"/>
                              </a:rPr>
                              <m:t>𝑛</m:t>
                            </m:r>
                          </m:e>
                          <m:sub>
                            <m:r>
                              <a:rPr lang="en-US" sz="2000" i="1">
                                <a:latin typeface="Cambria Math"/>
                              </a:rPr>
                              <m:t>𝑏</m:t>
                            </m:r>
                          </m:sub>
                        </m:sSub>
                      </m:num>
                      <m:den>
                        <m:sSub>
                          <m:sSubPr>
                            <m:ctrlPr>
                              <a:rPr lang="bn-IN" sz="2000" i="1">
                                <a:latin typeface="Cambria Math"/>
                              </a:rPr>
                            </m:ctrlPr>
                          </m:sSubPr>
                          <m:e>
                            <m:r>
                              <a:rPr lang="en-US" sz="2000" i="1">
                                <a:latin typeface="Cambria Math"/>
                              </a:rPr>
                              <m:t>𝑛</m:t>
                            </m:r>
                          </m:e>
                          <m:sub>
                            <m:r>
                              <a:rPr lang="en-US" sz="2000" i="1">
                                <a:latin typeface="Cambria Math"/>
                              </a:rPr>
                              <m:t>𝑎</m:t>
                            </m:r>
                          </m:sub>
                        </m:sSub>
                      </m:den>
                    </m:f>
                    <m:r>
                      <a:rPr lang="bn-IN" sz="2000" b="0" i="1" smtClean="0">
                        <a:latin typeface="Cambria Math"/>
                      </a:rPr>
                      <m:t>=</m:t>
                    </m:r>
                    <m:f>
                      <m:fPr>
                        <m:ctrlPr>
                          <a:rPr lang="bn-IN" sz="2000" i="1">
                            <a:latin typeface="Cambria Math"/>
                          </a:rPr>
                        </m:ctrlPr>
                      </m:fPr>
                      <m:num>
                        <m:sSub>
                          <m:sSubPr>
                            <m:ctrlPr>
                              <a:rPr lang="bn-IN" sz="2000" i="1">
                                <a:latin typeface="Cambria Math"/>
                              </a:rPr>
                            </m:ctrlPr>
                          </m:sSubPr>
                          <m:e>
                            <m:r>
                              <a:rPr lang="en-US" sz="2000" b="0" i="1" smtClean="0">
                                <a:latin typeface="Cambria Math"/>
                              </a:rPr>
                              <m:t>𝐶</m:t>
                            </m:r>
                          </m:e>
                          <m:sub>
                            <m:r>
                              <a:rPr lang="en-US" sz="2000" b="0" i="1" smtClean="0">
                                <a:latin typeface="Cambria Math"/>
                              </a:rPr>
                              <m:t>𝑎</m:t>
                            </m:r>
                          </m:sub>
                        </m:sSub>
                      </m:num>
                      <m:den>
                        <m:sSub>
                          <m:sSubPr>
                            <m:ctrlPr>
                              <a:rPr lang="bn-IN" sz="2000" i="1">
                                <a:latin typeface="Cambria Math"/>
                              </a:rPr>
                            </m:ctrlPr>
                          </m:sSubPr>
                          <m:e>
                            <m:r>
                              <a:rPr lang="en-US" sz="2000" b="0" i="1" smtClean="0">
                                <a:latin typeface="Cambria Math"/>
                              </a:rPr>
                              <m:t>𝐶</m:t>
                            </m:r>
                          </m:e>
                          <m:sub>
                            <m:r>
                              <a:rPr lang="en-US" sz="2000" b="0" i="1" smtClean="0">
                                <a:latin typeface="Cambria Math"/>
                              </a:rPr>
                              <m:t>𝑏</m:t>
                            </m:r>
                          </m:sub>
                        </m:sSub>
                      </m:den>
                    </m:f>
                    <m:r>
                      <a:rPr lang="en-US" sz="2000" b="0" i="1" smtClean="0">
                        <a:latin typeface="Cambria Math"/>
                      </a:rPr>
                      <m:t>=</m:t>
                    </m:r>
                    <m:f>
                      <m:fPr>
                        <m:ctrlPr>
                          <a:rPr lang="bn-IN" sz="2000" i="1">
                            <a:latin typeface="Cambria Math"/>
                          </a:rPr>
                        </m:ctrlPr>
                      </m:fPr>
                      <m:num>
                        <m:r>
                          <a:rPr lang="en-US" sz="2000" b="0" i="1" smtClean="0">
                            <a:latin typeface="Cambria Math"/>
                          </a:rPr>
                          <m:t>𝑠𝑖𝑛𝑖</m:t>
                        </m:r>
                      </m:num>
                      <m:den>
                        <m:r>
                          <a:rPr lang="en-US" sz="2000" b="0" i="1" smtClean="0">
                            <a:latin typeface="Cambria Math"/>
                          </a:rPr>
                          <m:t>𝑠𝑖𝑟𝑛𝑟</m:t>
                        </m:r>
                      </m:den>
                    </m:f>
                  </m:oMath>
                </a14:m>
                <a:r>
                  <a:rPr lang="en-US" sz="2000" dirty="0" smtClean="0"/>
                  <a:t>… … … …v</a:t>
                </a:r>
                <a:endParaRPr lang="en-US" sz="2000" dirty="0"/>
              </a:p>
            </p:txBody>
          </p:sp>
        </mc:Choice>
        <mc:Fallback>
          <p:sp>
            <p:nvSpPr>
              <p:cNvPr id="19" name="TextBox 18"/>
              <p:cNvSpPr txBox="1">
                <a:spLocks noRot="1" noChangeAspect="1" noMove="1" noResize="1" noEditPoints="1" noAdjustHandles="1" noChangeArrowheads="1" noChangeShapeType="1" noTextEdit="1"/>
              </p:cNvSpPr>
              <p:nvPr/>
            </p:nvSpPr>
            <p:spPr>
              <a:xfrm>
                <a:off x="63500" y="2500554"/>
                <a:ext cx="12094237" cy="4379212"/>
              </a:xfrm>
              <a:prstGeom prst="rect">
                <a:avLst/>
              </a:prstGeom>
              <a:blipFill rotWithShape="1">
                <a:blip r:embed="rId2"/>
                <a:stretch>
                  <a:fillRect l="-403" t="-695"/>
                </a:stretch>
              </a:blipFill>
            </p:spPr>
            <p:txBody>
              <a:bodyPr/>
              <a:lstStyle/>
              <a:p>
                <a:r>
                  <a:rPr lang="en-US">
                    <a:noFill/>
                  </a:rPr>
                  <a:t> </a:t>
                </a:r>
              </a:p>
            </p:txBody>
          </p:sp>
        </mc:Fallback>
      </mc:AlternateContent>
      <p:sp>
        <p:nvSpPr>
          <p:cNvPr id="18" name="TextBox 17"/>
          <p:cNvSpPr txBox="1"/>
          <p:nvPr/>
        </p:nvSpPr>
        <p:spPr>
          <a:xfrm>
            <a:off x="81987" y="718672"/>
            <a:ext cx="12097313" cy="1815882"/>
          </a:xfrm>
          <a:prstGeom prst="rect">
            <a:avLst/>
          </a:prstGeom>
          <a:solidFill>
            <a:schemeClr val="bg1">
              <a:lumMod val="95000"/>
            </a:schemeClr>
          </a:solidFill>
        </p:spPr>
        <p:txBody>
          <a:bodyPr wrap="square" rtlCol="0">
            <a:spAutoFit/>
          </a:bodyPr>
          <a:lstStyle/>
          <a:p>
            <a:r>
              <a:rPr lang="bn-IN" sz="1600" b="1" dirty="0" smtClean="0">
                <a:ln w="10541" cmpd="sng">
                  <a:solidFill>
                    <a:schemeClr val="accent1">
                      <a:shade val="88000"/>
                      <a:satMod val="110000"/>
                    </a:schemeClr>
                  </a:solidFill>
                  <a:prstDash val="solid"/>
                </a:ln>
                <a:solidFill>
                  <a:srgbClr val="002060"/>
                </a:solidFill>
              </a:rPr>
              <a:t>আলোর প্রতিসরাঙ্কঃ  </a:t>
            </a:r>
          </a:p>
          <a:p>
            <a:r>
              <a:rPr lang="bn-IN" sz="1600" dirty="0" smtClean="0"/>
              <a:t>আলোকবিজ্ঞানে</a:t>
            </a:r>
            <a:r>
              <a:rPr lang="as-IN" sz="1600" dirty="0"/>
              <a:t> কোনো উপাদানের প্রতিসরাঙ্ক বা প্রতিসরণাঙ্ক </a:t>
            </a:r>
            <a:r>
              <a:rPr lang="as-IN" sz="1600" dirty="0" smtClean="0"/>
              <a:t>(</a:t>
            </a:r>
            <a:r>
              <a:rPr lang="en-US" sz="1600" dirty="0" smtClean="0"/>
              <a:t>Refractive </a:t>
            </a:r>
            <a:r>
              <a:rPr lang="en-US" sz="1600" dirty="0"/>
              <a:t>Index) </a:t>
            </a:r>
            <a:r>
              <a:rPr lang="as-IN" sz="1600" dirty="0"/>
              <a:t>বলতে ঐ উপাদানের মধ্য দিয়ে </a:t>
            </a:r>
            <a:r>
              <a:rPr lang="bn-IN" sz="1600" dirty="0" smtClean="0"/>
              <a:t>আলো</a:t>
            </a:r>
            <a:r>
              <a:rPr lang="as-IN" sz="1600" dirty="0"/>
              <a:t> কতটা দ্রুত অতিবাহিত হয় তার একটি মাত্রাহীন </a:t>
            </a:r>
            <a:r>
              <a:rPr lang="as-IN" sz="1600" dirty="0" smtClean="0"/>
              <a:t>সংখ্যা</a:t>
            </a:r>
            <a:r>
              <a:rPr lang="bn-IN" sz="1600" dirty="0" smtClean="0"/>
              <a:t> বুঝায়</a:t>
            </a:r>
            <a:r>
              <a:rPr lang="as-IN" sz="1600" dirty="0" smtClean="0"/>
              <a:t>।</a:t>
            </a:r>
            <a:endParaRPr lang="bn-IN" sz="1600" dirty="0" smtClean="0"/>
          </a:p>
          <a:p>
            <a:r>
              <a:rPr lang="bn-IN" sz="1600" dirty="0" smtClean="0">
                <a:solidFill>
                  <a:srgbClr val="002060"/>
                </a:solidFill>
              </a:rPr>
              <a:t>আলোকরশ্মি যখন এক স্বচ্ছ  মাধ্যম থেকে অন্য স্বচ্ছ মাধ্যমে তীর্যকভাবে প্রবেশ করে তখন এক জোড়া নির্দিষ্ট রঙের আলোর জন্য আপতন কোণের সাইন ও প্রতিসরণ কোণের সাইন-এর অনুপাত একটি ধ্রুব সংখ্যা হয় একে প্রথম মাধ্যমের সাপেক্ষে দ্বিতীয় মাধ্যমের প্রতিসরাঙ্ক বলে। </a:t>
            </a:r>
            <a:r>
              <a:rPr lang="as-IN" sz="1600" dirty="0" smtClean="0"/>
              <a:t>প্রতিসরাঙ্ক</a:t>
            </a:r>
            <a:r>
              <a:rPr lang="bn-IN" sz="1600" dirty="0" smtClean="0">
                <a:solidFill>
                  <a:srgbClr val="002060"/>
                </a:solidFill>
              </a:rPr>
              <a:t>কে</a:t>
            </a:r>
            <a:r>
              <a:rPr lang="en-US" sz="1600" dirty="0" smtClean="0">
                <a:solidFill>
                  <a:srgbClr val="002060"/>
                </a:solidFill>
              </a:rPr>
              <a:t> n </a:t>
            </a:r>
            <a:r>
              <a:rPr lang="bn-IN" sz="1600" dirty="0" smtClean="0">
                <a:solidFill>
                  <a:srgbClr val="002060"/>
                </a:solidFill>
              </a:rPr>
              <a:t>দ্বারা প্রকাশ করা হয়। </a:t>
            </a:r>
          </a:p>
          <a:p>
            <a:r>
              <a:rPr lang="bn-IN" sz="1600" dirty="0" smtClean="0">
                <a:solidFill>
                  <a:srgbClr val="002060"/>
                </a:solidFill>
              </a:rPr>
              <a:t>প্রতিসরাঙ্ক মাধ্যমদ্বয়ের প্রকৃতি ও আলোর রঙের উপর নির্ভর করে। </a:t>
            </a:r>
            <a:endParaRPr lang="en-US" sz="1600" dirty="0">
              <a:solidFill>
                <a:srgbClr val="002060"/>
              </a:solidFill>
            </a:endParaRPr>
          </a:p>
        </p:txBody>
      </p:sp>
      <p:sp>
        <p:nvSpPr>
          <p:cNvPr id="7" name="TextBox 6"/>
          <p:cNvSpPr txBox="1"/>
          <p:nvPr/>
        </p:nvSpPr>
        <p:spPr>
          <a:xfrm>
            <a:off x="10000814" y="4558101"/>
            <a:ext cx="1536696" cy="382199"/>
          </a:xfrm>
          <a:prstGeom prst="rect">
            <a:avLst/>
          </a:prstGeom>
          <a:noFill/>
        </p:spPr>
        <p:txBody>
          <a:bodyPr wrap="square" rtlCol="0">
            <a:spAutoFit/>
          </a:bodyPr>
          <a:lstStyle/>
          <a:p>
            <a:endParaRPr lang="en-US" dirty="0"/>
          </a:p>
        </p:txBody>
      </p:sp>
      <p:grpSp>
        <p:nvGrpSpPr>
          <p:cNvPr id="11" name="Group 10"/>
          <p:cNvGrpSpPr/>
          <p:nvPr/>
        </p:nvGrpSpPr>
        <p:grpSpPr>
          <a:xfrm>
            <a:off x="6665930" y="4373435"/>
            <a:ext cx="6135913" cy="2662492"/>
            <a:chOff x="6665930" y="4373435"/>
            <a:chExt cx="6135913" cy="2662492"/>
          </a:xfrm>
        </p:grpSpPr>
        <p:grpSp>
          <p:nvGrpSpPr>
            <p:cNvPr id="20" name="Group 19"/>
            <p:cNvGrpSpPr/>
            <p:nvPr/>
          </p:nvGrpSpPr>
          <p:grpSpPr>
            <a:xfrm>
              <a:off x="6665930" y="4373435"/>
              <a:ext cx="5524723" cy="2662492"/>
              <a:chOff x="6665930" y="4322635"/>
              <a:chExt cx="5524723" cy="2662492"/>
            </a:xfrm>
          </p:grpSpPr>
          <p:grpSp>
            <p:nvGrpSpPr>
              <p:cNvPr id="21" name="Group 20"/>
              <p:cNvGrpSpPr/>
              <p:nvPr/>
            </p:nvGrpSpPr>
            <p:grpSpPr>
              <a:xfrm>
                <a:off x="6665930" y="4322635"/>
                <a:ext cx="5524723" cy="2662492"/>
                <a:chOff x="6652764" y="4287191"/>
                <a:chExt cx="5524723" cy="2662492"/>
              </a:xfrm>
            </p:grpSpPr>
            <p:grpSp>
              <p:nvGrpSpPr>
                <p:cNvPr id="23" name="Group 22"/>
                <p:cNvGrpSpPr/>
                <p:nvPr/>
              </p:nvGrpSpPr>
              <p:grpSpPr>
                <a:xfrm>
                  <a:off x="6652764" y="4287191"/>
                  <a:ext cx="5524723" cy="2662492"/>
                  <a:chOff x="6652764" y="4287191"/>
                  <a:chExt cx="5524723" cy="2662492"/>
                </a:xfrm>
              </p:grpSpPr>
              <p:grpSp>
                <p:nvGrpSpPr>
                  <p:cNvPr id="26" name="Group 25"/>
                  <p:cNvGrpSpPr/>
                  <p:nvPr/>
                </p:nvGrpSpPr>
                <p:grpSpPr>
                  <a:xfrm>
                    <a:off x="6652764" y="4287191"/>
                    <a:ext cx="5524723" cy="2570809"/>
                    <a:chOff x="6652764" y="4287191"/>
                    <a:chExt cx="5524723" cy="2570809"/>
                  </a:xfrm>
                </p:grpSpPr>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3597" r="5275" b="4721"/>
                    <a:stretch/>
                  </p:blipFill>
                  <p:spPr>
                    <a:xfrm>
                      <a:off x="6705601" y="4368127"/>
                      <a:ext cx="5471886" cy="2489873"/>
                    </a:xfrm>
                    <a:prstGeom prst="rect">
                      <a:avLst/>
                    </a:prstGeom>
                  </p:spPr>
                </p:pic>
                <p:sp>
                  <p:nvSpPr>
                    <p:cNvPr id="29" name="TextBox 28"/>
                    <p:cNvSpPr txBox="1"/>
                    <p:nvPr/>
                  </p:nvSpPr>
                  <p:spPr>
                    <a:xfrm>
                      <a:off x="6652764" y="4287191"/>
                      <a:ext cx="401179" cy="369332"/>
                    </a:xfrm>
                    <a:prstGeom prst="rect">
                      <a:avLst/>
                    </a:prstGeom>
                    <a:solidFill>
                      <a:schemeClr val="accent2">
                        <a:lumMod val="20000"/>
                        <a:lumOff val="80000"/>
                      </a:schemeClr>
                    </a:solidFill>
                    <a:ln>
                      <a:solidFill>
                        <a:schemeClr val="accent2">
                          <a:lumMod val="20000"/>
                          <a:lumOff val="80000"/>
                        </a:schemeClr>
                      </a:solidFill>
                    </a:ln>
                  </p:spPr>
                  <p:txBody>
                    <a:bodyPr wrap="square" rtlCol="0">
                      <a:spAutoFit/>
                    </a:bodyPr>
                    <a:lstStyle/>
                    <a:p>
                      <a:r>
                        <a:rPr lang="en-US" b="1" dirty="0" smtClean="0">
                          <a:effectLst>
                            <a:outerShdw blurRad="38100" dist="38100" dir="2700000" algn="tl">
                              <a:srgbClr val="000000">
                                <a:alpha val="43137"/>
                              </a:srgbClr>
                            </a:outerShdw>
                          </a:effectLst>
                        </a:rPr>
                        <a:t>A</a:t>
                      </a:r>
                      <a:endParaRPr lang="en-US" b="1" dirty="0">
                        <a:effectLst>
                          <a:outerShdw blurRad="38100" dist="38100" dir="2700000" algn="tl">
                            <a:srgbClr val="000000">
                              <a:alpha val="43137"/>
                            </a:srgbClr>
                          </a:outerShdw>
                        </a:effectLst>
                      </a:endParaRPr>
                    </a:p>
                  </p:txBody>
                </p:sp>
                <p:sp>
                  <p:nvSpPr>
                    <p:cNvPr id="30" name="TextBox 29"/>
                    <p:cNvSpPr txBox="1"/>
                    <p:nvPr/>
                  </p:nvSpPr>
                  <p:spPr>
                    <a:xfrm>
                      <a:off x="10520824" y="6366657"/>
                      <a:ext cx="393920" cy="369332"/>
                    </a:xfrm>
                    <a:prstGeom prst="rect">
                      <a:avLst/>
                    </a:prstGeom>
                    <a:solidFill>
                      <a:schemeClr val="accent2">
                        <a:lumMod val="20000"/>
                        <a:lumOff val="80000"/>
                      </a:schemeClr>
                    </a:solidFill>
                  </p:spPr>
                  <p:txBody>
                    <a:bodyPr wrap="square" rtlCol="0">
                      <a:spAutoFit/>
                    </a:bodyPr>
                    <a:lstStyle/>
                    <a:p>
                      <a:r>
                        <a:rPr lang="en-US" b="1" dirty="0" smtClean="0">
                          <a:effectLst>
                            <a:outerShdw blurRad="38100" dist="38100" dir="2700000" algn="tl">
                              <a:srgbClr val="000000">
                                <a:alpha val="43137"/>
                              </a:srgbClr>
                            </a:outerShdw>
                          </a:effectLst>
                        </a:rPr>
                        <a:t>B</a:t>
                      </a:r>
                      <a:endParaRPr lang="en-US" b="1" dirty="0">
                        <a:effectLst>
                          <a:outerShdw blurRad="38100" dist="38100" dir="2700000" algn="tl">
                            <a:srgbClr val="000000">
                              <a:alpha val="43137"/>
                            </a:srgbClr>
                          </a:outerShdw>
                        </a:effectLst>
                      </a:endParaRPr>
                    </a:p>
                  </p:txBody>
                </p:sp>
                <p:sp>
                  <p:nvSpPr>
                    <p:cNvPr id="31" name="TextBox 30"/>
                    <p:cNvSpPr txBox="1"/>
                    <p:nvPr/>
                  </p:nvSpPr>
                  <p:spPr>
                    <a:xfrm>
                      <a:off x="9074609" y="4287191"/>
                      <a:ext cx="405264" cy="369332"/>
                    </a:xfrm>
                    <a:prstGeom prst="rect">
                      <a:avLst/>
                    </a:prstGeom>
                    <a:solidFill>
                      <a:schemeClr val="accent2">
                        <a:lumMod val="20000"/>
                        <a:lumOff val="80000"/>
                      </a:schemeClr>
                    </a:solidFill>
                  </p:spPr>
                  <p:txBody>
                    <a:bodyPr wrap="square" rtlCol="0">
                      <a:spAutoFit/>
                    </a:bodyPr>
                    <a:lstStyle/>
                    <a:p>
                      <a:r>
                        <a:rPr lang="en-US" b="1" dirty="0" smtClean="0">
                          <a:effectLst>
                            <a:outerShdw blurRad="38100" dist="38100" dir="2700000" algn="tl">
                              <a:srgbClr val="000000">
                                <a:alpha val="43137"/>
                              </a:srgbClr>
                            </a:outerShdw>
                          </a:effectLst>
                        </a:rPr>
                        <a:t>R</a:t>
                      </a:r>
                      <a:endParaRPr lang="en-US" b="1" dirty="0">
                        <a:effectLst>
                          <a:outerShdw blurRad="38100" dist="38100" dir="2700000" algn="tl">
                            <a:srgbClr val="000000">
                              <a:alpha val="43137"/>
                            </a:srgbClr>
                          </a:outerShdw>
                        </a:effectLst>
                      </a:endParaRPr>
                    </a:p>
                  </p:txBody>
                </p:sp>
                <p:sp>
                  <p:nvSpPr>
                    <p:cNvPr id="32" name="TextBox 31"/>
                    <p:cNvSpPr txBox="1"/>
                    <p:nvPr/>
                  </p:nvSpPr>
                  <p:spPr>
                    <a:xfrm flipH="1">
                      <a:off x="9080729" y="5094842"/>
                      <a:ext cx="300726" cy="369332"/>
                    </a:xfrm>
                    <a:prstGeom prst="rect">
                      <a:avLst/>
                    </a:prstGeom>
                    <a:solidFill>
                      <a:schemeClr val="accent2">
                        <a:lumMod val="20000"/>
                        <a:lumOff val="80000"/>
                      </a:schemeClr>
                    </a:solidFill>
                  </p:spPr>
                  <p:txBody>
                    <a:bodyPr wrap="square" rtlCol="0">
                      <a:spAutoFit/>
                    </a:bodyPr>
                    <a:lstStyle/>
                    <a:p>
                      <a:r>
                        <a:rPr lang="en-US" b="1" dirty="0" smtClean="0">
                          <a:effectLst>
                            <a:outerShdw blurRad="38100" dist="38100" dir="2700000" algn="tl">
                              <a:srgbClr val="000000">
                                <a:alpha val="43137"/>
                              </a:srgbClr>
                            </a:outerShdw>
                          </a:effectLst>
                        </a:rPr>
                        <a:t>i</a:t>
                      </a:r>
                      <a:endParaRPr lang="en-US" b="1" dirty="0">
                        <a:effectLst>
                          <a:outerShdw blurRad="38100" dist="38100" dir="2700000" algn="tl">
                            <a:srgbClr val="000000">
                              <a:alpha val="43137"/>
                            </a:srgbClr>
                          </a:outerShdw>
                        </a:effectLst>
                      </a:endParaRPr>
                    </a:p>
                  </p:txBody>
                </p:sp>
                <p:sp>
                  <p:nvSpPr>
                    <p:cNvPr id="33" name="TextBox 32"/>
                    <p:cNvSpPr txBox="1"/>
                    <p:nvPr/>
                  </p:nvSpPr>
                  <p:spPr>
                    <a:xfrm>
                      <a:off x="9479873" y="5731363"/>
                      <a:ext cx="221789" cy="369332"/>
                    </a:xfrm>
                    <a:prstGeom prst="rect">
                      <a:avLst/>
                    </a:prstGeom>
                    <a:solidFill>
                      <a:schemeClr val="accent2">
                        <a:lumMod val="20000"/>
                        <a:lumOff val="80000"/>
                      </a:schemeClr>
                    </a:solidFill>
                  </p:spPr>
                  <p:txBody>
                    <a:bodyPr wrap="square" rtlCol="0">
                      <a:spAutoFit/>
                    </a:bodyPr>
                    <a:lstStyle/>
                    <a:p>
                      <a:r>
                        <a:rPr lang="en-US" b="1" dirty="0">
                          <a:effectLst>
                            <a:outerShdw blurRad="38100" dist="38100" dir="2700000" algn="tl">
                              <a:srgbClr val="000000">
                                <a:alpha val="43137"/>
                              </a:srgbClr>
                            </a:outerShdw>
                          </a:effectLst>
                        </a:rPr>
                        <a:t>r</a:t>
                      </a:r>
                    </a:p>
                  </p:txBody>
                </p:sp>
                <p:sp>
                  <p:nvSpPr>
                    <p:cNvPr id="34" name="TextBox 33"/>
                    <p:cNvSpPr txBox="1"/>
                    <p:nvPr/>
                  </p:nvSpPr>
                  <p:spPr>
                    <a:xfrm>
                      <a:off x="9153305" y="5500460"/>
                      <a:ext cx="401185"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O</a:t>
                      </a:r>
                    </a:p>
                  </p:txBody>
                </p:sp>
                <p:sp>
                  <p:nvSpPr>
                    <p:cNvPr id="35" name="TextBox 34"/>
                    <p:cNvSpPr txBox="1"/>
                    <p:nvPr/>
                  </p:nvSpPr>
                  <p:spPr>
                    <a:xfrm>
                      <a:off x="6681792" y="5330308"/>
                      <a:ext cx="372151"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smtClean="0">
                          <a:effectLst>
                            <a:outerShdw blurRad="38100" dist="38100" dir="2700000" algn="tl">
                              <a:srgbClr val="000000">
                                <a:alpha val="43137"/>
                              </a:srgbClr>
                            </a:outerShdw>
                          </a:effectLst>
                        </a:rPr>
                        <a:t>X</a:t>
                      </a:r>
                      <a:endParaRPr lang="en-US" b="1" dirty="0">
                        <a:effectLst>
                          <a:outerShdw blurRad="38100" dist="38100" dir="2700000" algn="tl">
                            <a:srgbClr val="000000">
                              <a:alpha val="43137"/>
                            </a:srgbClr>
                          </a:outerShdw>
                        </a:effectLst>
                      </a:endParaRPr>
                    </a:p>
                  </p:txBody>
                </p:sp>
                <p:sp>
                  <p:nvSpPr>
                    <p:cNvPr id="36" name="TextBox 35"/>
                    <p:cNvSpPr txBox="1"/>
                    <p:nvPr/>
                  </p:nvSpPr>
                  <p:spPr>
                    <a:xfrm>
                      <a:off x="11524344" y="5380672"/>
                      <a:ext cx="61607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smtClean="0">
                          <a:effectLst>
                            <a:outerShdw blurRad="38100" dist="38100" dir="2700000" algn="tl">
                              <a:srgbClr val="000000">
                                <a:alpha val="43137"/>
                              </a:srgbClr>
                            </a:outerShdw>
                          </a:effectLst>
                        </a:rPr>
                        <a:t>X’</a:t>
                      </a:r>
                      <a:endParaRPr lang="en-US" b="1" dirty="0">
                        <a:effectLst>
                          <a:outerShdw blurRad="38100" dist="38100" dir="2700000" algn="tl">
                            <a:srgbClr val="000000">
                              <a:alpha val="43137"/>
                            </a:srgbClr>
                          </a:outerShdw>
                        </a:effectLst>
                      </a:endParaRPr>
                    </a:p>
                  </p:txBody>
                </p:sp>
              </p:grpSp>
              <p:sp>
                <p:nvSpPr>
                  <p:cNvPr id="27" name="TextBox 26"/>
                  <p:cNvSpPr txBox="1"/>
                  <p:nvPr/>
                </p:nvSpPr>
                <p:spPr>
                  <a:xfrm>
                    <a:off x="9231098" y="6580351"/>
                    <a:ext cx="441536" cy="369332"/>
                  </a:xfrm>
                  <a:prstGeom prst="rect">
                    <a:avLst/>
                  </a:prstGeom>
                  <a:solidFill>
                    <a:schemeClr val="accent2">
                      <a:lumMod val="20000"/>
                      <a:lumOff val="80000"/>
                    </a:schemeClr>
                  </a:solidFill>
                </p:spPr>
                <p:txBody>
                  <a:bodyPr wrap="square" rtlCol="0">
                    <a:spAutoFit/>
                  </a:bodyPr>
                  <a:lstStyle/>
                  <a:p>
                    <a:r>
                      <a:rPr lang="en-US" b="1" dirty="0" smtClean="0">
                        <a:effectLst>
                          <a:outerShdw blurRad="38100" dist="38100" dir="2700000" algn="tl">
                            <a:srgbClr val="000000">
                              <a:alpha val="43137"/>
                            </a:srgbClr>
                          </a:outerShdw>
                        </a:effectLst>
                      </a:rPr>
                      <a:t>R’</a:t>
                    </a:r>
                    <a:endParaRPr lang="en-US" b="1" dirty="0">
                      <a:effectLst>
                        <a:outerShdw blurRad="38100" dist="38100" dir="2700000" algn="tl">
                          <a:srgbClr val="000000">
                            <a:alpha val="43137"/>
                          </a:srgbClr>
                        </a:outerShdw>
                      </a:effectLst>
                    </a:endParaRPr>
                  </a:p>
                </p:txBody>
              </p:sp>
            </p:grpSp>
            <p:sp>
              <p:nvSpPr>
                <p:cNvPr id="24" name="TextBox 23"/>
                <p:cNvSpPr txBox="1"/>
                <p:nvPr/>
              </p:nvSpPr>
              <p:spPr>
                <a:xfrm>
                  <a:off x="10072914" y="4992915"/>
                  <a:ext cx="1915887" cy="461665"/>
                </a:xfrm>
                <a:prstGeom prst="rect">
                  <a:avLst/>
                </a:prstGeom>
                <a:noFill/>
              </p:spPr>
              <p:txBody>
                <a:bodyPr wrap="square" rtlCol="0">
                  <a:spAutoFit/>
                </a:bodyPr>
                <a:lstStyle/>
                <a:p>
                  <a:r>
                    <a:rPr lang="en-US" sz="2400" b="1" dirty="0" smtClean="0"/>
                    <a:t>a</a:t>
                  </a:r>
                  <a:r>
                    <a:rPr lang="en-US" dirty="0" smtClean="0"/>
                    <a:t> </a:t>
                  </a:r>
                  <a:r>
                    <a:rPr lang="bn-IN" dirty="0" smtClean="0"/>
                    <a:t>মাধ্যম</a:t>
                  </a:r>
                  <a:r>
                    <a:rPr lang="en-US" dirty="0" smtClean="0"/>
                    <a:t>(</a:t>
                  </a:r>
                  <a:r>
                    <a:rPr lang="bn-IN" dirty="0" smtClean="0"/>
                    <a:t>হালকা) </a:t>
                  </a:r>
                  <a:endParaRPr lang="en-US" dirty="0"/>
                </a:p>
              </p:txBody>
            </p:sp>
            <p:sp>
              <p:nvSpPr>
                <p:cNvPr id="25" name="TextBox 24"/>
                <p:cNvSpPr txBox="1"/>
                <p:nvPr/>
              </p:nvSpPr>
              <p:spPr>
                <a:xfrm>
                  <a:off x="10073713" y="5566860"/>
                  <a:ext cx="1749988" cy="461665"/>
                </a:xfrm>
                <a:prstGeom prst="rect">
                  <a:avLst/>
                </a:prstGeom>
                <a:noFill/>
              </p:spPr>
              <p:txBody>
                <a:bodyPr wrap="square" rtlCol="0">
                  <a:spAutoFit/>
                </a:bodyPr>
                <a:lstStyle/>
                <a:p>
                  <a:r>
                    <a:rPr lang="en-US" sz="2400" b="1" dirty="0" smtClean="0"/>
                    <a:t>b</a:t>
                  </a:r>
                  <a:r>
                    <a:rPr lang="en-US" dirty="0" smtClean="0"/>
                    <a:t> </a:t>
                  </a:r>
                  <a:r>
                    <a:rPr lang="bn-IN" dirty="0" smtClean="0"/>
                    <a:t>মাধ্যম (ঘন) </a:t>
                  </a:r>
                  <a:endParaRPr lang="en-US" dirty="0"/>
                </a:p>
              </p:txBody>
            </p:sp>
          </p:grpSp>
          <p:cxnSp>
            <p:nvCxnSpPr>
              <p:cNvPr id="22" name="Straight Connector 21"/>
              <p:cNvCxnSpPr/>
              <p:nvPr/>
            </p:nvCxnSpPr>
            <p:spPr>
              <a:xfrm>
                <a:off x="9450845" y="4471857"/>
                <a:ext cx="0" cy="2249618"/>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7117909" y="4688287"/>
              <a:ext cx="2327512" cy="96022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9480339" y="5664282"/>
              <a:ext cx="1040951" cy="112069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086080" y="4749200"/>
              <a:ext cx="1759468" cy="369332"/>
            </a:xfrm>
            <a:prstGeom prst="rect">
              <a:avLst/>
            </a:prstGeom>
            <a:noFill/>
          </p:spPr>
          <p:txBody>
            <a:bodyPr wrap="square" rtlCol="0">
              <a:spAutoFit/>
            </a:bodyPr>
            <a:lstStyle/>
            <a:p>
              <a:r>
                <a:rPr lang="en-US" dirty="0" err="1" smtClean="0"/>
                <a:t>C</a:t>
              </a:r>
              <a:r>
                <a:rPr lang="en-US" baseline="-25000" dirty="0" err="1" smtClean="0"/>
                <a:t>a</a:t>
              </a:r>
              <a:r>
                <a:rPr lang="en-US" dirty="0" smtClean="0"/>
                <a:t> </a:t>
              </a:r>
              <a:r>
                <a:rPr lang="bn-IN" dirty="0" smtClean="0"/>
                <a:t>আলোর বেগ</a:t>
              </a:r>
              <a:endParaRPr lang="en-US" dirty="0"/>
            </a:p>
          </p:txBody>
        </p:sp>
        <p:sp>
          <p:nvSpPr>
            <p:cNvPr id="39" name="TextBox 38"/>
            <p:cNvSpPr txBox="1"/>
            <p:nvPr/>
          </p:nvSpPr>
          <p:spPr>
            <a:xfrm>
              <a:off x="10353579" y="6031703"/>
              <a:ext cx="1759468" cy="369332"/>
            </a:xfrm>
            <a:prstGeom prst="rect">
              <a:avLst/>
            </a:prstGeom>
            <a:noFill/>
          </p:spPr>
          <p:txBody>
            <a:bodyPr wrap="square" rtlCol="0">
              <a:spAutoFit/>
            </a:bodyPr>
            <a:lstStyle/>
            <a:p>
              <a:r>
                <a:rPr lang="en-US" dirty="0" err="1" smtClean="0"/>
                <a:t>C</a:t>
              </a:r>
              <a:r>
                <a:rPr lang="en-US" baseline="-25000" dirty="0" err="1" smtClean="0"/>
                <a:t>b</a:t>
              </a:r>
              <a:r>
                <a:rPr lang="en-US" dirty="0" smtClean="0"/>
                <a:t> </a:t>
              </a:r>
              <a:r>
                <a:rPr lang="bn-IN" dirty="0" smtClean="0"/>
                <a:t>আলোর বেগ</a:t>
              </a:r>
              <a:endParaRPr lang="en-US" dirty="0"/>
            </a:p>
          </p:txBody>
        </p:sp>
        <p:sp>
          <p:nvSpPr>
            <p:cNvPr id="9" name="TextBox 8"/>
            <p:cNvSpPr txBox="1"/>
            <p:nvPr/>
          </p:nvSpPr>
          <p:spPr>
            <a:xfrm>
              <a:off x="10000814" y="4494601"/>
              <a:ext cx="2001153" cy="369332"/>
            </a:xfrm>
            <a:prstGeom prst="rect">
              <a:avLst/>
            </a:prstGeom>
            <a:noFill/>
          </p:spPr>
          <p:txBody>
            <a:bodyPr wrap="square" rtlCol="0">
              <a:spAutoFit/>
            </a:bodyPr>
            <a:lstStyle/>
            <a:p>
              <a:r>
                <a:rPr lang="en-US" dirty="0" err="1" smtClean="0"/>
                <a:t>n</a:t>
              </a:r>
              <a:r>
                <a:rPr lang="en-US" baseline="-25000" dirty="0" err="1" smtClean="0"/>
                <a:t>a</a:t>
              </a:r>
              <a:r>
                <a:rPr lang="en-US" dirty="0" smtClean="0"/>
                <a:t> </a:t>
              </a:r>
              <a:r>
                <a:rPr lang="bn-IN" dirty="0" smtClean="0"/>
                <a:t>প্রতিসরাংক</a:t>
              </a:r>
              <a:endParaRPr lang="en-US" dirty="0"/>
            </a:p>
          </p:txBody>
        </p:sp>
        <p:sp>
          <p:nvSpPr>
            <p:cNvPr id="40" name="TextBox 39"/>
            <p:cNvSpPr txBox="1"/>
            <p:nvPr/>
          </p:nvSpPr>
          <p:spPr>
            <a:xfrm>
              <a:off x="10800690" y="6401035"/>
              <a:ext cx="2001153" cy="369332"/>
            </a:xfrm>
            <a:prstGeom prst="rect">
              <a:avLst/>
            </a:prstGeom>
            <a:noFill/>
          </p:spPr>
          <p:txBody>
            <a:bodyPr wrap="square" rtlCol="0">
              <a:spAutoFit/>
            </a:bodyPr>
            <a:lstStyle/>
            <a:p>
              <a:r>
                <a:rPr lang="en-US" dirty="0" err="1" smtClean="0"/>
                <a:t>n</a:t>
              </a:r>
              <a:r>
                <a:rPr lang="en-US" baseline="-25000" dirty="0" err="1" smtClean="0"/>
                <a:t>b</a:t>
              </a:r>
              <a:r>
                <a:rPr lang="en-US" dirty="0" smtClean="0"/>
                <a:t> </a:t>
              </a:r>
              <a:r>
                <a:rPr lang="bn-IN" dirty="0" smtClean="0"/>
                <a:t>প্রতিসরাংক</a:t>
              </a:r>
              <a:endParaRPr lang="en-US" dirty="0"/>
            </a:p>
          </p:txBody>
        </p:sp>
      </p:grpSp>
      <p:sp>
        <p:nvSpPr>
          <p:cNvPr id="37" name="TextBox 36"/>
          <p:cNvSpPr txBox="1"/>
          <p:nvPr/>
        </p:nvSpPr>
        <p:spPr>
          <a:xfrm>
            <a:off x="6070209" y="6580351"/>
            <a:ext cx="3004400" cy="369332"/>
          </a:xfrm>
          <a:prstGeom prst="rect">
            <a:avLst/>
          </a:prstGeom>
          <a:solidFill>
            <a:schemeClr val="bg1">
              <a:lumMod val="95000"/>
            </a:schemeClr>
          </a:solidFill>
        </p:spPr>
        <p:txBody>
          <a:bodyPr wrap="square" rtlCol="0">
            <a:spAutoFit/>
          </a:bodyPr>
          <a:lstStyle/>
          <a:p>
            <a:r>
              <a:rPr lang="bn-IN" b="1" dirty="0" smtClean="0"/>
              <a:t>চিত্রঃ আলোর প্রতিসরাংক </a:t>
            </a:r>
            <a:endParaRPr lang="en-US" b="1" dirty="0"/>
          </a:p>
        </p:txBody>
      </p:sp>
      <p:sp>
        <p:nvSpPr>
          <p:cNvPr id="6" name="TextBox 5"/>
          <p:cNvSpPr txBox="1"/>
          <p:nvPr/>
        </p:nvSpPr>
        <p:spPr>
          <a:xfrm>
            <a:off x="3499309" y="5581742"/>
            <a:ext cx="5575300" cy="1200329"/>
          </a:xfrm>
          <a:prstGeom prst="rect">
            <a:avLst/>
          </a:prstGeom>
          <a:solidFill>
            <a:schemeClr val="bg1">
              <a:lumMod val="95000"/>
            </a:schemeClr>
          </a:solidFill>
        </p:spPr>
        <p:txBody>
          <a:bodyPr wrap="square" rtlCol="0">
            <a:spAutoFit/>
          </a:bodyPr>
          <a:lstStyle/>
          <a:p>
            <a:r>
              <a:rPr lang="bn-IN" dirty="0" smtClean="0"/>
              <a:t>সুতরাং দেখা যাচ্ছে, একজোড়া নির্দিষ্ট মাধ্যমে ভিন্ন ভিন্ন আলোর জন্য প্রতিসরাঙ্কের মান ভিন্ন ভিন্ন হবে। </a:t>
            </a:r>
          </a:p>
          <a:p>
            <a:r>
              <a:rPr lang="bn-IN" dirty="0" smtClean="0"/>
              <a:t>আবার, একটি নির্দিষ্ট রঙের আলোর জন্য ভিন্ন ভিন্ন মাধ্যমে প্রতিসরাঙ্ক ভিন্ন ভিন্ন হবে। </a:t>
            </a:r>
            <a:endParaRPr lang="en-US" dirty="0"/>
          </a:p>
        </p:txBody>
      </p:sp>
    </p:spTree>
    <p:extLst>
      <p:ext uri="{BB962C8B-B14F-4D97-AF65-F5344CB8AC3E}">
        <p14:creationId xmlns:p14="http://schemas.microsoft.com/office/powerpoint/2010/main" val="19752407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80">
                                          <p:stCondLst>
                                            <p:cond delay="0"/>
                                          </p:stCondLst>
                                        </p:cTn>
                                        <p:tgtEl>
                                          <p:spTgt spid="17"/>
                                        </p:tgtEl>
                                      </p:cBhvr>
                                    </p:animEffect>
                                    <p:anim calcmode="lin" valueType="num">
                                      <p:cBhvr>
                                        <p:cTn id="2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5" dur="26">
                                          <p:stCondLst>
                                            <p:cond delay="650"/>
                                          </p:stCondLst>
                                        </p:cTn>
                                        <p:tgtEl>
                                          <p:spTgt spid="17"/>
                                        </p:tgtEl>
                                      </p:cBhvr>
                                      <p:to x="100000" y="60000"/>
                                    </p:animScale>
                                    <p:animScale>
                                      <p:cBhvr>
                                        <p:cTn id="26" dur="166" decel="50000">
                                          <p:stCondLst>
                                            <p:cond delay="676"/>
                                          </p:stCondLst>
                                        </p:cTn>
                                        <p:tgtEl>
                                          <p:spTgt spid="17"/>
                                        </p:tgtEl>
                                      </p:cBhvr>
                                      <p:to x="100000" y="100000"/>
                                    </p:animScale>
                                    <p:animScale>
                                      <p:cBhvr>
                                        <p:cTn id="27" dur="26">
                                          <p:stCondLst>
                                            <p:cond delay="1312"/>
                                          </p:stCondLst>
                                        </p:cTn>
                                        <p:tgtEl>
                                          <p:spTgt spid="17"/>
                                        </p:tgtEl>
                                      </p:cBhvr>
                                      <p:to x="100000" y="80000"/>
                                    </p:animScale>
                                    <p:animScale>
                                      <p:cBhvr>
                                        <p:cTn id="28" dur="166" decel="50000">
                                          <p:stCondLst>
                                            <p:cond delay="1338"/>
                                          </p:stCondLst>
                                        </p:cTn>
                                        <p:tgtEl>
                                          <p:spTgt spid="17"/>
                                        </p:tgtEl>
                                      </p:cBhvr>
                                      <p:to x="100000" y="100000"/>
                                    </p:animScale>
                                    <p:animScale>
                                      <p:cBhvr>
                                        <p:cTn id="29" dur="26">
                                          <p:stCondLst>
                                            <p:cond delay="1642"/>
                                          </p:stCondLst>
                                        </p:cTn>
                                        <p:tgtEl>
                                          <p:spTgt spid="17"/>
                                        </p:tgtEl>
                                      </p:cBhvr>
                                      <p:to x="100000" y="90000"/>
                                    </p:animScale>
                                    <p:animScale>
                                      <p:cBhvr>
                                        <p:cTn id="30" dur="166" decel="50000">
                                          <p:stCondLst>
                                            <p:cond delay="1668"/>
                                          </p:stCondLst>
                                        </p:cTn>
                                        <p:tgtEl>
                                          <p:spTgt spid="17"/>
                                        </p:tgtEl>
                                      </p:cBhvr>
                                      <p:to x="100000" y="100000"/>
                                    </p:animScale>
                                    <p:animScale>
                                      <p:cBhvr>
                                        <p:cTn id="31" dur="26">
                                          <p:stCondLst>
                                            <p:cond delay="1808"/>
                                          </p:stCondLst>
                                        </p:cTn>
                                        <p:tgtEl>
                                          <p:spTgt spid="17"/>
                                        </p:tgtEl>
                                      </p:cBhvr>
                                      <p:to x="100000" y="95000"/>
                                    </p:animScale>
                                    <p:animScale>
                                      <p:cBhvr>
                                        <p:cTn id="32" dur="166" decel="50000">
                                          <p:stCondLst>
                                            <p:cond delay="1834"/>
                                          </p:stCondLst>
                                        </p:cTn>
                                        <p:tgtEl>
                                          <p:spTgt spid="17"/>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p:cTn id="62" dur="500" fill="hold"/>
                                        <p:tgtEl>
                                          <p:spTgt spid="6"/>
                                        </p:tgtEl>
                                        <p:attrNameLst>
                                          <p:attrName>ppt_w</p:attrName>
                                        </p:attrNameLst>
                                      </p:cBhvr>
                                      <p:tavLst>
                                        <p:tav tm="0">
                                          <p:val>
                                            <p:fltVal val="0"/>
                                          </p:val>
                                        </p:tav>
                                        <p:tav tm="100000">
                                          <p:val>
                                            <p:strVal val="#ppt_w"/>
                                          </p:val>
                                        </p:tav>
                                      </p:tavLst>
                                    </p:anim>
                                    <p:anim calcmode="lin" valueType="num">
                                      <p:cBhvr>
                                        <p:cTn id="63" dur="500" fill="hold"/>
                                        <p:tgtEl>
                                          <p:spTgt spid="6"/>
                                        </p:tgtEl>
                                        <p:attrNameLst>
                                          <p:attrName>ppt_h</p:attrName>
                                        </p:attrNameLst>
                                      </p:cBhvr>
                                      <p:tavLst>
                                        <p:tav tm="0">
                                          <p:val>
                                            <p:fltVal val="0"/>
                                          </p:val>
                                        </p:tav>
                                        <p:tav tm="100000">
                                          <p:val>
                                            <p:strVal val="#ppt_h"/>
                                          </p:val>
                                        </p:tav>
                                      </p:tavLst>
                                    </p:anim>
                                    <p:animEffect transition="in" filter="fade">
                                      <p:cBhvr>
                                        <p:cTn id="6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9" grpId="0" animBg="1"/>
      <p:bldP spid="18" grpId="0" animBg="1"/>
      <p:bldP spid="37" grpId="0" animBg="1"/>
      <p:bldP spid="6" grpId="0" animBg="1"/>
    </p:bldLst>
  </p:timing>
</p:sld>
</file>

<file path=ppt/theme/theme1.xml><?xml version="1.0" encoding="utf-8"?>
<a:theme xmlns:a="http://schemas.openxmlformats.org/drawingml/2006/main" name="গণিত পৌনঃপুনিক বাস্তব সংখ্যা ভালো ক্লাস">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গণিত পৌনঃপুনিক বাস্তব সংখ্যা ভালো ক্লাস</Template>
  <TotalTime>3728</TotalTime>
  <Words>1231</Words>
  <Application>Microsoft Office PowerPoint</Application>
  <PresentationFormat>Custom</PresentationFormat>
  <Paragraphs>153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গণিত পৌনঃপুনিক বাস্তব সংখ্যা ভালো ক্লাস</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Sazzad Hossen</cp:lastModifiedBy>
  <cp:revision>476</cp:revision>
  <dcterms:created xsi:type="dcterms:W3CDTF">2021-01-15T11:14:57Z</dcterms:created>
  <dcterms:modified xsi:type="dcterms:W3CDTF">2021-08-22T16:53:07Z</dcterms:modified>
</cp:coreProperties>
</file>