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9" r:id="rId2"/>
    <p:sldId id="277" r:id="rId3"/>
    <p:sldId id="280" r:id="rId4"/>
    <p:sldId id="261" r:id="rId5"/>
    <p:sldId id="279" r:id="rId6"/>
    <p:sldId id="256" r:id="rId7"/>
    <p:sldId id="266" r:id="rId8"/>
    <p:sldId id="269" r:id="rId9"/>
    <p:sldId id="291" r:id="rId10"/>
    <p:sldId id="290" r:id="rId11"/>
    <p:sldId id="287" r:id="rId12"/>
    <p:sldId id="286" r:id="rId13"/>
    <p:sldId id="285" r:id="rId14"/>
    <p:sldId id="284" r:id="rId15"/>
    <p:sldId id="263" r:id="rId16"/>
    <p:sldId id="292" r:id="rId17"/>
    <p:sldId id="294" r:id="rId18"/>
    <p:sldId id="295" r:id="rId19"/>
    <p:sldId id="273" r:id="rId20"/>
    <p:sldId id="296" r:id="rId21"/>
    <p:sldId id="297" r:id="rId22"/>
    <p:sldId id="298" r:id="rId23"/>
    <p:sldId id="281" r:id="rId24"/>
    <p:sldId id="283" r:id="rId25"/>
    <p:sldId id="267" r:id="rId26"/>
    <p:sldId id="271" r:id="rId27"/>
    <p:sldId id="30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8632" autoAdjust="0"/>
  </p:normalViewPr>
  <p:slideViewPr>
    <p:cSldViewPr>
      <p:cViewPr varScale="1">
        <p:scale>
          <a:sx n="74" d="100"/>
          <a:sy n="74" d="100"/>
        </p:scale>
        <p:origin x="5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B0C8B2-6D47-422D-A31A-6BD0E20093C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7A44AF-5A5C-46E5-BC6A-69DB0B96ED0A}">
      <dgm:prSet custT="1"/>
      <dgm:spPr/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আইসিটি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প্রয়োগে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ব্যবসায়ের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সুবিধাদি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;</a:t>
          </a:r>
        </a:p>
      </dgm:t>
    </dgm:pt>
    <dgm:pt modelId="{D788E1F7-2537-4673-AF0C-7DE686DCCE13}" type="parTrans" cxnId="{CB0138DC-2211-4EFB-B763-37B0CB303E81}">
      <dgm:prSet/>
      <dgm:spPr/>
      <dgm:t>
        <a:bodyPr/>
        <a:lstStyle/>
        <a:p>
          <a:endParaRPr lang="en-US"/>
        </a:p>
      </dgm:t>
    </dgm:pt>
    <dgm:pt modelId="{081D8E19-D931-4EB3-ACFD-E96EF48A5FE3}" type="sibTrans" cxnId="{CB0138DC-2211-4EFB-B763-37B0CB303E81}">
      <dgm:prSet/>
      <dgm:spPr/>
      <dgm:t>
        <a:bodyPr/>
        <a:lstStyle/>
        <a:p>
          <a:endParaRPr lang="en-US"/>
        </a:p>
      </dgm:t>
    </dgm:pt>
    <dgm:pt modelId="{227BA55B-3E09-4D68-8F02-59D62DBD3DA3}">
      <dgm:prSet custT="1"/>
      <dgm:spPr/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আইসিটি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প্রয়োগের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ফলে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বিপনন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প্রচারে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যোগ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হওয়া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নতুন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মাত্রাগুলো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চিহ্নিত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;</a:t>
          </a:r>
        </a:p>
      </dgm:t>
    </dgm:pt>
    <dgm:pt modelId="{F6E16F36-D097-4227-A682-B2925EAB7686}" type="parTrans" cxnId="{664154ED-CB40-4F1E-BC94-1CF6425D99D3}">
      <dgm:prSet/>
      <dgm:spPr/>
      <dgm:t>
        <a:bodyPr/>
        <a:lstStyle/>
        <a:p>
          <a:endParaRPr lang="en-US"/>
        </a:p>
      </dgm:t>
    </dgm:pt>
    <dgm:pt modelId="{B51FAB1E-EF30-4354-8BDB-996DFCA2EA4C}" type="sibTrans" cxnId="{664154ED-CB40-4F1E-BC94-1CF6425D99D3}">
      <dgm:prSet/>
      <dgm:spPr/>
      <dgm:t>
        <a:bodyPr/>
        <a:lstStyle/>
        <a:p>
          <a:endParaRPr lang="en-US"/>
        </a:p>
      </dgm:t>
    </dgm:pt>
    <dgm:pt modelId="{9BAB9F07-F5F6-4235-9E67-87DE58C45EBB}">
      <dgm:prSet custT="1"/>
      <dgm:spPr/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উন্নত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বিপণন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ব্যবস্থা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500" dirty="0"/>
            <a:t>।</a:t>
          </a:r>
        </a:p>
      </dgm:t>
    </dgm:pt>
    <dgm:pt modelId="{1916D2E5-99F3-4512-ADE4-F75337180666}" type="parTrans" cxnId="{566E8BFB-6C94-4BA0-8138-D0FC80313C62}">
      <dgm:prSet/>
      <dgm:spPr/>
      <dgm:t>
        <a:bodyPr/>
        <a:lstStyle/>
        <a:p>
          <a:endParaRPr lang="en-US"/>
        </a:p>
      </dgm:t>
    </dgm:pt>
    <dgm:pt modelId="{4CF82B3C-B2AA-488B-8738-30DEE3EA0243}" type="sibTrans" cxnId="{566E8BFB-6C94-4BA0-8138-D0FC80313C62}">
      <dgm:prSet/>
      <dgm:spPr/>
      <dgm:t>
        <a:bodyPr/>
        <a:lstStyle/>
        <a:p>
          <a:endParaRPr lang="en-US"/>
        </a:p>
      </dgm:t>
    </dgm:pt>
    <dgm:pt modelId="{DEE06D94-0D53-4684-B552-13BB87B3D4F0}" type="pres">
      <dgm:prSet presAssocID="{7BB0C8B2-6D47-422D-A31A-6BD0E20093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5CD4E9-EEA1-4F61-90D4-0C39A4DF47CB}" type="pres">
      <dgm:prSet presAssocID="{9E7A44AF-5A5C-46E5-BC6A-69DB0B96ED0A}" presName="parentText" presStyleLbl="node1" presStyleIdx="0" presStyleCnt="3" custScaleY="110000" custLinFactY="-4334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6BD09-61E3-4D95-A9B4-2EEA0C8321B3}" type="pres">
      <dgm:prSet presAssocID="{081D8E19-D931-4EB3-ACFD-E96EF48A5FE3}" presName="spacer" presStyleCnt="0"/>
      <dgm:spPr/>
    </dgm:pt>
    <dgm:pt modelId="{514CCE21-20A3-48B4-8045-83D12A040002}" type="pres">
      <dgm:prSet presAssocID="{227BA55B-3E09-4D68-8F02-59D62DBD3DA3}" presName="parentText" presStyleLbl="node1" presStyleIdx="1" presStyleCnt="3" custScaleY="1297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C9122-882D-4885-8042-1360B372DE15}" type="pres">
      <dgm:prSet presAssocID="{B51FAB1E-EF30-4354-8BDB-996DFCA2EA4C}" presName="spacer" presStyleCnt="0"/>
      <dgm:spPr/>
    </dgm:pt>
    <dgm:pt modelId="{B5E7B8B0-09A1-405A-B792-1D376E055B21}" type="pres">
      <dgm:prSet presAssocID="{9BAB9F07-F5F6-4235-9E67-87DE58C45EBB}" presName="parentText" presStyleLbl="node1" presStyleIdx="2" presStyleCnt="3" custLinFactY="30037" custLinFactNeighborX="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BC02A3-9FA4-48AA-8E1B-E942206FB7CB}" type="presOf" srcId="{9BAB9F07-F5F6-4235-9E67-87DE58C45EBB}" destId="{B5E7B8B0-09A1-405A-B792-1D376E055B21}" srcOrd="0" destOrd="0" presId="urn:microsoft.com/office/officeart/2005/8/layout/vList2"/>
    <dgm:cxn modelId="{664154ED-CB40-4F1E-BC94-1CF6425D99D3}" srcId="{7BB0C8B2-6D47-422D-A31A-6BD0E20093CD}" destId="{227BA55B-3E09-4D68-8F02-59D62DBD3DA3}" srcOrd="1" destOrd="0" parTransId="{F6E16F36-D097-4227-A682-B2925EAB7686}" sibTransId="{B51FAB1E-EF30-4354-8BDB-996DFCA2EA4C}"/>
    <dgm:cxn modelId="{C4DBC785-5F96-43F4-B299-257E097911B0}" type="presOf" srcId="{9E7A44AF-5A5C-46E5-BC6A-69DB0B96ED0A}" destId="{BA5CD4E9-EEA1-4F61-90D4-0C39A4DF47CB}" srcOrd="0" destOrd="0" presId="urn:microsoft.com/office/officeart/2005/8/layout/vList2"/>
    <dgm:cxn modelId="{C9A3DDA5-8F14-4AFB-8786-D8CDE6356D53}" type="presOf" srcId="{227BA55B-3E09-4D68-8F02-59D62DBD3DA3}" destId="{514CCE21-20A3-48B4-8045-83D12A040002}" srcOrd="0" destOrd="0" presId="urn:microsoft.com/office/officeart/2005/8/layout/vList2"/>
    <dgm:cxn modelId="{CB0138DC-2211-4EFB-B763-37B0CB303E81}" srcId="{7BB0C8B2-6D47-422D-A31A-6BD0E20093CD}" destId="{9E7A44AF-5A5C-46E5-BC6A-69DB0B96ED0A}" srcOrd="0" destOrd="0" parTransId="{D788E1F7-2537-4673-AF0C-7DE686DCCE13}" sibTransId="{081D8E19-D931-4EB3-ACFD-E96EF48A5FE3}"/>
    <dgm:cxn modelId="{566E8BFB-6C94-4BA0-8138-D0FC80313C62}" srcId="{7BB0C8B2-6D47-422D-A31A-6BD0E20093CD}" destId="{9BAB9F07-F5F6-4235-9E67-87DE58C45EBB}" srcOrd="2" destOrd="0" parTransId="{1916D2E5-99F3-4512-ADE4-F75337180666}" sibTransId="{4CF82B3C-B2AA-488B-8738-30DEE3EA0243}"/>
    <dgm:cxn modelId="{AC532661-6EFC-4C05-A51C-3B047F61F4D4}" type="presOf" srcId="{7BB0C8B2-6D47-422D-A31A-6BD0E20093CD}" destId="{DEE06D94-0D53-4684-B552-13BB87B3D4F0}" srcOrd="0" destOrd="0" presId="urn:microsoft.com/office/officeart/2005/8/layout/vList2"/>
    <dgm:cxn modelId="{31435F73-1AAB-4DA9-BC9D-E997F81B819D}" type="presParOf" srcId="{DEE06D94-0D53-4684-B552-13BB87B3D4F0}" destId="{BA5CD4E9-EEA1-4F61-90D4-0C39A4DF47CB}" srcOrd="0" destOrd="0" presId="urn:microsoft.com/office/officeart/2005/8/layout/vList2"/>
    <dgm:cxn modelId="{8D1BE39A-71AC-49AC-8F6C-D63EB5F9448A}" type="presParOf" srcId="{DEE06D94-0D53-4684-B552-13BB87B3D4F0}" destId="{AF76BD09-61E3-4D95-A9B4-2EEA0C8321B3}" srcOrd="1" destOrd="0" presId="urn:microsoft.com/office/officeart/2005/8/layout/vList2"/>
    <dgm:cxn modelId="{1A2DFE17-85C3-41C0-BDC7-771ED094F7B9}" type="presParOf" srcId="{DEE06D94-0D53-4684-B552-13BB87B3D4F0}" destId="{514CCE21-20A3-48B4-8045-83D12A040002}" srcOrd="2" destOrd="0" presId="urn:microsoft.com/office/officeart/2005/8/layout/vList2"/>
    <dgm:cxn modelId="{8118F0BA-29BC-473E-BA12-BA0DB3327A27}" type="presParOf" srcId="{DEE06D94-0D53-4684-B552-13BB87B3D4F0}" destId="{8A4C9122-882D-4885-8042-1360B372DE15}" srcOrd="3" destOrd="0" presId="urn:microsoft.com/office/officeart/2005/8/layout/vList2"/>
    <dgm:cxn modelId="{34D17929-76D6-41F1-9430-F078101E5640}" type="presParOf" srcId="{DEE06D94-0D53-4684-B552-13BB87B3D4F0}" destId="{B5E7B8B0-09A1-405A-B792-1D376E055B2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9F573-6A5A-47B5-AA81-90C3AB38C275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53DE4-4343-4EBD-B91D-AA0183337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22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নং-১-স্বাগতম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6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7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61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77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84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58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03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7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3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6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9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5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4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8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5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6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7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83" y="5362162"/>
            <a:ext cx="1576137" cy="15118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06007" y="32129"/>
            <a:ext cx="1576137" cy="15118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009" y="0"/>
            <a:ext cx="1576137" cy="15118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139" y="5322012"/>
            <a:ext cx="1576137" cy="15118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A3891-F2FD-4AEA-846D-048B802795DA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utoShape 2" descr="http://www.clker.com/cliparts/L/X/G/H/0/V/colored-vine-border-red-and-green.svg"/>
          <p:cNvSpPr>
            <a:spLocks noChangeAspect="1" noChangeArrowheads="1"/>
          </p:cNvSpPr>
          <p:nvPr userDrawn="1"/>
        </p:nvSpPr>
        <p:spPr bwMode="auto">
          <a:xfrm>
            <a:off x="155575" y="-2147888"/>
            <a:ext cx="5962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5" descr="http://www.clker.com/cliparts/L/X/G/H/0/V/colored-vine-border-red-and-green.svg"/>
          <p:cNvSpPr>
            <a:spLocks noChangeAspect="1" noChangeArrowheads="1"/>
          </p:cNvSpPr>
          <p:nvPr userDrawn="1"/>
        </p:nvSpPr>
        <p:spPr bwMode="auto">
          <a:xfrm>
            <a:off x="307975" y="-1995488"/>
            <a:ext cx="5962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0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97000">
              <a:srgbClr val="C96A68"/>
            </a:gs>
            <a:gs pos="48000">
              <a:srgbClr val="FFFF00"/>
            </a:gs>
            <a:gs pos="37000">
              <a:schemeClr val="accent2">
                <a:lumMod val="0"/>
                <a:lumOff val="100000"/>
              </a:schemeClr>
            </a:gs>
            <a:gs pos="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7793"/>
          <a:stretch/>
        </p:blipFill>
        <p:spPr>
          <a:xfrm>
            <a:off x="-19318" y="685800"/>
            <a:ext cx="9144000" cy="477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5559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5395"/>
            <a:ext cx="89073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54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প্রয়োগে</a:t>
            </a:r>
            <a:r>
              <a:rPr lang="en-US" sz="54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54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সুবিধাদি</a:t>
            </a:r>
            <a:r>
              <a:rPr lang="en-US" sz="54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9089" y="5791200"/>
            <a:ext cx="8754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95400" y="1284997"/>
            <a:ext cx="6629400" cy="4419600"/>
            <a:chOff x="1676400" y="1371599"/>
            <a:chExt cx="5942596" cy="4295775"/>
          </a:xfrm>
        </p:grpSpPr>
        <p:pic>
          <p:nvPicPr>
            <p:cNvPr id="5" name="Picture 6" descr="http://www.brownsound.com/images/thennow/modern_intercom_system1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371599"/>
              <a:ext cx="2805113" cy="429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http://i.guim.co.uk/static/w-620/h--/q-95/sys-images/Guardian/Pix/pictures/2013/2/26/1361877218789/Email-inbox-00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9623" y="1371600"/>
              <a:ext cx="3149373" cy="2628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://upload.wikimedia.org/wikipedia/commons/4/40/Erdfunkstelle_Raisting_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53" t="22216" r="14848" b="7310"/>
            <a:stretch/>
          </p:blipFill>
          <p:spPr bwMode="auto">
            <a:xfrm>
              <a:off x="4469622" y="4000500"/>
              <a:ext cx="3149373" cy="1666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930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5395"/>
            <a:ext cx="89073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 প্রয়োগে ব্যবসায়ের সুবিধাদি </a:t>
            </a:r>
            <a:endParaRPr lang="en-US" sz="54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71913" y="1363579"/>
            <a:ext cx="5962647" cy="4303796"/>
            <a:chOff x="1676401" y="1363579"/>
            <a:chExt cx="5962647" cy="4303796"/>
          </a:xfrm>
        </p:grpSpPr>
        <p:pic>
          <p:nvPicPr>
            <p:cNvPr id="4" name="Picture 12" descr="http://previews.123rf.com/images/expertm1973/expertm19731105/expertm1973110500006/9449291-isolated-children-s-abacus-with-color-and-digital-elements-concept-of-correct-calculatio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1" y="1363579"/>
              <a:ext cx="3176836" cy="430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4" descr="http://image.startket.com/39207/25172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320" y="4267199"/>
              <a:ext cx="2733675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6" descr="http://www.propertymetrics.com/wp-content/uploads/2014/09/Correct-NPV-in-Excel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3237" y="1363579"/>
              <a:ext cx="2785811" cy="2903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281237" y="583255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বিকল্প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84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5395"/>
            <a:ext cx="89073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 প্রয়োগে ব্যবসায়ের সুবিধাদি </a:t>
            </a:r>
            <a:endParaRPr lang="en-US" sz="54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65" y="1354053"/>
            <a:ext cx="615548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2648" y="5815011"/>
            <a:ext cx="5497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বিপণনে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5395"/>
            <a:ext cx="89073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 প্রয়োগে ব্যবসায়ের সুবিধাদি </a:t>
            </a:r>
            <a:endParaRPr lang="en-US" sz="54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71532" y="1354052"/>
            <a:ext cx="6167518" cy="4305299"/>
            <a:chOff x="1471532" y="1354052"/>
            <a:chExt cx="6167518" cy="4305299"/>
          </a:xfrm>
        </p:grpSpPr>
        <p:pic>
          <p:nvPicPr>
            <p:cNvPr id="4" name="Picture 21" descr="http://www.epos.co.uk/images/bm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0162" y="1354053"/>
              <a:ext cx="2858791" cy="2303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3" descr="http://blog.ruggedandmobile.com/wp-content/uploads/2011/06/epos-bip-13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8954" y="1354052"/>
              <a:ext cx="3290096" cy="4305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5" descr="http://www.sacs-uk.com/assets/images/apxsmall2_copy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532" y="3657598"/>
              <a:ext cx="2877421" cy="2001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381000" y="5834995"/>
            <a:ext cx="895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7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5395"/>
            <a:ext cx="89073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 প্রয়োগে ব্যবসায়ের সুবিধাদি </a:t>
            </a:r>
            <a:endParaRPr lang="en-US" sz="54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71532" y="1244626"/>
            <a:ext cx="6074836" cy="4305298"/>
            <a:chOff x="1490163" y="1354053"/>
            <a:chExt cx="6074836" cy="4305298"/>
          </a:xfrm>
        </p:grpSpPr>
        <p:pic>
          <p:nvPicPr>
            <p:cNvPr id="6" name="Picture 29" descr="http://www.psdgraphics.com/file/psd-credit-card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004" y="1371601"/>
              <a:ext cx="3141995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1" descr="http://www.paymentscardsandmobile.com/wp-content/uploads/2013/10/chip-pin-debit-card.jp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741" y="1354053"/>
              <a:ext cx="2846263" cy="2000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7" descr="http://www.politicalcampaigningtips.com/wp-content/uploads/2014/08/Check-signed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0163" y="3354304"/>
              <a:ext cx="3066374" cy="2305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3" descr="Image result for Credit Car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809" y="3825036"/>
              <a:ext cx="2733675" cy="1834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49722" y="5823256"/>
            <a:ext cx="9025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0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44" y="120245"/>
            <a:ext cx="8229600" cy="1090328"/>
          </a:xfrm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0801" y="5511158"/>
            <a:ext cx="3433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27" y="1440175"/>
            <a:ext cx="6903334" cy="38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20" y="978110"/>
            <a:ext cx="5562600" cy="5211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5938418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ফ্যাক্স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0844" y="120245"/>
            <a:ext cx="8229600" cy="1090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 যোগাযোগ ব্যবস্থা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35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1142" y="1760463"/>
            <a:ext cx="7012542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3800" y="5791200"/>
            <a:ext cx="2264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0844" y="120245"/>
            <a:ext cx="8229600" cy="1090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 যোগাযোগ ব্যবস্থা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24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447800"/>
            <a:ext cx="7150621" cy="399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1400" y="5907188"/>
            <a:ext cx="2743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ইনট্রানেট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0844" y="120245"/>
            <a:ext cx="8229600" cy="1090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 যোগাযোগ ব্যবস্থা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13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99" y="142917"/>
            <a:ext cx="8229600" cy="1143000"/>
          </a:xfrm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বিপনন</a:t>
            </a:r>
            <a:endParaRPr lang="en-US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http://www.level-iv-consulting.com/wp-content/uploads/2014/04/Market-Analysis-P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74" y="1300218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5415282"/>
            <a:ext cx="3745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6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4911435" y="152399"/>
            <a:ext cx="3927765" cy="6398795"/>
          </a:xfrm>
          <a:prstGeom prst="flowChartAlternateProcess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609600" y="0"/>
            <a:ext cx="5521035" cy="6398795"/>
            <a:chOff x="568035" y="533400"/>
            <a:chExt cx="4343400" cy="5638800"/>
          </a:xfrm>
        </p:grpSpPr>
        <p:sp>
          <p:nvSpPr>
            <p:cNvPr id="5" name="Vertical Scroll 4"/>
            <p:cNvSpPr/>
            <p:nvPr/>
          </p:nvSpPr>
          <p:spPr>
            <a:xfrm>
              <a:off x="568035" y="533400"/>
              <a:ext cx="4343400" cy="5638800"/>
            </a:xfrm>
            <a:prstGeom prst="verticalScroll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1174517" y="1204896"/>
              <a:ext cx="3167192" cy="4028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914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371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8288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endPara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40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40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itchFamily="2" charset="0"/>
                  <a:cs typeface="Nikosh" pitchFamily="2" charset="0"/>
                </a:rPr>
                <a:t>পরিচিতি</a:t>
              </a:r>
              <a:endPara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5400" b="1" dirty="0" err="1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কায়ছার</a:t>
              </a:r>
              <a:r>
                <a:rPr lang="en-US" sz="5400" b="1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5400" b="1" dirty="0" err="1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আলম</a:t>
              </a:r>
              <a:endParaRPr lang="en-US" sz="5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4000" dirty="0" err="1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4000" dirty="0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4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3600" dirty="0" err="1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ইস্পাহানি</a:t>
              </a:r>
              <a:r>
                <a:rPr lang="en-US" sz="3600" dirty="0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আদর্শ</a:t>
              </a:r>
              <a:r>
                <a:rPr lang="en-US" sz="3600" dirty="0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হাই</a:t>
              </a:r>
              <a:r>
                <a:rPr lang="en-US" sz="3600" dirty="0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স্কুল</a:t>
              </a:r>
              <a:r>
                <a:rPr lang="en-US" sz="3600" dirty="0" smtClean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11436" y="320816"/>
            <a:ext cx="3927764" cy="248689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kern="1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kern="1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kern="1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3600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sz="36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3600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অ</a:t>
            </a:r>
            <a:r>
              <a:rPr lang="bn-BD" sz="3600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ষ্টম </a:t>
            </a:r>
            <a:endParaRPr lang="en-US" sz="36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3600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kern="1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3600" kern="1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4</a:t>
            </a:r>
            <a:endParaRPr lang="bn-BD" sz="28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962400"/>
            <a:ext cx="1763534" cy="237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3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zetacro.it/images/datacoll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419725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প্রতিদ্বন্ধীদের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4199" y="1429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বিপনন</a:t>
            </a:r>
            <a:endParaRPr lang="en-US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1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newyork.seriouseats.com/images/2012/10/102012_Eagle_beer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95474"/>
            <a:ext cx="5974682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600" y="5715000"/>
            <a:ext cx="2244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4199" y="1429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বিপনন</a:t>
            </a:r>
            <a:endParaRPr lang="en-US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91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96244" y="1423987"/>
            <a:ext cx="6218161" cy="3667126"/>
            <a:chOff x="1491915" y="1447800"/>
            <a:chExt cx="6218161" cy="3667126"/>
          </a:xfrm>
        </p:grpSpPr>
        <p:pic>
          <p:nvPicPr>
            <p:cNvPr id="3" name="Picture 10" descr="http://staffingstream.wpengine.netdna-cdn.com/wp-content/uploads/2012/10/website-desig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761" y="1447800"/>
              <a:ext cx="3615315" cy="3667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915" y="3105151"/>
              <a:ext cx="2602846" cy="2009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8" descr="http://www.blogmarketingbook.com/wp-content/uploads/2014/01/bbc-blog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968" y="1447800"/>
              <a:ext cx="2582793" cy="1657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3657600" y="5599358"/>
            <a:ext cx="1727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4199" y="1429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বিপনন</a:t>
            </a:r>
            <a:endParaRPr lang="en-US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01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725083"/>
            <a:ext cx="6248400" cy="3966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57150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EPOS(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328221"/>
            <a:ext cx="62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0452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57150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524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25" y="1600200"/>
            <a:ext cx="768096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6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6781800" cy="18288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Nikosh" pitchFamily="2" charset="0"/>
                <a:cs typeface="Nikosh" pitchFamily="2" charset="0"/>
              </a:rPr>
              <a:t>উৎপাদন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ব্যবস্থাপনা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dirty="0" err="1">
                <a:latin typeface="Nikosh" pitchFamily="2" charset="0"/>
                <a:cs typeface="Nikosh" pitchFamily="2" charset="0"/>
              </a:rPr>
              <a:t>ইন্ট্রানেট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4215825"/>
            <a:ext cx="4862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সফল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বিপণন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ব্যবস্থার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শর্ত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কোনটি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4953000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" pitchFamily="2" charset="0"/>
                <a:cs typeface="Nikosh" pitchFamily="2" charset="0"/>
              </a:rPr>
              <a:t>ক)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কেনা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4929391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" pitchFamily="2" charset="0"/>
                <a:cs typeface="Nikosh" pitchFamily="2" charset="0"/>
              </a:rPr>
              <a:t>খ)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প্রচার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করা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4035" y="5562600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" pitchFamily="2" charset="0"/>
                <a:cs typeface="Nikosh" pitchFamily="2" charset="0"/>
              </a:rPr>
              <a:t>গ)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দোকান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সাজানো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5562600"/>
            <a:ext cx="1511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" pitchFamily="2" charset="0"/>
                <a:cs typeface="Nikosh" pitchFamily="2" charset="0"/>
              </a:rPr>
              <a:t>ঘ)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হিসাব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করা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Quad Arrow 8"/>
          <p:cNvSpPr/>
          <p:nvPr/>
        </p:nvSpPr>
        <p:spPr bwMode="auto">
          <a:xfrm rot="18857328">
            <a:off x="3673483" y="4871810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0" name="Quad Arrow 9"/>
          <p:cNvSpPr/>
          <p:nvPr/>
        </p:nvSpPr>
        <p:spPr bwMode="auto">
          <a:xfrm rot="18857328">
            <a:off x="3666188" y="5499349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1" name="Quad Arrow 10"/>
          <p:cNvSpPr/>
          <p:nvPr/>
        </p:nvSpPr>
        <p:spPr bwMode="auto">
          <a:xfrm rot="18857328">
            <a:off x="7382582" y="5475667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2" name="Half Frame 11"/>
          <p:cNvSpPr/>
          <p:nvPr/>
        </p:nvSpPr>
        <p:spPr bwMode="auto">
          <a:xfrm rot="13053893">
            <a:off x="7544870" y="4683228"/>
            <a:ext cx="304681" cy="685801"/>
          </a:xfrm>
          <a:prstGeom prst="halfFrame">
            <a:avLst>
              <a:gd name="adj1" fmla="val 9457"/>
              <a:gd name="adj2" fmla="val 1003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94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5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610600" cy="22098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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ব্যবসায়ে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তথ্য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যোগাযোগ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প্রযুক্তির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গুরুত্ব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ব্যাখ্যা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030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7000">
              <a:srgbClr val="C00000"/>
            </a:gs>
            <a:gs pos="17000">
              <a:schemeClr val="accent1">
                <a:lumMod val="45000"/>
                <a:lumOff val="55000"/>
              </a:schemeClr>
            </a:gs>
            <a:gs pos="27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97"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4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0" kern="1200">
                <a:effectLst/>
                <a:latin typeface="+mj-lt"/>
                <a:ea typeface="+mj-ea"/>
                <a:cs typeface="+mj-cs"/>
              </a:rPr>
              <a:t>দোকানের ছবি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6284"/>
            <a:ext cx="8229600" cy="4493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7422EDD-C594-4188-B3B8-504EE773FCBC}"/>
              </a:ext>
            </a:extLst>
          </p:cNvPr>
          <p:cNvSpPr/>
          <p:nvPr/>
        </p:nvSpPr>
        <p:spPr>
          <a:xfrm>
            <a:off x="6934200" y="3048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5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0" kern="1200">
                <a:effectLst/>
                <a:latin typeface="+mj-lt"/>
                <a:ea typeface="+mj-ea"/>
                <a:cs typeface="+mj-cs"/>
              </a:rPr>
              <a:t>হিসাব নিকাশ</a:t>
            </a:r>
          </a:p>
        </p:txBody>
      </p:sp>
      <p:pic>
        <p:nvPicPr>
          <p:cNvPr id="1051" name="Picture 27" descr="http://2.bp.blogspot.com/-4HbVrrAsfhg/T5_wIb1zwUI/AAAAAAAAbt8/ETNMPFbEluo/s1600/984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4" b="13337"/>
          <a:stretch/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61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3689" y="5105400"/>
            <a:ext cx="9050311" cy="1333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pPr algn="just"/>
            <a:r>
              <a:rPr lang="en-US" sz="5400" b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দোকানে</a:t>
            </a:r>
            <a:r>
              <a:rPr lang="en-US" sz="5400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মালামালের</a:t>
            </a:r>
            <a:r>
              <a:rPr lang="en-US" sz="5400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5400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5400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নিকাশের</a:t>
            </a:r>
            <a:r>
              <a:rPr lang="en-US" sz="5400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5400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9" y="152400"/>
            <a:ext cx="4364636" cy="2667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7" descr="http://2.bp.blogspot.com/-4HbVrrAsfhg/T5_wIb1zwUI/AAAAAAAAbt8/ETNMPFbEluo/s1600/98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760" y="1676400"/>
            <a:ext cx="4419606" cy="2667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39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C0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485" y="533400"/>
            <a:ext cx="6683115" cy="990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9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1752600"/>
            <a:ext cx="8686800" cy="396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8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8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8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8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গুরত্ব</a:t>
            </a:r>
            <a:endParaRPr lang="en-US" sz="8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5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2000">
              <a:schemeClr val="accent1">
                <a:lumMod val="5000"/>
                <a:lumOff val="95000"/>
              </a:schemeClr>
            </a:gs>
            <a:gs pos="0">
              <a:srgbClr val="00B050"/>
            </a:gs>
            <a:gs pos="5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94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kern="1200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kern="1200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20000"/>
              </a:spcBef>
              <a:buFont typeface="Arial" pitchFamily="34" charset="0"/>
              <a:buNone/>
            </a:pPr>
            <a:endParaRPr lang="en-US" sz="3200" b="1" spc="50" dirty="0">
              <a:ln w="11430"/>
              <a:solidFill>
                <a:schemeClr val="tx1"/>
              </a:solidFill>
              <a:effectLst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algn="l">
              <a:spcBef>
                <a:spcPct val="20000"/>
              </a:spcBef>
              <a:buFont typeface="Arial" pitchFamily="34" charset="0"/>
              <a:buNone/>
            </a:pPr>
            <a:endParaRPr lang="en-US" sz="3200" b="1" spc="50" dirty="0">
              <a:ln w="11430"/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algn="l">
              <a:spcBef>
                <a:spcPct val="20000"/>
              </a:spcBef>
              <a:buFont typeface="Arial" pitchFamily="34" charset="0"/>
              <a:buNone/>
            </a:pPr>
            <a:endParaRPr lang="en-US" sz="3200" b="1" spc="50" dirty="0">
              <a:ln w="11430"/>
              <a:solidFill>
                <a:schemeClr val="tx1"/>
              </a:solidFill>
              <a:effectLst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algn="l">
              <a:spcBef>
                <a:spcPct val="20000"/>
              </a:spcBef>
              <a:buFont typeface="Arial" pitchFamily="34" charset="0"/>
              <a:buNone/>
            </a:pPr>
            <a:r>
              <a:rPr lang="en-US" sz="3200" b="1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lang="en-US" sz="3200" b="1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lang="en-US" sz="3200" b="1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শেষে</a:t>
            </a:r>
            <a:r>
              <a:rPr lang="en-US" sz="3200" b="1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শিক্ষার্থীরা</a:t>
            </a:r>
            <a:r>
              <a:rPr lang="en-US" sz="3200" b="1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…</a:t>
            </a:r>
          </a:p>
        </p:txBody>
      </p:sp>
      <p:graphicFrame>
        <p:nvGraphicFramePr>
          <p:cNvPr id="14343" name="Rectangle 3">
            <a:extLst>
              <a:ext uri="{FF2B5EF4-FFF2-40B4-BE49-F238E27FC236}">
                <a16:creationId xmlns:a16="http://schemas.microsoft.com/office/drawing/2014/main" xmlns="" id="{7BC69D29-A5A8-4A12-92CE-D273A0498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8295122"/>
              </p:ext>
            </p:extLst>
          </p:nvPr>
        </p:nvGraphicFramePr>
        <p:xfrm>
          <a:off x="4648200" y="1219200"/>
          <a:ext cx="4038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2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395"/>
            <a:ext cx="8907311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54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প্রয়োগে</a:t>
            </a:r>
            <a:r>
              <a:rPr lang="en-US" sz="54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54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সুবিধাদি</a:t>
            </a:r>
            <a:r>
              <a:rPr lang="en-US" sz="54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26" name="Picture 2" descr="http://www.shiresystems.co.uk/downloads/overviews/stock/Shire%20Stock%20Control%20for%20animation/Stock%20Control%20BMP%27s/Stock-Grid-View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330" y="1284997"/>
            <a:ext cx="596265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667375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ব্যবহার করে মজুদের হালনাগাদ তথ্য সহজে ও দ্রুততার সাথে পাওয়া যায়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utoShape 18" descr="http://marketing.midwestmarketingllc.com/Portals/167088/images/marketing%20rapid%20city2.jpg"/>
          <p:cNvSpPr>
            <a:spLocks noChangeAspect="1" noChangeArrowheads="1"/>
          </p:cNvSpPr>
          <p:nvPr/>
        </p:nvSpPr>
        <p:spPr bwMode="auto">
          <a:xfrm>
            <a:off x="155575" y="-1995488"/>
            <a:ext cx="59626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4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1000">
              <a:schemeClr val="accent6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9910" y="6088559"/>
            <a:ext cx="5493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4" descr="http://www.orientalgmt.com/images/Strategic-Management-oriental-garment-thailand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34266"/>
            <a:ext cx="6851219" cy="49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36689" y="0"/>
            <a:ext cx="89073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 প্রয়োগে ব্যবসায়ের সুবিধাদি </a:t>
            </a:r>
            <a:endParaRPr lang="en-US" sz="54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78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03.02.2021</Template>
  <TotalTime>14</TotalTime>
  <Words>259</Words>
  <Application>Microsoft Office PowerPoint</Application>
  <PresentationFormat>On-screen Show (4:3)</PresentationFormat>
  <Paragraphs>79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Nikosh</vt:lpstr>
      <vt:lpstr>NikoshBAN</vt:lpstr>
      <vt:lpstr>Siyam Rupali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আজকের পাঠ</vt:lpstr>
      <vt:lpstr>শিখনফল</vt:lpstr>
      <vt:lpstr>আইসিটি প্রয়োগে ব্যবসায়ের সুবিধাদি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উন্নত যোগাযোগ ব্যবস্থা</vt:lpstr>
      <vt:lpstr>PowerPoint Presentation</vt:lpstr>
      <vt:lpstr>PowerPoint Presentation</vt:lpstr>
      <vt:lpstr>PowerPoint Presentation</vt:lpstr>
      <vt:lpstr>বিপনন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বাড়ির কাজ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Ispahani School</dc:creator>
  <cp:lastModifiedBy>Ispahani School</cp:lastModifiedBy>
  <cp:revision>7</cp:revision>
  <dcterms:created xsi:type="dcterms:W3CDTF">2021-08-31T17:03:58Z</dcterms:created>
  <dcterms:modified xsi:type="dcterms:W3CDTF">2021-08-31T18:06:04Z</dcterms:modified>
</cp:coreProperties>
</file>