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62" r:id="rId4"/>
    <p:sldId id="264" r:id="rId5"/>
    <p:sldId id="260" r:id="rId6"/>
    <p:sldId id="263" r:id="rId7"/>
    <p:sldId id="256" r:id="rId8"/>
    <p:sldId id="265" r:id="rId9"/>
    <p:sldId id="272" r:id="rId10"/>
    <p:sldId id="266" r:id="rId11"/>
    <p:sldId id="273" r:id="rId12"/>
    <p:sldId id="268" r:id="rId13"/>
    <p:sldId id="275" r:id="rId14"/>
    <p:sldId id="270" r:id="rId15"/>
    <p:sldId id="274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FA12"/>
    <a:srgbClr val="F852D8"/>
    <a:srgbClr val="1BF60A"/>
    <a:srgbClr val="CD39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3DD6-DFAC-4EF4-9C4C-AA7A955057F1}" type="datetimeFigureOut">
              <a:rPr lang="en-US" smtClean="0"/>
              <a:t>31-Aug-21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A6958-84BE-4C81-BD31-4B862F57A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শিক্ষার্থীরা শুধু</a:t>
            </a:r>
            <a:r>
              <a:rPr lang="bn-BD" baseline="0" dirty="0" smtClean="0"/>
              <a:t>  প্রমাণটি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সংক্ষেপে খাতায় লিখবে।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6958-84BE-4C81-BD31-4B862F57AC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6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শিক্ষার্থীরা</a:t>
            </a:r>
            <a:r>
              <a:rPr lang="bn-BD" baseline="0" dirty="0" smtClean="0"/>
              <a:t> জোড়ায় বিভক্ত হয়ে সংক্ষেপে খাতায় প্রমাণটি লিখবে এবং শিক্ষক ঘুরে ঘুরে দেখবেন।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6958-84BE-4C81-BD31-4B862F57AC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শিক্ষার্থীরা</a:t>
            </a:r>
            <a:r>
              <a:rPr lang="bn-BD" baseline="0" dirty="0" smtClean="0"/>
              <a:t> দলে বিভক্ত হয়ে সংক্ষেপে উপপাদ্যটি প্রমাণ করবে এবং শিক্ষক ঘুরে ঘুরে দেখবেন।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6958-84BE-4C81-BD31-4B862F57AC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7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ounded Rectangle 7"/>
            <p:cNvSpPr/>
            <p:nvPr userDrawn="1"/>
          </p:nvSpPr>
          <p:spPr>
            <a:xfrm>
              <a:off x="66675" y="66675"/>
              <a:ext cx="8991600" cy="5010150"/>
            </a:xfrm>
            <a:prstGeom prst="roundRect">
              <a:avLst>
                <a:gd name="adj" fmla="val 640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81000" y="361950"/>
            <a:ext cx="8243454" cy="3911626"/>
            <a:chOff x="381000" y="161058"/>
            <a:chExt cx="8243454" cy="3911626"/>
          </a:xfrm>
        </p:grpSpPr>
        <p:sp>
          <p:nvSpPr>
            <p:cNvPr id="20" name="TextBox 19"/>
            <p:cNvSpPr txBox="1"/>
            <p:nvPr/>
          </p:nvSpPr>
          <p:spPr>
            <a:xfrm>
              <a:off x="547254" y="161058"/>
              <a:ext cx="8077200" cy="1496292"/>
            </a:xfrm>
            <a:prstGeom prst="rect">
              <a:avLst/>
            </a:prstGeom>
            <a:noFill/>
          </p:spPr>
          <p:txBody>
            <a:bodyPr wrap="square" rtlCol="0">
              <a:prstTxWarp prst="textWave1">
                <a:avLst>
                  <a:gd name="adj1" fmla="val 20000"/>
                  <a:gd name="adj2" fmla="val -901"/>
                </a:avLst>
              </a:prstTxWarp>
              <a:spAutoFit/>
            </a:bodyPr>
            <a:lstStyle/>
            <a:p>
              <a:pPr algn="ctr"/>
              <a:r>
                <a:rPr lang="bn-BD" sz="60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আজকের ক্লাসে সবাইকে স্বাগতম </a:t>
              </a:r>
              <a:endPara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81000" y="1814944"/>
              <a:ext cx="8243454" cy="2257740"/>
              <a:chOff x="381000" y="1814944"/>
              <a:chExt cx="8440792" cy="2257740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42370" y="2067348"/>
                <a:ext cx="2779422" cy="1752931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5445" y="1814944"/>
                <a:ext cx="2753109" cy="2257740"/>
              </a:xfrm>
              <a:prstGeom prst="rect">
                <a:avLst/>
              </a:prstGeom>
            </p:spPr>
          </p:pic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1000" y="2007922"/>
                <a:ext cx="3025210" cy="18717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281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7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জোড়ায় কাজ </a:t>
            </a:r>
            <a:endParaRPr lang="en-US" sz="7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85950"/>
            <a:ext cx="4038600" cy="167640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BD" b="1" dirty="0">
                <a:solidFill>
                  <a:srgbClr val="C00000"/>
                </a:solidFill>
              </a:rPr>
              <a:t>উপপাদ্য- ১৪ 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bn-BD" b="1" dirty="0">
                <a:solidFill>
                  <a:srgbClr val="C00000"/>
                </a:solidFill>
              </a:rPr>
              <a:t>ত্রিভুজের যেকোনো দুই বাহুর দৈর্ঘ্যের সমষ্টি এর তৃতীয় বাহুর দৈর্ঘ্য অপেক্ষা বৃহত্তর।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5" y="1920875"/>
            <a:ext cx="2343150" cy="1952625"/>
          </a:xfrm>
        </p:spPr>
      </p:pic>
    </p:spTree>
    <p:extLst>
      <p:ext uri="{BB962C8B-B14F-4D97-AF65-F5344CB8AC3E}">
        <p14:creationId xmlns:p14="http://schemas.microsoft.com/office/powerpoint/2010/main" val="420328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638800" y="2157845"/>
            <a:ext cx="2819400" cy="2318905"/>
            <a:chOff x="5638800" y="2157845"/>
            <a:chExt cx="2819400" cy="2318905"/>
          </a:xfrm>
        </p:grpSpPr>
        <p:sp>
          <p:nvSpPr>
            <p:cNvPr id="2" name="Isosceles Triangle 1"/>
            <p:cNvSpPr/>
            <p:nvPr/>
          </p:nvSpPr>
          <p:spPr>
            <a:xfrm>
              <a:off x="5867400" y="2571750"/>
              <a:ext cx="2286000" cy="1447800"/>
            </a:xfrm>
            <a:prstGeom prst="triangle">
              <a:avLst>
                <a:gd name="adj" fmla="val 286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01000" y="409575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8800" y="409575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4600" y="2157845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32320" y="2978729"/>
            <a:ext cx="1891144" cy="405244"/>
            <a:chOff x="5732320" y="2978729"/>
            <a:chExt cx="1891144" cy="405244"/>
          </a:xfrm>
        </p:grpSpPr>
        <p:grpSp>
          <p:nvGrpSpPr>
            <p:cNvPr id="5" name="Group 4"/>
            <p:cNvGrpSpPr/>
            <p:nvPr/>
          </p:nvGrpSpPr>
          <p:grpSpPr>
            <a:xfrm>
              <a:off x="6151418" y="3266209"/>
              <a:ext cx="1236519" cy="105641"/>
              <a:chOff x="6151418" y="3266209"/>
              <a:chExt cx="1236519" cy="105641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6151418" y="329565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7311737" y="3266209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166264" y="2978729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32320" y="3002973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</p:grpSp>
      <p:cxnSp>
        <p:nvCxnSpPr>
          <p:cNvPr id="14" name="Straight Connector 13"/>
          <p:cNvCxnSpPr>
            <a:endCxn id="4" idx="6"/>
          </p:cNvCxnSpPr>
          <p:nvPr/>
        </p:nvCxnSpPr>
        <p:spPr>
          <a:xfrm flipV="1">
            <a:off x="6151418" y="3304309"/>
            <a:ext cx="1236519" cy="294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4"/>
          </p:cNvCxnSpPr>
          <p:nvPr/>
        </p:nvCxnSpPr>
        <p:spPr>
          <a:xfrm flipV="1">
            <a:off x="8153400" y="3312970"/>
            <a:ext cx="207817" cy="7065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361950"/>
            <a:ext cx="8458200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000" b="1" dirty="0" smtClean="0">
                <a:solidFill>
                  <a:schemeClr val="accent6">
                    <a:lumMod val="75000"/>
                  </a:schemeClr>
                </a:solidFill>
              </a:rPr>
              <a:t>উপপাদ্য – ১৫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bn-BD" sz="2000" b="1" dirty="0" smtClean="0">
                <a:solidFill>
                  <a:schemeClr val="accent6">
                    <a:lumMod val="75000"/>
                  </a:schemeClr>
                </a:solidFill>
              </a:rPr>
              <a:t>ত্রিভুজের যেকোনো দুই বাহুর মধ্যবিন্দুর সংযোজক রেখাংশ তৃতীয় বাহুর সমান্তরাল এবং দৈর্ঘ্যে তার অর্ধেক।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1139153"/>
                <a:ext cx="7696200" cy="7855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বিশেষ নির্বচনঃ মনে করি,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𝑨𝑩𝑪</m:t>
                    </m:r>
                  </m:oMath>
                </a14:m>
                <a:r>
                  <a:rPr lang="bn-BD" b="1" dirty="0" smtClean="0"/>
                  <a:t> একটি ত্রিভুজ।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BD" b="1" dirty="0" smtClean="0"/>
                  <a:t> ও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</m:oMath>
                </a14:m>
                <a:r>
                  <a:rPr lang="bn-BD" b="1" dirty="0" smtClean="0"/>
                  <a:t> যথাক্রমে ত্রিভুজটির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 ও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BD" b="1" dirty="0" smtClean="0"/>
                  <a:t> বাহুর মধ্যবিন্দু। তাহলে, প্রমাণ করতে হবে যে,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এবং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। </a:t>
                </a:r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39153"/>
                <a:ext cx="7696200" cy="785536"/>
              </a:xfrm>
              <a:prstGeom prst="rect">
                <a:avLst/>
              </a:prstGeom>
              <a:blipFill rotWithShape="1">
                <a:blip r:embed="rId2"/>
                <a:stretch>
                  <a:fillRect l="-633" t="-2290" b="-3053"/>
                </a:stretch>
              </a:blipFill>
              <a:ln>
                <a:solidFill>
                  <a:schemeClr val="tx1"/>
                </a:soli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" y="1924689"/>
                <a:ext cx="580851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অঙ্কনঃ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BD" b="1" dirty="0" smtClean="0"/>
                  <a:t> ও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</m:oMath>
                </a14:m>
                <a:r>
                  <a:rPr lang="bn-BD" b="1" dirty="0" smtClean="0"/>
                  <a:t> যোগ করে বর্ধিত করি</a:t>
                </a:r>
                <a:r>
                  <a:rPr lang="en-US" b="1" dirty="0" smtClean="0"/>
                  <a:t> </a:t>
                </a:r>
                <a:r>
                  <a:rPr lang="bn-BD" b="1" dirty="0" smtClean="0"/>
                  <a:t>যেন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𝑬𝑭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𝑫𝑬</m:t>
                    </m:r>
                  </m:oMath>
                </a14:m>
                <a:r>
                  <a:rPr lang="bn-BD" b="1" dirty="0" smtClean="0"/>
                  <a:t> হয়।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𝑪</m:t>
                    </m:r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bn-BD" b="1" dirty="0" smtClean="0"/>
                  <a:t> যোগ করি। </a:t>
                </a:r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924689"/>
                <a:ext cx="580851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39" t="-4839" b="-25806"/>
                </a:stretch>
              </a:blipFill>
              <a:ln>
                <a:solidFill>
                  <a:schemeClr val="tx1"/>
                </a:solidFill>
                <a:prstDash val="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000" y="2348345"/>
                <a:ext cx="5351320" cy="258532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প্রমাণঃ (১)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𝑨𝑫𝑬</m:t>
                    </m:r>
                  </m:oMath>
                </a14:m>
                <a:r>
                  <a:rPr lang="bn-BD" b="1" dirty="0" smtClean="0"/>
                  <a:t> ও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𝑪𝑬𝑭</m:t>
                    </m:r>
                  </m:oMath>
                </a14:m>
                <a:r>
                  <a:rPr lang="bn-BD" b="1" dirty="0" smtClean="0"/>
                  <a:t> এর মধ্যে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𝑬𝑪</m:t>
                    </m:r>
                  </m:oMath>
                </a14:m>
                <a:r>
                  <a:rPr lang="bn-BD" b="1" dirty="0" smtClean="0"/>
                  <a:t> [ দেওয়া আছে। ] 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𝑬𝑭</m:t>
                    </m:r>
                  </m:oMath>
                </a14:m>
                <a:r>
                  <a:rPr lang="bn-BD" b="1" dirty="0" smtClean="0"/>
                  <a:t>	[ অঙ্কনানুসারে ] </a:t>
                </a:r>
              </a:p>
              <a:p>
                <a:r>
                  <a:rPr lang="bn-BD" b="1" dirty="0"/>
                  <a:t> 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𝑨𝑬𝑫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𝑪𝑬𝑭</m:t>
                    </m:r>
                  </m:oMath>
                </a14:m>
                <a:r>
                  <a:rPr lang="bn-BD" b="1" dirty="0" smtClean="0"/>
                  <a:t>	[ বিপ্রতীব কোণ ] </a:t>
                </a:r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𝑨𝑫𝑬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𝑪𝑬𝑭</m:t>
                    </m:r>
                  </m:oMath>
                </a14:m>
                <a:r>
                  <a:rPr lang="bn-BD" b="1" dirty="0"/>
                  <a:t> </a:t>
                </a:r>
                <a:r>
                  <a:rPr lang="bn-BD" b="1" dirty="0" smtClean="0"/>
                  <a:t>	[ বাহু-কোণ-বাহু উপপাদ্য ] </a:t>
                </a:r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BD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𝑨𝑫𝑬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𝑬𝑭𝑪</m:t>
                    </m:r>
                  </m:oMath>
                </a14:m>
                <a:r>
                  <a:rPr lang="bn-BD" b="1" dirty="0" smtClean="0"/>
                  <a:t>এবং</a:t>
                </a:r>
                <a14:m>
                  <m:oMath xmlns:m="http://schemas.openxmlformats.org/officeDocument/2006/math">
                    <m:r>
                      <a:rPr lang="bn-BD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𝑫𝑨𝑬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𝑬𝑪𝑭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b="1" dirty="0" smtClean="0"/>
                  <a:t>	[ একান্তর কোণ ]</a:t>
                </a:r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𝑪𝑭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b="1" i="1" smtClean="0">
                        <a:latin typeface="Cambria Math"/>
                        <a:ea typeface="Cambria Math"/>
                      </a:rPr>
                      <m:t>বা</m:t>
                    </m:r>
                    <m:r>
                      <a:rPr lang="bn-BD" b="1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𝑪𝑭</m:t>
                    </m:r>
                  </m:oMath>
                </a14:m>
                <a:r>
                  <a:rPr lang="bn-BD" b="1" dirty="0" smtClean="0"/>
                  <a:t> </a:t>
                </a:r>
              </a:p>
              <a:p>
                <a:r>
                  <a:rPr lang="bn-BD" b="1" dirty="0" smtClean="0"/>
                  <a:t> আবার,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𝑪𝑭</m:t>
                    </m:r>
                  </m:oMath>
                </a14:m>
                <a:r>
                  <a:rPr lang="bn-BD" b="1" dirty="0" smtClean="0"/>
                  <a:t> এবং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𝑩𝑫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𝑪𝑭</m:t>
                    </m:r>
                  </m:oMath>
                </a14:m>
                <a:r>
                  <a:rPr lang="bn-BD" b="1" dirty="0" smtClean="0"/>
                  <a:t> </a:t>
                </a:r>
              </a:p>
              <a:p>
                <a:r>
                  <a:rPr lang="bn-BD" b="1" dirty="0" smtClean="0"/>
                  <a:t>সুতরাং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𝑩𝑫𝑭𝑪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bn-BD" b="1" dirty="0" smtClean="0"/>
                  <a:t>একটি সামান্তরিক। </a:t>
                </a:r>
              </a:p>
              <a:p>
                <a14:m>
                  <m:oMath xmlns:m="http://schemas.openxmlformats.org/officeDocument/2006/math">
                    <m:r>
                      <a:rPr lang="bn-BD" b="1" i="1" dirty="0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𝑫𝑭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𝑩𝑪</m:t>
                    </m:r>
                    <m:r>
                      <a:rPr lang="bn-BD" b="1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b="1" i="1" dirty="0" smtClean="0">
                        <a:latin typeface="Cambria Math"/>
                        <a:ea typeface="Cambria Math"/>
                      </a:rPr>
                      <m:t>বা</m:t>
                    </m:r>
                    <m:r>
                      <a:rPr lang="bn-BD" b="1" i="1" dirty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𝑫𝑬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।  </a:t>
                </a:r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48345"/>
                <a:ext cx="5351320" cy="2585323"/>
              </a:xfrm>
              <a:prstGeom prst="rect">
                <a:avLst/>
              </a:prstGeom>
              <a:blipFill rotWithShape="1">
                <a:blip r:embed="rId4"/>
                <a:stretch>
                  <a:fillRect l="-910" t="-704" b="-2817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8320" y="2952752"/>
                <a:ext cx="5334000" cy="1730667"/>
              </a:xfrm>
              <a:prstGeom prst="rect">
                <a:avLst/>
              </a:prstGeom>
              <a:noFill/>
              <a:ln>
                <a:solidFill>
                  <a:srgbClr val="F852D8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(২) আবার,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𝑫𝑭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বা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𝑬𝑭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</a:t>
                </a:r>
              </a:p>
              <a:p>
                <a:r>
                  <a:rPr lang="bn-BD" b="1" dirty="0" smtClean="0"/>
                  <a:t>বা,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</a:t>
                </a:r>
              </a:p>
              <a:p>
                <a:r>
                  <a:rPr lang="bn-BD" b="1" dirty="0" smtClean="0"/>
                  <a:t>বা,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</a:t>
                </a:r>
              </a:p>
              <a:p>
                <a:r>
                  <a:rPr lang="bn-BD" b="1" dirty="0" smtClean="0"/>
                  <a:t>বা,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endParaRPr lang="bn-BD" b="1" dirty="0" smtClean="0"/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  <m:r>
                      <a:rPr lang="bn-BD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b="1" i="1" smtClean="0">
                        <a:latin typeface="Cambria Math"/>
                        <a:ea typeface="Cambria Math"/>
                      </a:rPr>
                      <m:t>বা</m:t>
                    </m:r>
                    <m:r>
                      <a:rPr lang="bn-BD" b="1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𝑫𝑬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	( প্রমাণিত )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20" y="2952752"/>
                <a:ext cx="5334000" cy="1730667"/>
              </a:xfrm>
              <a:prstGeom prst="rect">
                <a:avLst/>
              </a:prstGeom>
              <a:blipFill rotWithShape="1">
                <a:blip r:embed="rId5"/>
                <a:stretch>
                  <a:fillRect l="-798" t="-1049" b="-1399"/>
                </a:stretch>
              </a:blipFill>
              <a:ln>
                <a:solidFill>
                  <a:srgbClr val="F852D8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7349837" y="2952752"/>
            <a:ext cx="1260762" cy="381000"/>
            <a:chOff x="7349837" y="2952752"/>
            <a:chExt cx="1260762" cy="381000"/>
          </a:xfrm>
        </p:grpSpPr>
        <p:sp>
          <p:nvSpPr>
            <p:cNvPr id="6" name="TextBox 5"/>
            <p:cNvSpPr txBox="1"/>
            <p:nvPr/>
          </p:nvSpPr>
          <p:spPr>
            <a:xfrm>
              <a:off x="8153399" y="2952752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349837" y="3304309"/>
              <a:ext cx="103216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984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0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3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6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2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5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3" grpId="0" animBg="1"/>
      <p:bldP spid="15" grpId="0" animBg="1"/>
      <p:bldP spid="16" grpId="0" build="p" animBg="1"/>
      <p:bldP spid="16" grpId="1" build="allAtOnce" animBg="1"/>
      <p:bldP spid="2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205978"/>
            <a:ext cx="8229600" cy="994171"/>
          </a:xfrm>
        </p:spPr>
        <p:txBody>
          <a:bodyPr/>
          <a:lstStyle/>
          <a:p>
            <a:r>
              <a:rPr lang="bn-BD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দলগত কাজ 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57350"/>
            <a:ext cx="4038600" cy="205740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BD" b="1" dirty="0">
                <a:solidFill>
                  <a:schemeClr val="accent6">
                    <a:lumMod val="75000"/>
                  </a:schemeClr>
                </a:solidFill>
              </a:rPr>
              <a:t>উপপাদ্য – ১৫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bn-BD" b="1" dirty="0">
                <a:solidFill>
                  <a:schemeClr val="accent6">
                    <a:lumMod val="75000"/>
                  </a:schemeClr>
                </a:solidFill>
              </a:rPr>
              <a:t>ত্রিভুজের যেকোনো দুই বাহুর মধ্যবিন্দুর সংযোজক রেখাংশ তৃতীয় বাহুর সমান্তরাল এবং দৈর্ঘ্যে তার অর্ধেক।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78025"/>
            <a:ext cx="2486025" cy="1838325"/>
          </a:xfrm>
        </p:spPr>
      </p:pic>
    </p:spTree>
    <p:extLst>
      <p:ext uri="{BB962C8B-B14F-4D97-AF65-F5344CB8AC3E}">
        <p14:creationId xmlns:p14="http://schemas.microsoft.com/office/powerpoint/2010/main" val="390182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954" y="923065"/>
                <a:ext cx="8482445" cy="1754326"/>
              </a:xfrm>
              <a:prstGeom prst="rect">
                <a:avLst/>
              </a:prstGeom>
              <a:noFill/>
              <a:ln>
                <a:solidFill>
                  <a:srgbClr val="2EFA1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/>
                  <a:t>১।</a:t>
                </a:r>
                <a14:m>
                  <m:oMath xmlns:m="http://schemas.openxmlformats.org/officeDocument/2006/math">
                    <m:r>
                      <a:rPr lang="bn-BD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BD" b="1" dirty="0"/>
                  <a:t> এ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𝑨𝑩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BD" b="1" dirty="0"/>
                  <a:t> এবং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𝑫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/>
                  <a:t> এর মধ্যবিন্দু হলে –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𝒊</m:t>
                      </m:r>
                      <m:r>
                        <a:rPr lang="en-US" b="1" i="1">
                          <a:latin typeface="Cambria Math"/>
                        </a:rPr>
                        <m:t>.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&lt;∠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𝑨𝑪𝑩</m:t>
                      </m:r>
                    </m:oMath>
                  </m:oMathPara>
                </a14:m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𝒊𝒊</m:t>
                      </m:r>
                      <m:r>
                        <a:rPr lang="en-US" b="1" i="1">
                          <a:latin typeface="Cambria Math"/>
                        </a:rPr>
                        <m:t>.</m:t>
                      </m:r>
                      <m:r>
                        <a:rPr lang="en-US" b="1" i="1">
                          <a:latin typeface="Cambria Math"/>
                        </a:rPr>
                        <m:t>𝑨𝑩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𝑨𝑪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𝑨𝑫</m:t>
                      </m:r>
                    </m:oMath>
                  </m:oMathPara>
                </a14:m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𝒊𝒊𝒊</m:t>
                      </m:r>
                      <m:r>
                        <a:rPr lang="en-US" b="1" i="1">
                          <a:latin typeface="Cambria Math"/>
                        </a:rPr>
                        <m:t>.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&lt;∠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𝑨𝑫𝑩</m:t>
                      </m:r>
                    </m:oMath>
                  </m:oMathPara>
                </a14:m>
                <a:endParaRPr lang="bn-BD" b="1" dirty="0"/>
              </a:p>
              <a:p>
                <a:r>
                  <a:rPr lang="bn-BD" b="1" dirty="0"/>
                  <a:t>নিচের কোনটি সঠিক ? </a:t>
                </a:r>
              </a:p>
              <a:p>
                <a:r>
                  <a:rPr lang="bn-BD" b="1" dirty="0"/>
                  <a:t>ক.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𝒊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𝒊𝒊</m:t>
                    </m:r>
                  </m:oMath>
                </a14:m>
                <a:r>
                  <a:rPr lang="bn-BD" b="1" dirty="0"/>
                  <a:t>	</a:t>
                </a:r>
                <a:r>
                  <a:rPr lang="en-US" b="1" dirty="0"/>
                  <a:t>	</a:t>
                </a:r>
                <a:r>
                  <a:rPr lang="bn-BD" b="1" dirty="0"/>
                  <a:t>খ.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𝒊𝒊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𝒊𝒊𝒊</m:t>
                    </m:r>
                  </m:oMath>
                </a14:m>
                <a:r>
                  <a:rPr lang="bn-BD" b="1" dirty="0"/>
                  <a:t>	</a:t>
                </a:r>
                <a:r>
                  <a:rPr lang="en-US" b="1" dirty="0"/>
                  <a:t>	</a:t>
                </a:r>
                <a:r>
                  <a:rPr lang="bn-BD" b="1" dirty="0"/>
                  <a:t>গ.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𝒊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𝒊𝒊𝒊</m:t>
                    </m:r>
                  </m:oMath>
                </a14:m>
                <a:r>
                  <a:rPr lang="bn-BD" b="1" dirty="0"/>
                  <a:t>	</a:t>
                </a:r>
                <a:r>
                  <a:rPr lang="en-US" b="1" dirty="0"/>
                  <a:t>	</a:t>
                </a:r>
                <a:r>
                  <a:rPr lang="bn-BD" b="1" dirty="0"/>
                  <a:t>ঘ.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𝒊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𝒊𝒊</m:t>
                    </m:r>
                    <m:r>
                      <a:rPr lang="en-US" b="1" i="1">
                        <a:latin typeface="Cambria Math"/>
                      </a:rPr>
                      <m:t>, </m:t>
                    </m:r>
                    <m:r>
                      <a:rPr lang="en-US" b="1" i="1">
                        <a:latin typeface="Cambria Math"/>
                      </a:rPr>
                      <m:t>𝒊𝒊𝒊</m:t>
                    </m:r>
                  </m:oMath>
                </a14:m>
                <a:r>
                  <a:rPr lang="bn-BD" b="1" dirty="0"/>
                  <a:t> </a:t>
                </a:r>
                <a:endParaRPr lang="en-US" b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54" y="923065"/>
                <a:ext cx="8482445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503" t="-1034" b="-4483"/>
                </a:stretch>
              </a:blipFill>
              <a:ln>
                <a:solidFill>
                  <a:srgbClr val="2EFA1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5891645" y="2367395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05056" y="2766200"/>
            <a:ext cx="8468402" cy="2124942"/>
            <a:chOff x="419099" y="2507672"/>
            <a:chExt cx="8468402" cy="2124942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0" y="2904260"/>
              <a:ext cx="2029501" cy="1728354"/>
              <a:chOff x="6779930" y="2800350"/>
              <a:chExt cx="2107571" cy="172835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779930" y="2800350"/>
                <a:ext cx="2107571" cy="1728354"/>
                <a:chOff x="6779930" y="2800350"/>
                <a:chExt cx="2107571" cy="1728354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79930" y="2800350"/>
                  <a:ext cx="2107571" cy="1728354"/>
                </a:xfrm>
                <a:prstGeom prst="rect">
                  <a:avLst/>
                </a:prstGeom>
              </p:spPr>
            </p:pic>
            <p:grpSp>
              <p:nvGrpSpPr>
                <p:cNvPr id="9" name="Group 8"/>
                <p:cNvGrpSpPr/>
                <p:nvPr/>
              </p:nvGrpSpPr>
              <p:grpSpPr>
                <a:xfrm>
                  <a:off x="7128887" y="2901180"/>
                  <a:ext cx="1355290" cy="1175912"/>
                  <a:chOff x="7128887" y="2901180"/>
                  <a:chExt cx="1355290" cy="1175912"/>
                </a:xfrm>
              </p:grpSpPr>
              <p:sp>
                <p:nvSpPr>
                  <p:cNvPr id="7" name="Arc 6"/>
                  <p:cNvSpPr/>
                  <p:nvPr/>
                </p:nvSpPr>
                <p:spPr>
                  <a:xfrm rot="3299261">
                    <a:off x="7772400" y="3365315"/>
                    <a:ext cx="762000" cy="661554"/>
                  </a:xfrm>
                  <a:prstGeom prst="arc">
                    <a:avLst>
                      <a:gd name="adj1" fmla="val 17511203"/>
                      <a:gd name="adj2" fmla="val 0"/>
                    </a:avLst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8" name="Arc 7"/>
                  <p:cNvSpPr/>
                  <p:nvPr/>
                </p:nvSpPr>
                <p:spPr>
                  <a:xfrm rot="8829749">
                    <a:off x="7128887" y="2901180"/>
                    <a:ext cx="762000" cy="661554"/>
                  </a:xfrm>
                  <a:prstGeom prst="arc">
                    <a:avLst>
                      <a:gd name="adj1" fmla="val 14965680"/>
                      <a:gd name="adj2" fmla="val 21008927"/>
                    </a:avLst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7281287" y="3231956"/>
                    <a:ext cx="4572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latin typeface="Cambria Math"/>
                            </a:rPr>
                            <m:t>𝟔𝟎</m:t>
                          </m:r>
                          <m:r>
                            <a:rPr lang="en-US" sz="1200" b="1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1200" b="1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81287" y="3231956"/>
                    <a:ext cx="457200" cy="276999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8274628" y="3621067"/>
                    <a:ext cx="2286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4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14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1400" b="1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74628" y="3621067"/>
                    <a:ext cx="228600" cy="30777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52778" r="-3055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19099" y="2507672"/>
                  <a:ext cx="6348846" cy="2031325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𝑫𝑬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∥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𝑩𝑪</m:t>
                        </m:r>
                        <m:r>
                          <a:rPr lang="bn-BD" b="1" i="1" smtClean="0">
                            <a:latin typeface="Cambria Math"/>
                            <a:ea typeface="Cambria Math"/>
                          </a:rPr>
                          <m:t>এবং</m:t>
                        </m:r>
                        <m:r>
                          <a:rPr lang="bn-BD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𝑩𝑫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∥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𝑪𝑭</m:t>
                        </m:r>
                      </m:oMath>
                    </m:oMathPara>
                  </a14:m>
                  <a:endParaRPr lang="bn-BD" b="1" dirty="0" smtClean="0"/>
                </a:p>
                <a:p>
                  <a:r>
                    <a:rPr lang="bn-BD" b="1" dirty="0" smtClean="0"/>
                    <a:t>পাশের তথ্যের আলোকে ২ ও ৩নং প্রশ্নের উত্তর দাওঃ </a:t>
                  </a:r>
                </a:p>
                <a:p>
                  <a:r>
                    <a:rPr lang="bn-BD" b="1" dirty="0" smtClean="0"/>
                    <a:t>২। </a:t>
                  </a:r>
                  <a14:m>
                    <m:oMath xmlns:m="http://schemas.openxmlformats.org/officeDocument/2006/math">
                      <m:r>
                        <a:rPr lang="bn-BD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𝑩𝑫𝑬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a14:m>
                  <a:r>
                    <a:rPr lang="bn-BD" b="1" dirty="0" smtClean="0"/>
                    <a:t> কত ? </a:t>
                  </a:r>
                </a:p>
                <a:p>
                  <a:r>
                    <a:rPr lang="bn-BD" b="1" dirty="0" smtClean="0"/>
                    <a:t>ক.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𝟕𝟎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 smtClean="0"/>
                    <a:t>	খ.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𝟏𝟎𝟎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 smtClean="0"/>
                    <a:t>	গ.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𝟏𝟏𝟎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 smtClean="0"/>
                    <a:t>	ঘ.</a:t>
                  </a:r>
                  <a:r>
                    <a:rPr lang="en-US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𝟏𝟐𝟎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 smtClean="0"/>
                    <a:t> </a:t>
                  </a:r>
                </a:p>
                <a:p>
                  <a:r>
                    <a:rPr lang="bn-BD" b="1" dirty="0" smtClean="0"/>
                    <a:t>৩।</a:t>
                  </a:r>
                  <a:r>
                    <a:rPr lang="en-US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𝑨𝑪𝑩</m:t>
                      </m:r>
                    </m:oMath>
                  </a14:m>
                  <a:r>
                    <a:rPr lang="bn-BD" b="1" dirty="0" smtClean="0"/>
                    <a:t> কত ? </a:t>
                  </a:r>
                </a:p>
                <a:p>
                  <a:r>
                    <a:rPr lang="bn-BD" b="1" dirty="0"/>
                    <a:t>ক.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𝟗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/>
                    <a:t>	খ.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𝟏𝟎𝟎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/>
                    <a:t>	গ.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𝟏𝟏𝟎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/>
                    <a:t>	ঘ.</a:t>
                  </a:r>
                  <a:r>
                    <a:rPr lang="en-US" b="1" dirty="0"/>
                    <a:t>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𝟏𝟐𝟎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r>
                    <a:rPr lang="bn-BD" b="1" dirty="0"/>
                    <a:t> </a:t>
                  </a:r>
                </a:p>
                <a:p>
                  <a:endParaRPr lang="en-US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099" y="2507672"/>
                  <a:ext cx="6348846" cy="203132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70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Oval 15"/>
          <p:cNvSpPr/>
          <p:nvPr/>
        </p:nvSpPr>
        <p:spPr>
          <a:xfrm>
            <a:off x="3124200" y="4198177"/>
            <a:ext cx="304800" cy="3233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3628970"/>
            <a:ext cx="304800" cy="3233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52600" y="39323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 </a:t>
            </a:r>
            <a:endParaRPr lang="en-US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86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81150"/>
            <a:ext cx="4038600" cy="251460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BD" sz="1800" b="1" dirty="0">
                <a:solidFill>
                  <a:srgbClr val="00B050"/>
                </a:solidFill>
              </a:rPr>
              <a:t>১। কোনো ত্রিভুজের একটি কোণ অপর একটি কোণ অপেক্ষা বৃহত্তর হলে, বৃহত্তর কোণের বিপরীত বাহু ক্ষুদ্রতর কোণের বিপরীত বাহু অপেক্ষা বৃহত্তর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bn-BD" sz="1800" b="1" dirty="0">
                <a:solidFill>
                  <a:srgbClr val="00B050"/>
                </a:solidFill>
              </a:rPr>
              <a:t>প্রমাণ </a:t>
            </a:r>
            <a:r>
              <a:rPr lang="bn-BD" sz="1800" b="1" dirty="0" smtClean="0">
                <a:solidFill>
                  <a:srgbClr val="00B050"/>
                </a:solidFill>
              </a:rPr>
              <a:t>কর। </a:t>
            </a:r>
            <a:endParaRPr lang="bn-BD" sz="1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bn-BD" sz="1800" b="1" dirty="0">
                <a:solidFill>
                  <a:schemeClr val="accent2">
                    <a:lumMod val="75000"/>
                  </a:schemeClr>
                </a:solidFill>
              </a:rPr>
              <a:t>২। ত্রিভুজের যেকোনো দুই বাহুর দৈর্ঘ্যের সমষ্টি এর তৃতীয় বাহুর দৈর্ঘ্য অপেক্ষা </a:t>
            </a:r>
            <a:r>
              <a:rPr lang="bn-BD" sz="1800" b="1" dirty="0" smtClean="0">
                <a:solidFill>
                  <a:schemeClr val="accent2">
                    <a:lumMod val="75000"/>
                  </a:schemeClr>
                </a:solidFill>
              </a:rPr>
              <a:t>বৃহত্তর </a:t>
            </a:r>
            <a:r>
              <a:rPr lang="bn-BD" sz="1800" b="1" dirty="0">
                <a:solidFill>
                  <a:schemeClr val="accent2">
                    <a:lumMod val="75000"/>
                  </a:schemeClr>
                </a:solidFill>
              </a:rPr>
              <a:t>প্রমাণ </a:t>
            </a:r>
            <a:r>
              <a:rPr lang="bn-BD" sz="1800" b="1" dirty="0" smtClean="0">
                <a:solidFill>
                  <a:schemeClr val="accent2">
                    <a:lumMod val="75000"/>
                  </a:schemeClr>
                </a:solidFill>
              </a:rPr>
              <a:t>কর। </a:t>
            </a:r>
            <a:endParaRPr lang="bn-BD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bn-BD" sz="1800" b="1" dirty="0">
                <a:solidFill>
                  <a:srgbClr val="7030A0"/>
                </a:solidFill>
              </a:rPr>
              <a:t>৩। ত্রিভুজের যেকোনো দুই বাহুর মধ্যবিন্দুর সংযোজক রেখাংশ তৃতীয় বাহুর সমান্তরাল এবং দৈর্ঘ্যে তার অর্ধেক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bn-BD" sz="1800" b="1" dirty="0">
                <a:solidFill>
                  <a:srgbClr val="7030A0"/>
                </a:solidFill>
              </a:rPr>
              <a:t>প্রমাণ </a:t>
            </a:r>
            <a:r>
              <a:rPr lang="bn-BD" sz="1800" b="1" dirty="0" smtClean="0">
                <a:solidFill>
                  <a:srgbClr val="7030A0"/>
                </a:solidFill>
              </a:rPr>
              <a:t>কর।  </a:t>
            </a:r>
            <a:endParaRPr lang="en-US" sz="1800" b="1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34160"/>
            <a:ext cx="4038600" cy="2726054"/>
          </a:xfrm>
        </p:spPr>
      </p:pic>
    </p:spTree>
    <p:extLst>
      <p:ext uri="{BB962C8B-B14F-4D97-AF65-F5344CB8AC3E}">
        <p14:creationId xmlns:p14="http://schemas.microsoft.com/office/powerpoint/2010/main" val="6562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1000" y="666750"/>
            <a:ext cx="8243454" cy="3405934"/>
            <a:chOff x="381000" y="666750"/>
            <a:chExt cx="8243454" cy="3405934"/>
          </a:xfrm>
        </p:grpSpPr>
        <p:grpSp>
          <p:nvGrpSpPr>
            <p:cNvPr id="2" name="Group 1"/>
            <p:cNvGrpSpPr/>
            <p:nvPr/>
          </p:nvGrpSpPr>
          <p:grpSpPr>
            <a:xfrm>
              <a:off x="381000" y="1814944"/>
              <a:ext cx="8243454" cy="2257740"/>
              <a:chOff x="381000" y="1814944"/>
              <a:chExt cx="8440792" cy="225774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42370" y="2067348"/>
                <a:ext cx="2779422" cy="1752931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5445" y="1814944"/>
                <a:ext cx="2753109" cy="2257740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1000" y="2007922"/>
                <a:ext cx="3025210" cy="1871785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685800" y="666750"/>
              <a:ext cx="7848600" cy="1015663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>
                  <a:gd name="adj1" fmla="val 20000"/>
                  <a:gd name="adj2" fmla="val 0"/>
                </a:avLst>
              </a:prstTxWarp>
              <a:spAutoFit/>
            </a:bodyPr>
            <a:lstStyle/>
            <a:p>
              <a:pPr algn="ctr"/>
              <a:r>
                <a:rPr lang="bn-BD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সবাইকে অনেক অনেক ধন্যবাদ 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3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 পরিচিতি </a:t>
            </a:r>
            <a:endParaRPr lang="en-US" sz="60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BD" dirty="0" smtClean="0"/>
              <a:t>কামরুল আহমদ </a:t>
            </a:r>
          </a:p>
          <a:p>
            <a:pPr marL="0" indent="0" algn="ctr">
              <a:buNone/>
            </a:pPr>
            <a:r>
              <a:rPr lang="bn-BD" dirty="0" smtClean="0"/>
              <a:t>সিনিয়র শিক্ষক ( গণিত ) </a:t>
            </a:r>
          </a:p>
          <a:p>
            <a:pPr marL="0" indent="0" algn="ctr">
              <a:buNone/>
            </a:pPr>
            <a:r>
              <a:rPr lang="bn-BD" dirty="0" smtClean="0"/>
              <a:t>রাজুর বাজার কলেজিয়েট স্কুল </a:t>
            </a:r>
          </a:p>
          <a:p>
            <a:pPr marL="0" indent="0" algn="ctr">
              <a:buNone/>
            </a:pPr>
            <a:r>
              <a:rPr lang="bn-BD" dirty="0" smtClean="0"/>
              <a:t>নেত্রকোণা সদর, নেত্রকোণা। </a:t>
            </a:r>
          </a:p>
          <a:p>
            <a:pPr marL="0" indent="0" algn="ctr">
              <a:buNone/>
            </a:pPr>
            <a:r>
              <a:rPr lang="bn-BD" dirty="0" smtClean="0"/>
              <a:t>মোবাইলঃ ০১৭১৪-৬৮০৩১০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550" y="1468238"/>
            <a:ext cx="2857899" cy="28578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0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72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পরিচিতি </a:t>
            </a:r>
            <a:endParaRPr lang="en-US" sz="72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BD" dirty="0" smtClean="0"/>
              <a:t>শ্রেণিঃ ৯ম ও ১০ম </a:t>
            </a:r>
          </a:p>
          <a:p>
            <a:pPr marL="0" indent="0" algn="ctr">
              <a:buNone/>
            </a:pPr>
            <a:r>
              <a:rPr lang="bn-BD" dirty="0" smtClean="0"/>
              <a:t>বিষয়ঃ গণিত ( জ্যামিতি ) </a:t>
            </a:r>
          </a:p>
          <a:p>
            <a:pPr marL="0" indent="0" algn="ctr">
              <a:buNone/>
            </a:pPr>
            <a:r>
              <a:rPr lang="bn-BD" dirty="0" smtClean="0"/>
              <a:t>অধ্যায়ঃ ৬ ( উপপাদ্য ১৩, ১৪, ১৫) </a:t>
            </a:r>
          </a:p>
          <a:p>
            <a:pPr marL="0" indent="0" algn="ctr">
              <a:buNone/>
            </a:pPr>
            <a:r>
              <a:rPr lang="bn-BD" dirty="0" smtClean="0"/>
              <a:t>সময়ঃ ৫০ মিনিট </a:t>
            </a:r>
          </a:p>
          <a:p>
            <a:pPr marL="0" indent="0" algn="ctr">
              <a:buNone/>
            </a:pPr>
            <a:r>
              <a:rPr lang="bn-BD" dirty="0" smtClean="0"/>
              <a:t>তারিখঃ ০০/০০/২০২১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04950"/>
            <a:ext cx="2590800" cy="30538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9071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4000" dirty="0" smtClean="0"/>
              <a:t>নিচের চিত্রটি লক্ষ্য করো এবং প্রশ্নগুলোর উত্তর দাও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21480"/>
            <a:ext cx="4325095" cy="272775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67000" y="4245141"/>
                <a:ext cx="4876800" cy="461665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400" dirty="0" smtClean="0"/>
                  <a:t>উপরের চিত্রে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bn-BD" sz="2400" dirty="0" smtClean="0"/>
                  <a:t> ও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𝐴𝐷𝐶</m:t>
                    </m:r>
                  </m:oMath>
                </a14:m>
                <a:r>
                  <a:rPr lang="bn-BD" sz="2400" dirty="0" smtClean="0"/>
                  <a:t> কে কি বলা হয় ?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245141"/>
                <a:ext cx="4876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7692" r="-499" b="-28205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10000" y="4245141"/>
            <a:ext cx="2590800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</a:rPr>
              <a:t>ত্রিভুজ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5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98971"/>
          </a:xfrm>
        </p:spPr>
        <p:txBody>
          <a:bodyPr/>
          <a:lstStyle/>
          <a:p>
            <a:r>
              <a:rPr lang="bn-BD" sz="80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 </a:t>
            </a:r>
            <a:endParaRPr lang="en-US" sz="8000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90750"/>
            <a:ext cx="8229600" cy="1290205"/>
          </a:xfrm>
        </p:spPr>
        <p:txBody>
          <a:bodyPr/>
          <a:lstStyle/>
          <a:p>
            <a:pPr marL="0" indent="0" algn="ctr">
              <a:buNone/>
            </a:pPr>
            <a:r>
              <a:rPr lang="bn-BD" sz="6600" b="1" dirty="0" smtClean="0">
                <a:solidFill>
                  <a:srgbClr val="00B050"/>
                </a:solidFill>
              </a:rPr>
              <a:t>ত্রিভুজ সংক্রান্ত উপপাদ্য </a:t>
            </a:r>
            <a:endParaRPr lang="en-US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1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n-BD" dirty="0" smtClean="0">
                <a:solidFill>
                  <a:schemeClr val="accent6">
                    <a:lumMod val="75000"/>
                  </a:schemeClr>
                </a:solidFill>
              </a:rPr>
              <a:t>এ পাঠ শেষে শিক্ষার্থীরা ..........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286107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BD" sz="2400" b="1" dirty="0" smtClean="0">
                <a:solidFill>
                  <a:srgbClr val="00B050"/>
                </a:solidFill>
              </a:rPr>
              <a:t>১। </a:t>
            </a:r>
            <a:r>
              <a:rPr lang="bn-BD" sz="2400" b="1" dirty="0">
                <a:solidFill>
                  <a:srgbClr val="00B050"/>
                </a:solidFill>
              </a:rPr>
              <a:t>কোনো ত্রিভুজের একটি কোণ অপর একটি কোণ অপেক্ষা বৃহত্তর হলে, বৃহত্তর কোণের বিপরীত বাহু ক্ষুদ্রতর কোণের বিপরীত বাহু অপেক্ষা </a:t>
            </a:r>
            <a:r>
              <a:rPr lang="bn-BD" sz="2400" b="1" dirty="0" smtClean="0">
                <a:solidFill>
                  <a:srgbClr val="00B050"/>
                </a:solidFill>
              </a:rPr>
              <a:t>বৃহত্তর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bn-BD" sz="2400" b="1" dirty="0" smtClean="0">
                <a:solidFill>
                  <a:srgbClr val="00B050"/>
                </a:solidFill>
              </a:rPr>
              <a:t>প্রমাণ করতে পারবে। </a:t>
            </a:r>
          </a:p>
          <a:p>
            <a:pPr marL="0" indent="0" algn="just">
              <a:buNone/>
            </a:pPr>
            <a:r>
              <a:rPr lang="bn-BD" sz="2400" b="1" dirty="0" smtClean="0">
                <a:solidFill>
                  <a:schemeClr val="accent2">
                    <a:lumMod val="75000"/>
                  </a:schemeClr>
                </a:solidFill>
              </a:rPr>
              <a:t>২। </a:t>
            </a:r>
            <a:r>
              <a:rPr lang="bn-BD" sz="2400" b="1" dirty="0">
                <a:solidFill>
                  <a:schemeClr val="accent2">
                    <a:lumMod val="75000"/>
                  </a:schemeClr>
                </a:solidFill>
              </a:rPr>
              <a:t>ত্রিভুজের যেকোনো দুই বাহুর দৈর্ঘ্যের সমষ্টি এর তৃতীয় বাহুর দৈর্ঘ্য অপেক্ষা </a:t>
            </a:r>
            <a:r>
              <a:rPr lang="bn-BD" sz="2400" b="1" dirty="0" smtClean="0">
                <a:solidFill>
                  <a:schemeClr val="accent2">
                    <a:lumMod val="75000"/>
                  </a:schemeClr>
                </a:solidFill>
              </a:rPr>
              <a:t>বৃহত্তর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bn-BD" sz="2400" b="1" dirty="0" smtClean="0">
                <a:solidFill>
                  <a:schemeClr val="accent2">
                    <a:lumMod val="75000"/>
                  </a:schemeClr>
                </a:solidFill>
              </a:rPr>
              <a:t> প্রমাণ করতে পারবে। </a:t>
            </a:r>
          </a:p>
          <a:p>
            <a:pPr marL="0" indent="0" algn="just">
              <a:buNone/>
            </a:pPr>
            <a:r>
              <a:rPr lang="bn-BD" sz="2400" b="1" dirty="0" smtClean="0">
                <a:solidFill>
                  <a:srgbClr val="7030A0"/>
                </a:solidFill>
              </a:rPr>
              <a:t>৩। </a:t>
            </a:r>
            <a:r>
              <a:rPr lang="bn-BD" sz="2400" b="1" dirty="0">
                <a:solidFill>
                  <a:srgbClr val="7030A0"/>
                </a:solidFill>
              </a:rPr>
              <a:t>ত্রিভুজের যেকোনো দুই বাহুর মধ্যবিন্দুর সংযোজক রেখাংশ তৃতীয় বাহুর সমান্তরাল এবং দৈর্ঘ্যে তার </a:t>
            </a:r>
            <a:r>
              <a:rPr lang="bn-BD" sz="2400" b="1" dirty="0" smtClean="0">
                <a:solidFill>
                  <a:srgbClr val="7030A0"/>
                </a:solidFill>
              </a:rPr>
              <a:t>অর্ধেক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bn-BD" sz="2400" b="1" dirty="0" smtClean="0">
                <a:solidFill>
                  <a:srgbClr val="7030A0"/>
                </a:solidFill>
              </a:rPr>
              <a:t>প্রমাণ করতে পারবে।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81183" y="733198"/>
            <a:ext cx="3090774" cy="1887863"/>
            <a:chOff x="5881183" y="733198"/>
            <a:chExt cx="3090774" cy="1887863"/>
          </a:xfrm>
        </p:grpSpPr>
        <p:grpSp>
          <p:nvGrpSpPr>
            <p:cNvPr id="11" name="Group 10"/>
            <p:cNvGrpSpPr/>
            <p:nvPr/>
          </p:nvGrpSpPr>
          <p:grpSpPr>
            <a:xfrm>
              <a:off x="6192910" y="1088676"/>
              <a:ext cx="2438400" cy="1305791"/>
              <a:chOff x="6172200" y="2876550"/>
              <a:chExt cx="1981200" cy="924791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6847609" y="2886941"/>
                <a:ext cx="1295400" cy="914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flipV="1">
                <a:off x="6172200" y="2876550"/>
                <a:ext cx="685800" cy="914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6172200" y="3790950"/>
                <a:ext cx="19812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8667157" y="225172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81183" y="224653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67254" y="73319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8601" y="86867"/>
            <a:ext cx="8760674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00B050"/>
                </a:solidFill>
              </a:rPr>
              <a:t>উপপাদ্য ১</a:t>
            </a:r>
            <a:r>
              <a:rPr lang="bn-BD" b="1" dirty="0" smtClean="0">
                <a:solidFill>
                  <a:srgbClr val="00B050"/>
                </a:solidFill>
              </a:rPr>
              <a:t>৩</a:t>
            </a:r>
            <a:r>
              <a:rPr lang="bn-IN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bn-BD" b="1" dirty="0" smtClean="0">
                <a:solidFill>
                  <a:srgbClr val="00B050"/>
                </a:solidFill>
              </a:rPr>
              <a:t>কোনো ত্রিভুজের একটি কোণ অপর একটি কোণ অপেক্ষা বৃহত্তর হলে, বৃহত্তর কোণের বিপরীত বাহু ক্ষুদ্রতর কোণের বিপরীত বাহু অপেক্ষা বৃহত্তর। 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8991" y="824760"/>
                <a:ext cx="5476009" cy="646331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/>
                  <a:t>বিশেষ নির্বচন </a:t>
                </a:r>
                <a:r>
                  <a:rPr lang="en-US" dirty="0" smtClean="0"/>
                  <a:t>: </a:t>
                </a:r>
                <a:r>
                  <a:rPr lang="bn-IN" dirty="0" smtClean="0"/>
                  <a:t>মনে করি, </a:t>
                </a:r>
                <a14:m>
                  <m:oMath xmlns:m="http://schemas.openxmlformats.org/officeDocument/2006/math">
                    <m:r>
                      <a:rPr lang="bn-IN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ABC</m:t>
                    </m:r>
                  </m:oMath>
                </a14:m>
                <a:r>
                  <a:rPr lang="bn-IN" dirty="0" smtClean="0"/>
                  <a:t> –এ</a:t>
                </a:r>
                <a:r>
                  <a:rPr lang="bn-BD" dirty="0" smtClean="0"/>
                  <a:t>র </a:t>
                </a:r>
                <a14:m>
                  <m:oMath xmlns:m="http://schemas.openxmlformats.org/officeDocument/2006/math">
                    <m:r>
                      <a:rPr lang="bn-BD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r>
                  <a:rPr lang="bn-BD" dirty="0" smtClean="0"/>
                  <a:t> প্রমাণ করতে হবে যে,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91" y="824760"/>
                <a:ext cx="5476009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77" t="-2778" r="-1665" b="-13889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8991" y="1734235"/>
                <a:ext cx="5486399" cy="286232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/>
                  <a:t>প্রমাণ </a:t>
                </a:r>
                <a:r>
                  <a:rPr lang="en-US" b="1" dirty="0" smtClean="0"/>
                  <a:t>:</a:t>
                </a:r>
                <a:r>
                  <a:rPr lang="bn-BD" b="1" dirty="0" smtClean="0"/>
                  <a:t> (১) যদি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BD" b="1" dirty="0" smtClean="0"/>
                  <a:t> বাহু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বাহু অপেক্ষা বৃহত্তর না হয়, তবে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অথবা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𝒊𝒊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হবে।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bn-BD" b="1" dirty="0" smtClean="0"/>
                  <a:t> যদি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হয়</a:t>
                </a:r>
                <a:r>
                  <a:rPr lang="en-US" b="1" dirty="0" smtClean="0"/>
                  <a:t>,</a:t>
                </a:r>
                <a:r>
                  <a:rPr lang="bn-BD" b="1" dirty="0" smtClean="0"/>
                  <a:t> তবে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r>
                  <a:rPr lang="bn-BD" b="1" dirty="0" smtClean="0"/>
                  <a:t> </a:t>
                </a:r>
                <a:endParaRPr lang="en-US" b="1" dirty="0" smtClean="0"/>
              </a:p>
              <a:p>
                <a:r>
                  <a:rPr lang="bn-BD" b="1" dirty="0" smtClean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bn-BD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bn-BD" b="1" dirty="0" smtClean="0">
                    <a:solidFill>
                      <a:srgbClr val="FF0000"/>
                    </a:solidFill>
                  </a:rPr>
                  <a:t>  সমদ্বিবাহু ত্রিভুজের সমান বাহুদ্বয়ের বিপরীত কোণদ্বয় সমান। ] </a:t>
                </a:r>
              </a:p>
              <a:p>
                <a:r>
                  <a:rPr lang="bn-BD" b="1" dirty="0" smtClean="0"/>
                  <a:t>কিন্তু শর্তানুযায়ী, তা প্রদত্ত শর্তবিরোধী। </a:t>
                </a:r>
              </a:p>
              <a:p>
                <a:r>
                  <a:rPr lang="bn-BD" b="1" dirty="0"/>
                  <a:t> </a:t>
                </a:r>
                <a:r>
                  <a:rPr lang="bn-BD" b="1" dirty="0" smtClean="0"/>
                  <a:t> আবার, যদি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হয়, তবে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bn-BD" b="1" dirty="0" smtClean="0"/>
                  <a:t>হবে। </a:t>
                </a:r>
                <a:endParaRPr lang="en-US" b="1" dirty="0" smtClean="0"/>
              </a:p>
              <a:p>
                <a:r>
                  <a:rPr lang="bn-BD" b="1" dirty="0" smtClean="0">
                    <a:solidFill>
                      <a:srgbClr val="FF0000"/>
                    </a:solidFill>
                  </a:rPr>
                  <a:t>[ </a:t>
                </a:r>
                <a14:m>
                  <m:oMath xmlns:m="http://schemas.openxmlformats.org/officeDocument/2006/math">
                    <m:r>
                      <a:rPr lang="bn-BD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bn-BD" b="1" dirty="0" smtClean="0">
                    <a:solidFill>
                      <a:srgbClr val="FF0000"/>
                    </a:solidFill>
                  </a:rPr>
                  <a:t> ক্ষুদ্রতর বাহুর বিপরীত কোণ ক্ষুদ্রতর। ] </a:t>
                </a:r>
              </a:p>
              <a:p>
                <a:r>
                  <a:rPr lang="bn-BD" b="1" dirty="0"/>
                  <a:t> </a:t>
                </a:r>
                <a:r>
                  <a:rPr lang="bn-BD" b="1" dirty="0" smtClean="0"/>
                  <a:t>কিন্তু তাও প্রদত্ত শর্তবিরোধী। </a:t>
                </a:r>
              </a:p>
              <a:p>
                <a:r>
                  <a:rPr lang="bn-BD" b="1" dirty="0" smtClean="0"/>
                  <a:t>(২) সুতরাং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BD" b="1" dirty="0" smtClean="0"/>
                  <a:t> বাহু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এর সমান বা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থেকে ক্ষুদ্রতর হতে পারে না। </a:t>
                </a:r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</m:oMath>
                </a14:m>
                <a:r>
                  <a:rPr lang="bn-BD" b="1" dirty="0" smtClean="0"/>
                  <a:t> </a:t>
                </a:r>
                <a:r>
                  <a:rPr lang="en-US" b="1" dirty="0" smtClean="0"/>
                  <a:t>	</a:t>
                </a:r>
                <a:r>
                  <a:rPr lang="bn-BD" b="1" dirty="0" smtClean="0"/>
                  <a:t>( প্রমাণিত ) </a:t>
                </a:r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91" y="1734235"/>
                <a:ext cx="5486399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776" t="-636" b="-2331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11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229600" cy="857250"/>
          </a:xfrm>
        </p:spPr>
        <p:txBody>
          <a:bodyPr/>
          <a:lstStyle/>
          <a:p>
            <a:r>
              <a:rPr lang="bn-BD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 কাজ </a:t>
            </a:r>
            <a:endParaRPr lang="en-US" sz="6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1150"/>
            <a:ext cx="4038600" cy="2590800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b="1" dirty="0" smtClean="0">
                <a:solidFill>
                  <a:srgbClr val="00B050"/>
                </a:solidFill>
              </a:rPr>
              <a:t>উপপাদ্য </a:t>
            </a:r>
            <a:r>
              <a:rPr lang="bn-IN" b="1" dirty="0">
                <a:solidFill>
                  <a:srgbClr val="00B050"/>
                </a:solidFill>
              </a:rPr>
              <a:t>১</a:t>
            </a:r>
            <a:r>
              <a:rPr lang="bn-BD" b="1" dirty="0">
                <a:solidFill>
                  <a:srgbClr val="00B050"/>
                </a:solidFill>
              </a:rPr>
              <a:t>৩</a:t>
            </a:r>
            <a:r>
              <a:rPr lang="bn-IN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: </a:t>
            </a:r>
            <a:r>
              <a:rPr lang="bn-BD" b="1" dirty="0">
                <a:solidFill>
                  <a:srgbClr val="00B050"/>
                </a:solidFill>
              </a:rPr>
              <a:t>কোনো ত্রিভুজের একটি কোণ অপর একটি কোণ অপেক্ষা বৃহত্তর হলে, বৃহত্তর কোণের বিপরীত বাহু ক্ষুদ্রতর কোণের বিপরীত বাহু অপেক্ষা বৃহত্তর। 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87537"/>
            <a:ext cx="4038600" cy="2019300"/>
          </a:xfrm>
        </p:spPr>
      </p:pic>
    </p:spTree>
    <p:extLst>
      <p:ext uri="{BB962C8B-B14F-4D97-AF65-F5344CB8AC3E}">
        <p14:creationId xmlns:p14="http://schemas.microsoft.com/office/powerpoint/2010/main" val="14316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H="1">
            <a:off x="8186868" y="1466508"/>
            <a:ext cx="378852" cy="1666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7500917" y="1225256"/>
            <a:ext cx="1366162" cy="841118"/>
            <a:chOff x="6705600" y="771937"/>
            <a:chExt cx="1648690" cy="961613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6705600" y="1047750"/>
              <a:ext cx="12954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973290" y="77193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0" y="1775531"/>
            <a:ext cx="3056645" cy="1710619"/>
            <a:chOff x="4090555" y="1401042"/>
            <a:chExt cx="3688772" cy="1955676"/>
          </a:xfrm>
        </p:grpSpPr>
        <p:grpSp>
          <p:nvGrpSpPr>
            <p:cNvPr id="27" name="Group 26"/>
            <p:cNvGrpSpPr/>
            <p:nvPr/>
          </p:nvGrpSpPr>
          <p:grpSpPr>
            <a:xfrm>
              <a:off x="4419600" y="1733550"/>
              <a:ext cx="3124200" cy="1219200"/>
              <a:chOff x="4419600" y="1733550"/>
              <a:chExt cx="3124200" cy="1219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705600" y="1733550"/>
                <a:ext cx="838200" cy="1219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4419600" y="1733550"/>
                <a:ext cx="2286000" cy="1219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419600" y="2952750"/>
                <a:ext cx="31242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7398327" y="298738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90555" y="293543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69628" y="140104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78862" y="1667022"/>
            <a:ext cx="358762" cy="932565"/>
            <a:chOff x="6920345" y="1276989"/>
            <a:chExt cx="432955" cy="1066161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6920345" y="2198316"/>
              <a:ext cx="266700" cy="144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239000" y="1276989"/>
              <a:ext cx="114300" cy="2896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28601" y="285750"/>
            <a:ext cx="77616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উপপাদ্য- ১৪ </a:t>
            </a:r>
            <a:r>
              <a:rPr lang="en-US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bn-BD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ত্রিভুজের যেকোনো দুই বাহুর দৈর্ঘ্যের সমষ্টি এর তৃতীয় বাহুর দৈর্ঘ্য অপেক্ষা বৃহত্তর। </a:t>
            </a:r>
            <a:endParaRPr lang="en-US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0998" y="1178977"/>
                <a:ext cx="7157229" cy="369332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বিশেষ নির্বচন </a:t>
                </a:r>
                <a:r>
                  <a:rPr lang="en-US" b="1" dirty="0" smtClean="0"/>
                  <a:t>: </a:t>
                </a:r>
                <a:r>
                  <a:rPr lang="bn-BD" b="1" dirty="0" smtClean="0"/>
                  <a:t>ধরি, 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BD" b="1" dirty="0" smtClean="0"/>
                  <a:t> -এ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 smtClean="0"/>
                  <a:t> বৃহত্তম বাহু। প্রমাণ করতে হবে যে,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8" y="1178977"/>
                <a:ext cx="715722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95" t="-4762" b="-23810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0999" y="1548309"/>
                <a:ext cx="6367668" cy="36933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অঙ্কনঃ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𝑩𝑨</m:t>
                    </m:r>
                  </m:oMath>
                </a14:m>
                <a:r>
                  <a:rPr lang="bn-BD" b="1" dirty="0" smtClean="0"/>
                  <a:t> কে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BD" b="1" dirty="0" smtClean="0"/>
                  <a:t> পর্যন্ত বর্ধিত করি, যেন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BD" b="1" dirty="0" smtClean="0"/>
                  <a:t> হয়।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𝑪</m:t>
                    </m:r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BD" b="1" dirty="0" smtClean="0"/>
                  <a:t> যোগ করি। </a:t>
                </a:r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1548309"/>
                <a:ext cx="636766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69" t="-4762" b="-23810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8317" y="1938442"/>
                <a:ext cx="4904510" cy="3139321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b="1" dirty="0" smtClean="0"/>
                  <a:t>প্রমাণঃ (১) 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𝑨𝑫𝑪</m:t>
                    </m:r>
                  </m:oMath>
                </a14:m>
                <a:r>
                  <a:rPr lang="bn-BD" b="1" dirty="0" smtClean="0"/>
                  <a:t> –এ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1" i="1" smtClean="0">
                          <a:latin typeface="Cambria Math"/>
                          <a:ea typeface="Cambria Math"/>
                        </a:rPr>
                        <m:t>∴∠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𝑨𝑫𝑪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bn-BD" b="1" i="1" smtClean="0">
                          <a:latin typeface="Cambria Math"/>
                          <a:ea typeface="Cambria Math"/>
                        </a:rPr>
                        <m:t>বা</m:t>
                      </m:r>
                      <m:r>
                        <a:rPr lang="bn-BD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𝑩𝑫𝑪</m:t>
                      </m:r>
                    </m:oMath>
                  </m:oMathPara>
                </a14:m>
                <a:endParaRPr lang="en-US" b="1" dirty="0" smtClean="0">
                  <a:ea typeface="Cambria Math"/>
                </a:endParaRPr>
              </a:p>
              <a:p>
                <a:r>
                  <a:rPr lang="en-US" b="1" dirty="0" smtClean="0"/>
                  <a:t>	</a:t>
                </a:r>
                <a:r>
                  <a:rPr lang="bn-BD" b="1" dirty="0" smtClean="0"/>
                  <a:t> [ সমদ্বিবাহু ত্রিভুজের ভুমি সংলগ্ন কোণদ্বয় সমান। ]  </a:t>
                </a:r>
              </a:p>
              <a:p>
                <a:r>
                  <a:rPr lang="bn-BD" b="1" dirty="0" smtClean="0"/>
                  <a:t>(২)</a:t>
                </a:r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𝑩𝑪𝑫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𝑨𝑪𝑫</m:t>
                    </m:r>
                  </m:oMath>
                </a14:m>
                <a:r>
                  <a:rPr lang="en-US" b="1" dirty="0" smtClean="0">
                    <a:ea typeface="Cambria Math"/>
                  </a:rPr>
                  <a:t> </a:t>
                </a:r>
              </a:p>
              <a:p>
                <a:r>
                  <a:rPr lang="en-US" b="1" dirty="0">
                    <a:ea typeface="Cambria Math"/>
                  </a:rPr>
                  <a:t>	</a:t>
                </a:r>
                <a:r>
                  <a:rPr lang="bn-BD" b="1" dirty="0" smtClean="0"/>
                  <a:t>[ কারণ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𝑨𝑪𝑫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, 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𝑩𝑪𝑫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b="1" dirty="0" smtClean="0"/>
                  <a:t>এর </a:t>
                </a:r>
                <a:r>
                  <a:rPr lang="bn-BD" b="1" dirty="0"/>
                  <a:t>একটি অংশ। ]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∴∠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𝑩𝑪𝑫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𝑩𝑫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𝐂</m:t>
                    </m:r>
                  </m:oMath>
                </a14:m>
                <a:endParaRPr lang="bn-BD" b="1" dirty="0" smtClean="0"/>
              </a:p>
              <a:p>
                <a:r>
                  <a:rPr lang="bn-BD" b="1" dirty="0" smtClean="0"/>
                  <a:t>(৩)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bn-BD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𝑩𝑪𝑫</m:t>
                    </m:r>
                  </m:oMath>
                </a14:m>
                <a:r>
                  <a:rPr lang="en-US" b="1" dirty="0" smtClean="0"/>
                  <a:t> –এ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𝑩𝑪𝑫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𝑩𝑫𝑪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en-US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𝑩𝑫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</m:oMath>
                </a14:m>
                <a:r>
                  <a:rPr lang="en-US" b="1" dirty="0" smtClean="0"/>
                  <a:t>	</a:t>
                </a:r>
                <a:r>
                  <a:rPr lang="bn-BD" b="1" dirty="0" smtClean="0"/>
                  <a:t>[ বৃহত্তর কোণের বিপরীত বাহু বৃহত্তর। ] </a:t>
                </a:r>
              </a:p>
              <a:p>
                <a:pPr marL="342900" indent="-342900">
                  <a:buAutoNum type="arabicParenBoth" startAt="4"/>
                </a:pPr>
                <a:r>
                  <a:rPr lang="bn-BD" b="1" dirty="0" smtClean="0"/>
                  <a:t>কিন্তু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𝑩𝑫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bn-BD" b="1" dirty="0" smtClean="0"/>
                  <a:t>[ যেহেতু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𝑨𝑫</m:t>
                    </m:r>
                  </m:oMath>
                </a14:m>
                <a:r>
                  <a:rPr lang="bn-BD" b="1" dirty="0" smtClean="0"/>
                  <a:t>  ] </a:t>
                </a:r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bn-BD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𝑩𝑪</m:t>
                    </m:r>
                  </m:oMath>
                </a14:m>
                <a:r>
                  <a:rPr lang="en-US" b="1" dirty="0" smtClean="0"/>
                  <a:t>		</a:t>
                </a:r>
                <a:r>
                  <a:rPr lang="bn-BD" b="1" dirty="0" smtClean="0"/>
                  <a:t>( প্রমাণিত ) </a:t>
                </a:r>
                <a:endParaRPr 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17" y="1938442"/>
                <a:ext cx="4904510" cy="3139321"/>
              </a:xfrm>
              <a:prstGeom prst="rect">
                <a:avLst/>
              </a:prstGeom>
              <a:blipFill rotWithShape="1">
                <a:blip r:embed="rId4"/>
                <a:stretch>
                  <a:fillRect l="-867" t="-580" b="-212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8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" grpId="0" animBg="1"/>
      <p:bldP spid="19" grpId="0" animBg="1"/>
      <p:bldP spid="20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mrul Ahmed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808</Words>
  <Application>Microsoft Office PowerPoint</Application>
  <PresentationFormat>On-screen Show (16:9)</PresentationFormat>
  <Paragraphs>108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শিক্ষক পরিচিতি </vt:lpstr>
      <vt:lpstr>পাঠ পরিচিতি </vt:lpstr>
      <vt:lpstr>নিচের চিত্রটি লক্ষ্য করো এবং প্রশ্নগুলোর উত্তর দাও </vt:lpstr>
      <vt:lpstr>আজকের পাঠ </vt:lpstr>
      <vt:lpstr>এ পাঠ শেষে শিক্ষার্থীরা .......... </vt:lpstr>
      <vt:lpstr>PowerPoint Presentation</vt:lpstr>
      <vt:lpstr>একক কাজ </vt:lpstr>
      <vt:lpstr>PowerPoint Presentation</vt:lpstr>
      <vt:lpstr>জোড়ায় কাজ </vt:lpstr>
      <vt:lpstr>PowerPoint Presentation</vt:lpstr>
      <vt:lpstr>দলগত কাজ </vt:lpstr>
      <vt:lpstr>PowerPoint Presentation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100</cp:revision>
  <dcterms:created xsi:type="dcterms:W3CDTF">2006-08-16T00:00:00Z</dcterms:created>
  <dcterms:modified xsi:type="dcterms:W3CDTF">2021-08-31T09:13:35Z</dcterms:modified>
</cp:coreProperties>
</file>