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3" r:id="rId4"/>
    <p:sldId id="273" r:id="rId5"/>
    <p:sldId id="272" r:id="rId6"/>
    <p:sldId id="259" r:id="rId7"/>
    <p:sldId id="262" r:id="rId8"/>
    <p:sldId id="261" r:id="rId9"/>
    <p:sldId id="274" r:id="rId10"/>
    <p:sldId id="271" r:id="rId11"/>
    <p:sldId id="275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69E"/>
    <a:srgbClr val="CCECFF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26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93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28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27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6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91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37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0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18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20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33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0794-FA7E-4A65-A0BE-EF5B6EC4F516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520A-80EE-4216-A0D4-63A6998939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31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imated-pictures-for-powerpointanimated-flower-powerpoint-template-free-ppt-backgrounds-for-your-akrmw1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848"/>
            <a:ext cx="12192000" cy="6686550"/>
          </a:xfrm>
          <a:prstGeom prst="rect">
            <a:avLst/>
          </a:prstGeom>
        </p:spPr>
      </p:pic>
      <p:pic>
        <p:nvPicPr>
          <p:cNvPr id="6" name="Picture 5" descr="123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1" y="2362201"/>
            <a:ext cx="2743527" cy="1953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1178004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6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আজকের পাঠে</a:t>
            </a:r>
            <a:r>
              <a:rPr lang="en-US" sz="66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6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24000" y="6492876"/>
            <a:ext cx="2020728" cy="365125"/>
          </a:xfrm>
        </p:spPr>
        <p:txBody>
          <a:bodyPr/>
          <a:lstStyle/>
          <a:p>
            <a:pPr algn="l"/>
            <a:r>
              <a:rPr lang="en-US" dirty="0" smtClean="0"/>
              <a:t>Towhid_Ctg_01819416736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5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9856" y="1858781"/>
            <a:ext cx="11752288" cy="2862322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ধরাবাঁধা লেখাপড়ার প্রতি রবীন্দ্রনাথ ঠাকুরের কোনো আগ্রহই ছিলো না । তবে ছেলেবেলা থেকে নিজের ইচ্ছায় তিনি পড়েছেন । এই সুপণ্ডিতের বাড়িতেই ছিলো বিশাল প্রন্থাগার । তার সৃজনশীলতার প্রাথমিক লক্ষন হলো তার সৃষ্টির বিপুলতা । সাহিত্যের সব অঙ্গনেই ছিলো তার সফল পদচারণ । তিনি একাই তার শিল্প সাধনা, কর্মোদ্যোগ ও চিন্তাধারা দ্বারা পশ্চাৎপদ জাতিকে পৃথিবীর শ্রেষ্ঠ জাতিসমূহের সমকক্ষ করে গিয়েছেন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3691" y="606225"/>
            <a:ext cx="7674964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উদ্দীপকটি পড়ো এবং এবং নিচের প্রশ্নের উত্তর লেখো ...... 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1403" y="5213227"/>
            <a:ext cx="828956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‘পাস করা ও শিক্ষিত হওয়া এক বস্তু নয়’- কথাটির ব্যাখ্যা করো । 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78" y="5333546"/>
            <a:ext cx="10448144" cy="120032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বই পড়ার অভ্যাস কীভাবে আরো বৃদ্ধি করা যায় – সে বিষয়ে তোমার প্রস্তাব দাও ।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33338" y="1028027"/>
            <a:ext cx="8362458" cy="3476724"/>
            <a:chOff x="2533338" y="1028027"/>
            <a:chExt cx="8362458" cy="3476724"/>
          </a:xfrm>
        </p:grpSpPr>
        <p:pic>
          <p:nvPicPr>
            <p:cNvPr id="4" name="Picture 3" descr="hh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920611">
              <a:off x="7185878" y="1028027"/>
              <a:ext cx="3709918" cy="347672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533338" y="1283531"/>
              <a:ext cx="3828401" cy="1754326"/>
            </a:xfrm>
            <a:prstGeom prst="rect">
              <a:avLst/>
            </a:prstGeom>
          </p:spPr>
          <p:style>
            <a:lnRef idx="1">
              <a:schemeClr val="accent2"/>
            </a:lnRef>
            <a:fillRef idx="1003">
              <a:schemeClr val="l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54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বাড়ির কাজ</a:t>
              </a:r>
              <a:endPara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9598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68807" y="698712"/>
            <a:ext cx="10197844" cy="5402363"/>
            <a:chOff x="968807" y="698712"/>
            <a:chExt cx="10197844" cy="5402363"/>
          </a:xfrm>
        </p:grpSpPr>
        <p:pic>
          <p:nvPicPr>
            <p:cNvPr id="6" name="Picture 5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58924" y="5209337"/>
              <a:ext cx="7942767" cy="418887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45081" y="1144443"/>
              <a:ext cx="7942767" cy="418887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646697">
              <a:off x="8195664" y="3130089"/>
              <a:ext cx="5402363" cy="539610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788984">
              <a:off x="-1414439" y="3091713"/>
              <a:ext cx="5295421" cy="52892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302177" y="2967335"/>
              <a:ext cx="397794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5400" b="1" dirty="0" smtClean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সবাইকে ধন্যবাদ</a:t>
              </a:r>
              <a:endParaRPr lang="en-US" sz="5400" b="1" dirty="0">
                <a:ln w="0">
                  <a:solidFill>
                    <a:schemeClr val="tx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179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5446" y="582930"/>
            <a:ext cx="10789920" cy="5692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54164" y="1304144"/>
            <a:ext cx="9399208" cy="3661859"/>
            <a:chOff x="1654164" y="1304144"/>
            <a:chExt cx="9399208" cy="3661859"/>
          </a:xfrm>
        </p:grpSpPr>
        <p:sp>
          <p:nvSpPr>
            <p:cNvPr id="4" name="TextBox 3"/>
            <p:cNvSpPr txBox="1"/>
            <p:nvPr/>
          </p:nvSpPr>
          <p:spPr>
            <a:xfrm>
              <a:off x="3507698" y="1304144"/>
              <a:ext cx="43621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u="sng" dirty="0" smtClean="0">
                  <a:solidFill>
                    <a:schemeClr val="accent5">
                      <a:lumMod val="50000"/>
                    </a:schemeClr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পরিচিতি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54164" y="2103681"/>
              <a:ext cx="383223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শাহানাজ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পারভীন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নলধা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মাধ্যমিক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en-US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85416" y="1908810"/>
              <a:ext cx="406795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শ্রেণিঃ </a:t>
              </a:r>
              <a:r>
                <a:rPr lang="en-US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10</a:t>
              </a:r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ম</a:t>
              </a:r>
              <a:endParaRPr lang="bn-IN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বিষয়ঃ বাংলা প্রথম পত্র </a:t>
              </a: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পাঠঃ- বই পড়া </a:t>
              </a: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সময়ঃ-৫০ মিনিট </a:t>
              </a:r>
              <a:endParaRPr lang="en-US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13" name="Flowchart: Collate 12"/>
            <p:cNvSpPr/>
            <p:nvPr/>
          </p:nvSpPr>
          <p:spPr>
            <a:xfrm>
              <a:off x="5933108" y="2053652"/>
              <a:ext cx="614596" cy="1931215"/>
            </a:xfrm>
            <a:prstGeom prst="flowChartCollat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600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9921" y="224852"/>
            <a:ext cx="11872210" cy="6379252"/>
            <a:chOff x="119921" y="224852"/>
            <a:chExt cx="11872210" cy="63792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048561" y="2323476"/>
              <a:ext cx="4550796" cy="428062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799226" y="2323476"/>
              <a:ext cx="3192905" cy="428062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9921" y="2323477"/>
              <a:ext cx="3728771" cy="428062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19921" y="224852"/>
              <a:ext cx="11872210" cy="1754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54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নিচের </a:t>
              </a:r>
              <a:r>
                <a:rPr lang="bn-IN" sz="54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ছবিগুলোতে আমরা কি কাজের দৃশ্য দেখতে পাই  </a:t>
              </a:r>
              <a:r>
                <a:rPr lang="bn-IN" sz="54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.....</a:t>
              </a:r>
              <a:endPara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137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3576" y="389744"/>
            <a:ext cx="11488712" cy="6618825"/>
            <a:chOff x="263576" y="389744"/>
            <a:chExt cx="11488712" cy="66188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3576" y="389744"/>
              <a:ext cx="3978639" cy="454397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366479" y="599607"/>
              <a:ext cx="6385809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solidFill>
                    <a:srgbClr val="0070C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আজকে আমরা পড়বো ......</a:t>
              </a:r>
            </a:p>
            <a:p>
              <a:endPara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   </a:t>
              </a:r>
              <a:endParaRPr lang="bn-IN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               প্রমথ চৌধুরী  </a:t>
              </a:r>
              <a:endParaRPr lang="en-US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pic>
          <p:nvPicPr>
            <p:cNvPr id="6" name="Picture 5" descr="flowerruler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7228890">
              <a:off x="6608512" y="3664600"/>
              <a:ext cx="6086007" cy="60193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882609" y="2044005"/>
              <a:ext cx="18694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বই পড়া</a:t>
              </a:r>
              <a:endPara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164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2163" y="359764"/>
            <a:ext cx="11167673" cy="6398085"/>
            <a:chOff x="512163" y="359764"/>
            <a:chExt cx="11167673" cy="4606366"/>
          </a:xfrm>
        </p:grpSpPr>
        <p:sp>
          <p:nvSpPr>
            <p:cNvPr id="5" name="TextBox 4"/>
            <p:cNvSpPr txBox="1"/>
            <p:nvPr/>
          </p:nvSpPr>
          <p:spPr>
            <a:xfrm>
              <a:off x="512163" y="1708804"/>
              <a:ext cx="11167673" cy="325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b="1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১। সাহিত্যের রস উপভোগ করা আমাদের কেনো প্রয়োজন তা বলতে পারবে । </a:t>
              </a:r>
            </a:p>
            <a:p>
              <a:r>
                <a:rPr lang="bn-IN" sz="3600" b="1" dirty="0" smtClean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২। জাতি বড় হতে হলে, আগে কিসের প্রয়োজন পরবে তা লিখতে পারবে । </a:t>
              </a:r>
            </a:p>
            <a:p>
              <a:r>
                <a:rPr lang="bn-IN" sz="3600" b="1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৩। শিক্ষার নগদ বাজার দর নেই কেনো, তা বলতে পারবে । </a:t>
              </a:r>
              <a:endParaRPr lang="en-US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3777521" y="359764"/>
              <a:ext cx="3882452" cy="1858780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51882" y="764498"/>
            <a:ext cx="202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7409" y="-464696"/>
            <a:ext cx="11917182" cy="7094091"/>
            <a:chOff x="137409" y="-464696"/>
            <a:chExt cx="11917182" cy="7094091"/>
          </a:xfrm>
        </p:grpSpPr>
        <p:sp>
          <p:nvSpPr>
            <p:cNvPr id="4" name="TextBox 3"/>
            <p:cNvSpPr txBox="1"/>
            <p:nvPr/>
          </p:nvSpPr>
          <p:spPr>
            <a:xfrm>
              <a:off x="137409" y="227642"/>
              <a:ext cx="11917182" cy="640175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3600" b="1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b="1" dirty="0" smtClean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                         </a:t>
              </a:r>
            </a:p>
            <a:p>
              <a:r>
                <a:rPr lang="bn-IN" sz="3600" b="1" dirty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3600" b="1" dirty="0" smtClean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                                       *</a:t>
              </a:r>
              <a:r>
                <a:rPr lang="bn-IN" sz="3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জন্মঃ ৭ই আগস্ট ১৮৬৮ </a:t>
              </a:r>
              <a:r>
                <a:rPr lang="bn-IN" sz="3600" dirty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*</a:t>
              </a:r>
              <a:r>
                <a:rPr lang="bn-IN" sz="3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মৃত্যুঃ ২রা সেপ্টেম্বর ১৯৪৬ </a:t>
              </a:r>
              <a:endPara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3600" b="1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10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*</a:t>
              </a:r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১৮৯০ সালে কোলকাতা বিশ্ববিদ্যালয় থেকে ইংরেজি সাহিত্যে প্রথম শ্রেণিতে এম</a:t>
              </a:r>
              <a:r>
                <a:rPr lang="en-US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.</a:t>
              </a:r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এ</a:t>
              </a:r>
              <a:r>
                <a:rPr lang="en-US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. </a:t>
              </a:r>
              <a:endParaRPr lang="bn-IN" sz="3600" dirty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*তাঁর সম্পাদিত ‘সবুজ পত্রিকা’ চলিত ভাষারীতি প্রবর্তনে অগ্রণী ভূমিকা </a:t>
              </a:r>
              <a:r>
                <a:rPr lang="bn-IN" sz="3600" dirty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পালন </a:t>
              </a:r>
              <a:r>
                <a:rPr lang="bn-IN" sz="3600" dirty="0" smtClean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করেন ।</a:t>
              </a:r>
            </a:p>
            <a:p>
              <a:r>
                <a:rPr lang="bn-IN" sz="3600" dirty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3600" dirty="0" smtClean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 </a:t>
              </a:r>
              <a:r>
                <a:rPr lang="bn-IN" sz="3600" dirty="0">
                  <a:solidFill>
                    <a:srgbClr val="00206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ছদ্মনাম ছিলো ‘বীরবল’ । </a:t>
              </a:r>
            </a:p>
            <a:p>
              <a:endParaRPr lang="bn-IN" sz="2000" dirty="0" smtClean="0"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*উল্লেখযোগ্য গ্রন্থঃ বীরবলের হালখাতা, রায়তের কথা, চার-ইয়ারি কথা, আহুতি, প্রবন্ধ</a:t>
              </a:r>
            </a:p>
            <a:p>
              <a:r>
                <a:rPr lang="bn-IN" sz="3600" dirty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3600" dirty="0" smtClean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সংগ্রহ</a:t>
              </a:r>
              <a:r>
                <a:rPr lang="bn-IN" sz="3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, নীললোহিত, সনেট পঞ্চাশৎ, পদাচারণ</a:t>
              </a:r>
              <a:r>
                <a:rPr lang="bn-IN" sz="3600" dirty="0">
                  <a:solidFill>
                    <a:srgbClr val="C00000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3600" dirty="0">
                  <a:latin typeface="Shonar Bangla" panose="020B0502040204020203" pitchFamily="34" charset="0"/>
                  <a:cs typeface="Shonar Bangla" panose="020B0502040204020203" pitchFamily="34" charset="0"/>
                </a:rPr>
                <a:t>ইত্যাদি </a:t>
              </a:r>
              <a:r>
                <a:rPr lang="bn-IN" sz="3600" dirty="0" smtClean="0">
                  <a:latin typeface="Shonar Bangla" panose="020B0502040204020203" pitchFamily="34" charset="0"/>
                  <a:cs typeface="Shonar Bangla" panose="020B0502040204020203" pitchFamily="34" charset="0"/>
                </a:rPr>
                <a:t>।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08680" y="-464696"/>
              <a:ext cx="2308485" cy="2968052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8794862" y="3144242"/>
              <a:ext cx="5692142" cy="5685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585009" y="680617"/>
              <a:ext cx="52004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u="sng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লেখক</a:t>
              </a:r>
              <a:r>
                <a:rPr lang="bn-IN" sz="5400" b="1" u="sng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 পরিচিতি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33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9902" y="0"/>
            <a:ext cx="11782268" cy="6595673"/>
            <a:chOff x="149902" y="0"/>
            <a:chExt cx="11782268" cy="65956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9902" y="1280543"/>
              <a:ext cx="11782267" cy="531513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49902" y="0"/>
              <a:ext cx="11782268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4000" dirty="0" smtClean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তোমাদের </a:t>
              </a:r>
              <a:r>
                <a:rPr lang="bn-IN" sz="4000" dirty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পাঠ্য বইয়ের </a:t>
              </a:r>
              <a:r>
                <a:rPr lang="bn-IN" sz="4000" dirty="0" smtClean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‘বই পড়া’ প্রবন্ধের প্রথম </a:t>
              </a:r>
              <a:r>
                <a:rPr lang="bn-IN" sz="4000" dirty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পৃষ্ঠা ৫ মিনিট নিরব পাঠ করো </a:t>
              </a:r>
              <a:r>
                <a:rPr lang="bn-IN" sz="4000" dirty="0" smtClean="0">
                  <a:ln w="0">
                    <a:solidFill>
                      <a:schemeClr val="tx1"/>
                    </a:solidFill>
                  </a:ln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Shonar Bangla" panose="020B0502040204020203" pitchFamily="34" charset="0"/>
                  <a:cs typeface="Shonar Bangla" panose="020B0502040204020203" pitchFamily="34" charset="0"/>
                </a:rPr>
                <a:t>...</a:t>
              </a:r>
              <a:endParaRPr lang="en-US" sz="4000" dirty="0">
                <a:ln w="0">
                  <a:solidFill>
                    <a:schemeClr val="tx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7250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695" y="599607"/>
            <a:ext cx="1128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শব্দগুলো বই থেকে বের করো ও নিজ নিজ খাতায় শব্দের অর্থগুলো লিখ ... ...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920044"/>
              </p:ext>
            </p:extLst>
          </p:nvPr>
        </p:nvGraphicFramePr>
        <p:xfrm>
          <a:off x="1648918" y="1963713"/>
          <a:ext cx="8694295" cy="397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026">
                  <a:extLst>
                    <a:ext uri="{9D8B030D-6E8A-4147-A177-3AD203B41FA5}">
                      <a16:colId xmlns:a16="http://schemas.microsoft.com/office/drawing/2014/main" xmlns="" val="448874260"/>
                    </a:ext>
                  </a:extLst>
                </a:gridCol>
                <a:gridCol w="4416269">
                  <a:extLst>
                    <a:ext uri="{9D8B030D-6E8A-4147-A177-3AD203B41FA5}">
                      <a16:colId xmlns:a16="http://schemas.microsoft.com/office/drawing/2014/main" xmlns="" val="3023283354"/>
                    </a:ext>
                  </a:extLst>
                </a:gridCol>
              </a:tblGrid>
              <a:tr h="794478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শব্দ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শব্দের অর্থ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7922886"/>
                  </a:ext>
                </a:extLst>
              </a:tr>
              <a:tr h="794478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উদ্বাহু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ঊর্ধ্ববাহু,</a:t>
                      </a:r>
                      <a:r>
                        <a:rPr lang="bn-IN" sz="36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হাত ওঠানো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765923"/>
                  </a:ext>
                </a:extLst>
              </a:tr>
              <a:tr h="794478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সুসার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সুবিধা</a:t>
                      </a:r>
                      <a:r>
                        <a:rPr lang="bn-IN" sz="36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3093615"/>
                  </a:ext>
                </a:extLst>
              </a:tr>
              <a:tr h="794478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ভাঁড়েও ভবানী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রিক্ত, শূন্য</a:t>
                      </a:r>
                      <a:r>
                        <a:rPr lang="bn-IN" sz="36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945542"/>
                  </a:ext>
                </a:extLst>
              </a:tr>
              <a:tr h="794478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অবগাহন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সর্বাঙ্গ</a:t>
                      </a:r>
                      <a:r>
                        <a:rPr lang="bn-IN" sz="3600" baseline="0" dirty="0" smtClean="0"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ডুবিয়ে গোসল </a:t>
                      </a:r>
                      <a:endParaRPr lang="en-US" sz="3600" dirty="0"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5441382"/>
                  </a:ext>
                </a:extLst>
              </a:tr>
            </a:tbl>
          </a:graphicData>
        </a:graphic>
      </p:graphicFrame>
      <p:pic>
        <p:nvPicPr>
          <p:cNvPr id="6" name="Picture 5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09861" y="5913080"/>
            <a:ext cx="11647357" cy="56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38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8425" cap="flat" cmpd="sng" algn="ctr">
            <a:solidFill>
              <a:srgbClr val="EA06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8033" y="1012713"/>
            <a:ext cx="5741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 বিশ্লেষণ</a:t>
            </a:r>
            <a:endParaRPr lang="en-US" sz="3600" b="1" u="sng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321" y="1335879"/>
            <a:ext cx="116473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bn-IN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*আমরা জাত হিসেবে শৌখিন নই ।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*আমরা সাহিত্যের রস উপভোগ করতে প্রস্তুত নই, কিন্তু ফল লাভের জন্য আমরা উদ্বাহু । </a:t>
            </a:r>
          </a:p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*শিক্ষার নগদ বাজার দর নেই । 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*ব্যাধিই সংক্রামক স্বাস্থ্য নয় । </a:t>
            </a:r>
          </a:p>
          <a:p>
            <a:r>
              <a:rPr lang="bn-IN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*যে জাতির জ্ঞানের ভাণ্ডার শূন্য সে জাতির ধনের ভাঁড়েও ভবানী । </a:t>
            </a:r>
            <a:endParaRPr lang="en-US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8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364</Words>
  <Application>Microsoft Office PowerPoint</Application>
  <PresentationFormat>Custom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Kamrul Hasan</dc:creator>
  <cp:lastModifiedBy>Windows User</cp:lastModifiedBy>
  <cp:revision>156</cp:revision>
  <dcterms:created xsi:type="dcterms:W3CDTF">2017-04-09T22:31:38Z</dcterms:created>
  <dcterms:modified xsi:type="dcterms:W3CDTF">2021-09-10T12:15:32Z</dcterms:modified>
</cp:coreProperties>
</file>