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1"/>
  </p:notesMasterIdLst>
  <p:sldIdLst>
    <p:sldId id="290" r:id="rId3"/>
    <p:sldId id="293" r:id="rId4"/>
    <p:sldId id="283" r:id="rId5"/>
    <p:sldId id="277" r:id="rId6"/>
    <p:sldId id="298" r:id="rId7"/>
    <p:sldId id="294" r:id="rId8"/>
    <p:sldId id="301" r:id="rId9"/>
    <p:sldId id="302" r:id="rId10"/>
    <p:sldId id="303" r:id="rId11"/>
    <p:sldId id="282" r:id="rId12"/>
    <p:sldId id="304" r:id="rId13"/>
    <p:sldId id="305" r:id="rId14"/>
    <p:sldId id="307" r:id="rId15"/>
    <p:sldId id="299" r:id="rId16"/>
    <p:sldId id="300" r:id="rId17"/>
    <p:sldId id="288" r:id="rId18"/>
    <p:sldId id="286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2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7F734-8754-4D10-AB6D-AAE07DB2FAC1}" type="datetimeFigureOut">
              <a:rPr lang="en-US" smtClean="0"/>
              <a:t>09/09/21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E2546-E36F-4F88-958A-A4C451AF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8B07-9A2C-4EB9-A712-235BD19A713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8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292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65202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11386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55651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89678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5447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58750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78186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92905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16341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41165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01532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78382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24702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68541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1626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84378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64264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60393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6652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74822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5165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09/09/21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8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6800" y="0"/>
            <a:ext cx="4572000" cy="1981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13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7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375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4267200"/>
            <a:ext cx="47244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cs typeface="NikoshBAN" pitchFamily="2" charset="0"/>
              </a:rPr>
              <a:t>D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নির্ণয় 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62000" y="1447800"/>
            <a:ext cx="7620000" cy="1066800"/>
            <a:chOff x="838200" y="1066800"/>
            <a:chExt cx="7620000" cy="1066800"/>
          </a:xfrm>
        </p:grpSpPr>
        <p:sp>
          <p:nvSpPr>
            <p:cNvPr id="2" name="TextBox 1"/>
            <p:cNvSpPr txBox="1"/>
            <p:nvPr/>
          </p:nvSpPr>
          <p:spPr>
            <a:xfrm>
              <a:off x="838200" y="1066800"/>
              <a:ext cx="7620000" cy="9906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/>
              <a:r>
                <a:rPr lang="bn-BD" sz="6600" dirty="0"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6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248400" y="1610380"/>
              <a:ext cx="19014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সময়ঃ ৩ মিনিট</a:t>
              </a:r>
              <a:endParaRPr lang="en-US" sz="28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1219200" y="3429000"/>
            <a:ext cx="677828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dirty="0" smtClean="0"/>
              <a:t>D = {1, 2, 3}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5406517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44269"/>
            <a:ext cx="86868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৭(ক)। </a:t>
            </a:r>
            <a:r>
              <a:rPr lang="en-US" sz="3600" dirty="0" smtClean="0">
                <a:solidFill>
                  <a:schemeClr val="tx1"/>
                </a:solidFill>
                <a:cs typeface="NikoshBAN" pitchFamily="2" charset="0"/>
              </a:rPr>
              <a:t>(x – 1, y + 2) = (y – 2, 2x + 1) </a:t>
            </a:r>
            <a:r>
              <a:rPr lang="bn-BD" sz="3600" dirty="0" smtClean="0">
                <a:solidFill>
                  <a:schemeClr val="tx1"/>
                </a:solidFill>
                <a:cs typeface="NikoshBAN" pitchFamily="2" charset="0"/>
              </a:rPr>
              <a:t>হলে </a:t>
            </a:r>
            <a:r>
              <a:rPr lang="en-US" sz="3600" dirty="0" smtClean="0">
                <a:solidFill>
                  <a:schemeClr val="tx1"/>
                </a:solidFill>
                <a:cs typeface="NikoshBAN" pitchFamily="2" charset="0"/>
              </a:rPr>
              <a:t>x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600" dirty="0" smtClean="0">
                <a:solidFill>
                  <a:schemeClr val="tx1"/>
                </a:solidFill>
                <a:cs typeface="NikoshBAN" pitchFamily="2" charset="0"/>
              </a:rPr>
              <a:t>y </a:t>
            </a:r>
            <a:r>
              <a:rPr lang="en-US" sz="36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এর মান নির্ণয় কর।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2514600"/>
            <a:ext cx="45272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x – 1</a:t>
            </a:r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= y – 2 </a:t>
            </a:r>
            <a:r>
              <a:rPr lang="bn-BD" sz="3200" dirty="0" smtClean="0">
                <a:cs typeface="NikoshBAN" pitchFamily="2" charset="0"/>
              </a:rPr>
              <a:t>...  ...  ... ... </a:t>
            </a:r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i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981200" y="3352800"/>
            <a:ext cx="601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cs typeface="NikoshBAN" pitchFamily="2" charset="0"/>
              </a:rPr>
              <a:t> y + 2 =  2x + 1 </a:t>
            </a:r>
            <a:r>
              <a:rPr lang="bn-BD" sz="3200" smtClean="0">
                <a:cs typeface="NikoshBAN" pitchFamily="2" charset="0"/>
              </a:rPr>
              <a:t>...  ...  ... ... </a:t>
            </a:r>
            <a:r>
              <a:rPr lang="en-US" sz="3200" smtClean="0">
                <a:cs typeface="NikoshBAN" pitchFamily="2" charset="0"/>
              </a:rPr>
              <a:t>(ii)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219200" y="1905000"/>
            <a:ext cx="5168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ক্রমজোড়ের ধারণা থেকে লিখতে পারি, 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143000" y="4267200"/>
            <a:ext cx="26292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  <a:sym typeface="Symbol"/>
              </a:rPr>
              <a:t>(</a:t>
            </a:r>
            <a:r>
              <a:rPr lang="en-US" sz="3200" dirty="0" err="1" smtClean="0">
                <a:cs typeface="NikoshBAN" pitchFamily="2" charset="0"/>
                <a:sym typeface="Symbol"/>
              </a:rPr>
              <a:t>i</a:t>
            </a:r>
            <a:r>
              <a:rPr lang="en-US" sz="3200" dirty="0" smtClean="0">
                <a:cs typeface="NikoshBAN" pitchFamily="2" charset="0"/>
                <a:sym typeface="Symbol"/>
              </a:rPr>
              <a:t>) </a:t>
            </a:r>
            <a:r>
              <a:rPr lang="bn-BD" sz="3200" dirty="0" smtClean="0">
                <a:cs typeface="NikoshBAN" pitchFamily="2" charset="0"/>
                <a:sym typeface="Symbol"/>
              </a:rPr>
              <a:t>নং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 থেকে পাই, 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05000" y="5029200"/>
            <a:ext cx="2191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x = y – 2 </a:t>
            </a:r>
            <a:r>
              <a:rPr lang="bn-BD" sz="3200" dirty="0" smtClean="0">
                <a:cs typeface="NikoshBAN" pitchFamily="2" charset="0"/>
              </a:rPr>
              <a:t>+</a:t>
            </a:r>
            <a:r>
              <a:rPr lang="en-US" sz="3200" dirty="0" smtClean="0">
                <a:cs typeface="NikoshBAN" pitchFamily="2" charset="0"/>
              </a:rPr>
              <a:t> 1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905000" y="5587425"/>
            <a:ext cx="3991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x = y – 1</a:t>
            </a:r>
            <a:r>
              <a:rPr lang="bn-BD" sz="3200" dirty="0" smtClean="0">
                <a:cs typeface="NikoshBAN" pitchFamily="2" charset="0"/>
              </a:rPr>
              <a:t> ...  ...  ... ... </a:t>
            </a:r>
            <a:r>
              <a:rPr lang="en-US" sz="3200" dirty="0" smtClean="0">
                <a:cs typeface="NikoshBAN" pitchFamily="2" charset="0"/>
              </a:rPr>
              <a:t>(iii)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138237" y="5613975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বা,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225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191000"/>
            <a:ext cx="574708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  <a:sym typeface="Symbol"/>
              </a:rPr>
              <a:t>(iii) </a:t>
            </a:r>
            <a:r>
              <a:rPr lang="bn-BD" sz="3200" dirty="0" smtClean="0">
                <a:cs typeface="NikoshBAN" pitchFamily="2" charset="0"/>
                <a:sym typeface="Symbol"/>
              </a:rPr>
              <a:t>নং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 সমীকরণে </a:t>
            </a:r>
            <a:r>
              <a:rPr lang="en-US" sz="3200" dirty="0" smtClean="0">
                <a:cs typeface="NikoshBAN" pitchFamily="2" charset="0"/>
                <a:sym typeface="Symbol"/>
              </a:rPr>
              <a:t>y </a:t>
            </a:r>
            <a:r>
              <a:rPr lang="bn-BD" sz="3200" dirty="0" smtClean="0">
                <a:cs typeface="NikoshBAN" pitchFamily="2" charset="0"/>
                <a:sym typeface="Symbol"/>
              </a:rPr>
              <a:t>এর মান বসিয়ে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পাই, 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990600" y="914400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y + 2 =  2(y – 1) + 1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990600" y="1625025"/>
            <a:ext cx="327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y + 2 =  2y – 2 + 1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90600" y="2310825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y – 2y =  – 2 + 1 – 2 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143000" y="2971800"/>
            <a:ext cx="190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– y =  – 3 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143000" y="3581400"/>
            <a:ext cx="160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y =  3 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905000" y="4800600"/>
            <a:ext cx="16401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x = y – 1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09600" y="304800"/>
            <a:ext cx="647004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  <a:sym typeface="Symbol"/>
              </a:rPr>
              <a:t>(iii) </a:t>
            </a:r>
            <a:r>
              <a:rPr lang="bn-BD" sz="3200" dirty="0" smtClean="0">
                <a:cs typeface="NikoshBAN" pitchFamily="2" charset="0"/>
                <a:sym typeface="Symbol"/>
              </a:rPr>
              <a:t>নং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 থেকে </a:t>
            </a:r>
            <a:r>
              <a:rPr lang="en-US" sz="3200" dirty="0" smtClean="0">
                <a:cs typeface="NikoshBAN" pitchFamily="2" charset="0"/>
                <a:sym typeface="Symbol"/>
              </a:rPr>
              <a:t>x </a:t>
            </a:r>
            <a:r>
              <a:rPr lang="bn-BD" sz="3200" dirty="0" smtClean="0">
                <a:cs typeface="NikoshBAN" pitchFamily="2" charset="0"/>
                <a:sym typeface="Symbol"/>
              </a:rPr>
              <a:t>এর মান </a:t>
            </a:r>
            <a:r>
              <a:rPr lang="en-US" sz="3200" dirty="0" smtClean="0">
                <a:cs typeface="NikoshBAN" pitchFamily="2" charset="0"/>
                <a:sym typeface="Symbol"/>
              </a:rPr>
              <a:t>(ii) </a:t>
            </a:r>
            <a:r>
              <a:rPr lang="bn-BD" sz="3200" dirty="0" smtClean="0">
                <a:cs typeface="NikoshBAN" pitchFamily="2" charset="0"/>
                <a:sym typeface="Symbol"/>
              </a:rPr>
              <a:t>নং এ বসিয়ে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পাই, 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905000" y="5410200"/>
            <a:ext cx="16626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x = 3 – 1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2057400" y="5968425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x = 2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953000" y="5943600"/>
            <a:ext cx="378180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নির্ণেয় মান, </a:t>
            </a:r>
            <a:r>
              <a:rPr lang="en-US" sz="3200" dirty="0" smtClean="0">
                <a:cs typeface="NikoshBAN" pitchFamily="2" charset="0"/>
                <a:sym typeface="Symbol"/>
              </a:rPr>
              <a:t>x = 2,  y = 3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  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357557" y="1656516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বা,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7557" y="2322075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বা,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7556" y="3023175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বা,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57556" y="3581400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বা,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48448" y="5444728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বা,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72269" y="5943600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বা,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441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7924799" cy="5996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ক্রমজোড়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5786" y="904486"/>
            <a:ext cx="7924800" cy="21335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টের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জুটি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জুটির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উপাদানটি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জুটিকে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ক্রমজোড়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ক্রমজোড়কে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বন্ধনী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4104886"/>
            <a:ext cx="20574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smtClean="0">
                <a:solidFill>
                  <a:prstClr val="black"/>
                </a:solidFill>
              </a:rPr>
              <a:t>A </a:t>
            </a:r>
            <a:r>
              <a:rPr lang="en-US" sz="3200" dirty="0">
                <a:solidFill>
                  <a:prstClr val="black"/>
                </a:solidFill>
              </a:rPr>
              <a:t>= {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a }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743200" y="6086086"/>
            <a:ext cx="48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ক্রমজোড়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  (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a, b ),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cs typeface="NikoshBAN" pitchFamily="2" charset="0"/>
              </a:rPr>
              <a:t> (a, c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)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5238749" y="4104887"/>
            <a:ext cx="245745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   B </a:t>
            </a:r>
            <a:r>
              <a:rPr lang="en-US" sz="3200" dirty="0">
                <a:solidFill>
                  <a:prstClr val="black"/>
                </a:solidFill>
              </a:rPr>
              <a:t>= {</a:t>
            </a:r>
            <a:r>
              <a:rPr lang="en-US" sz="3200" dirty="0">
                <a:solidFill>
                  <a:prstClr val="black"/>
                </a:solidFill>
                <a:cs typeface="NikoshBAN" pitchFamily="2" charset="0"/>
              </a:rPr>
              <a:t> b, c 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114286"/>
            <a:ext cx="7924799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lvl="0"/>
            <a:r>
              <a:rPr lang="bn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দুটি সেটকে ক্রস গুণন করে ক্রমজোড় নির্ণয় করা হয়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একে কার্তেসীয় গুণজ বলে।  </a:t>
            </a:r>
            <a:endParaRPr lang="bn-IN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09851" y="4790686"/>
            <a:ext cx="340995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A </a:t>
            </a:r>
            <a:r>
              <a:rPr lang="en-US" sz="3200" dirty="0" smtClean="0">
                <a:solidFill>
                  <a:prstClr val="black"/>
                </a:solidFill>
                <a:sym typeface="Symbol" panose="05050102010706020507" pitchFamily="18" charset="2"/>
              </a:rPr>
              <a:t></a:t>
            </a:r>
            <a:r>
              <a:rPr lang="en-US" sz="3200" dirty="0" smtClean="0">
                <a:solidFill>
                  <a:prstClr val="black"/>
                </a:solidFill>
              </a:rPr>
              <a:t> B =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{</a:t>
            </a:r>
            <a:r>
              <a:rPr lang="en-US" sz="3200" dirty="0" smtClean="0">
                <a:solidFill>
                  <a:prstClr val="black"/>
                </a:solidFill>
                <a:cs typeface="NikoshBAN" panose="02000000000000000000" pitchFamily="2" charset="0"/>
              </a:rPr>
              <a:t>a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}</a:t>
            </a:r>
            <a:r>
              <a:rPr lang="en-US" sz="3200" dirty="0" smtClean="0">
                <a:solidFill>
                  <a:prstClr val="black"/>
                </a:solidFill>
                <a:sym typeface="Symbol" panose="05050102010706020507" pitchFamily="18" charset="2"/>
              </a:rPr>
              <a:t>  {b, c}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535283" y="5425111"/>
            <a:ext cx="309411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sym typeface="Symbol" panose="05050102010706020507" pitchFamily="18" charset="2"/>
              </a:rPr>
              <a:t>=</a:t>
            </a:r>
            <a:r>
              <a:rPr lang="en-US" sz="3200" dirty="0">
                <a:solidFill>
                  <a:prstClr val="black"/>
                </a:solidFill>
              </a:rPr>
              <a:t>  {(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cs typeface="NikoshBAN" pitchFamily="2" charset="0"/>
              </a:rPr>
              <a:t>a, b ),</a:t>
            </a:r>
            <a:r>
              <a:rPr lang="bn-IN" sz="3200" dirty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cs typeface="NikoshBAN" pitchFamily="2" charset="0"/>
              </a:rPr>
              <a:t> (a, c )}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4104886"/>
            <a:ext cx="1371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মনেকরি</a:t>
            </a:r>
            <a:r>
              <a:rPr lang="bn-BD" sz="3200" dirty="0" smtClean="0">
                <a:cs typeface="NikoshBAN" pitchFamily="2" charset="0"/>
              </a:rPr>
              <a:t>,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381125" y="4800600"/>
            <a:ext cx="113347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bn-BD" sz="3200" dirty="0" smtClean="0">
                <a:cs typeface="NikoshBAN" pitchFamily="2" charset="0"/>
              </a:rPr>
              <a:t>,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0805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17" grpId="0" animBg="1"/>
      <p:bldP spid="13" grpId="0" animBg="1"/>
      <p:bldP spid="5" grpId="0" animBg="1"/>
      <p:bldP spid="8" grpId="0" animBg="1"/>
      <p:bldP spid="6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6009"/>
            <a:ext cx="78486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৮(ক)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P ={a}, Q = {b, c}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P×Q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Q×P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নির্ণয় কর।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772179" y="3330714"/>
            <a:ext cx="53144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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P×Q = {a}×{b, c}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659174" y="4092714"/>
            <a:ext cx="3579826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 {(a, b), (a, c)}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752600" y="5029200"/>
            <a:ext cx="5314421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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Q×P= {b, c} × {a}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495552" y="5791200"/>
            <a:ext cx="359104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 {(b, a), (c, a)}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986792" y="2535585"/>
            <a:ext cx="1989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P ={a},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79254" y="2535585"/>
            <a:ext cx="2611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Q = {b, c}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" y="1907188"/>
            <a:ext cx="1828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3200" dirty="0" smtClean="0">
                <a:cs typeface="NikoshBAN" pitchFamily="2" charset="0"/>
              </a:rPr>
              <a:t>,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06724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1931" y="304800"/>
            <a:ext cx="778246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৮(খ)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3600" dirty="0" smtClean="0">
                <a:cs typeface="NikoshBAN" pitchFamily="2" charset="0"/>
              </a:rPr>
              <a:t>={3, 4, 5},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B = </a:t>
            </a:r>
            <a:r>
              <a:rPr lang="en-US" sz="3600" dirty="0" smtClean="0">
                <a:cs typeface="NikoshBAN" pitchFamily="2" charset="0"/>
              </a:rPr>
              <a:t>{4, 5, 6}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C = </a:t>
            </a:r>
            <a:r>
              <a:rPr lang="en-US" sz="3600" dirty="0" smtClean="0">
                <a:cs typeface="NikoshBAN" pitchFamily="2" charset="0"/>
              </a:rPr>
              <a:t>{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x, y</a:t>
            </a:r>
            <a:r>
              <a:rPr lang="en-US" sz="3600" dirty="0" smtClean="0">
                <a:cs typeface="NikoshBAN" pitchFamily="2" charset="0"/>
              </a:rPr>
              <a:t>}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cs typeface="NikoshBAN" pitchFamily="2" charset="0"/>
              </a:rPr>
              <a:t>(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3600" dirty="0" smtClean="0">
                <a:latin typeface="Batang"/>
                <a:ea typeface="Batang"/>
                <a:cs typeface="NikoshBAN" pitchFamily="2" charset="0"/>
              </a:rPr>
              <a:t>∩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en-US" sz="3600" dirty="0" smtClean="0">
                <a:cs typeface="NikoshBAN" pitchFamily="2" charset="0"/>
              </a:rPr>
              <a:t>)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×C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নির্ণয় কর।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85800" y="3468469"/>
            <a:ext cx="51816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3600" dirty="0" smtClean="0">
                <a:latin typeface="Batang"/>
                <a:ea typeface="Batang"/>
                <a:cs typeface="NikoshBAN" pitchFamily="2" charset="0"/>
              </a:rPr>
              <a:t>∩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 = </a:t>
            </a:r>
            <a:r>
              <a:rPr lang="en-US" sz="3600" dirty="0" smtClean="0">
                <a:cs typeface="NikoshBAN" pitchFamily="2" charset="0"/>
              </a:rPr>
              <a:t>{3, 4, 5} </a:t>
            </a:r>
            <a:r>
              <a:rPr lang="en-US" sz="3600" dirty="0" smtClean="0">
                <a:latin typeface="Batang"/>
                <a:ea typeface="Batang"/>
                <a:cs typeface="NikoshBAN" pitchFamily="2" charset="0"/>
              </a:rPr>
              <a:t>∩</a:t>
            </a:r>
            <a:r>
              <a:rPr lang="en-US" sz="3600" dirty="0" smtClean="0">
                <a:cs typeface="NikoshBAN" pitchFamily="2" charset="0"/>
              </a:rPr>
              <a:t> {4, 5, 6}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4230469"/>
            <a:ext cx="312419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3600" dirty="0" smtClean="0">
                <a:latin typeface="Batang"/>
                <a:ea typeface="Batang"/>
                <a:cs typeface="NikoshBAN" pitchFamily="2" charset="0"/>
              </a:rPr>
              <a:t>∩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 = </a:t>
            </a:r>
            <a:r>
              <a:rPr lang="en-US" sz="3600" dirty="0" smtClean="0">
                <a:cs typeface="NikoshBAN" pitchFamily="2" charset="0"/>
              </a:rPr>
              <a:t>{4, 5}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85800" y="4992469"/>
            <a:ext cx="61722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cs typeface="NikoshBAN" pitchFamily="2" charset="0"/>
              </a:rPr>
              <a:t> </a:t>
            </a:r>
            <a:r>
              <a:rPr lang="en-US" sz="3600" dirty="0" smtClean="0">
                <a:cs typeface="NikoshBAN" pitchFamily="2" charset="0"/>
                <a:sym typeface="Symbol"/>
              </a:rPr>
              <a:t></a:t>
            </a:r>
            <a:r>
              <a:rPr lang="bn-BD" sz="3600" dirty="0" smtClean="0">
                <a:cs typeface="NikoshBAN" pitchFamily="2" charset="0"/>
                <a:sym typeface="Symbol"/>
              </a:rPr>
              <a:t> </a:t>
            </a:r>
            <a:r>
              <a:rPr lang="en-US" sz="3600" dirty="0" smtClean="0">
                <a:cs typeface="NikoshBAN" pitchFamily="2" charset="0"/>
              </a:rPr>
              <a:t>(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3600" dirty="0" smtClean="0">
                <a:latin typeface="Batang"/>
                <a:ea typeface="Batang"/>
                <a:cs typeface="NikoshBAN" pitchFamily="2" charset="0"/>
              </a:rPr>
              <a:t>∩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en-US" sz="3600" dirty="0" smtClean="0">
                <a:cs typeface="NikoshBAN" pitchFamily="2" charset="0"/>
              </a:rPr>
              <a:t>)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× C = </a:t>
            </a:r>
            <a:r>
              <a:rPr lang="en-US" sz="3600" dirty="0" smtClean="0">
                <a:cs typeface="NikoshBAN" pitchFamily="2" charset="0"/>
              </a:rPr>
              <a:t>{4, 5} × {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x, y</a:t>
            </a:r>
            <a:r>
              <a:rPr lang="en-US" sz="3600" dirty="0" smtClean="0">
                <a:cs typeface="NikoshBAN" pitchFamily="2" charset="0"/>
              </a:rPr>
              <a:t>}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3505200" y="5692914"/>
            <a:ext cx="5562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 smtClean="0">
                <a:cs typeface="NikoshBAN" pitchFamily="2" charset="0"/>
              </a:rPr>
              <a:t>{(4,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x</a:t>
            </a:r>
            <a:r>
              <a:rPr lang="en-US" sz="3600" dirty="0" smtClean="0">
                <a:cs typeface="NikoshBAN" pitchFamily="2" charset="0"/>
              </a:rPr>
              <a:t>), (4,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y</a:t>
            </a:r>
            <a:r>
              <a:rPr lang="en-US" sz="3600" dirty="0" smtClean="0">
                <a:cs typeface="NikoshBAN" pitchFamily="2" charset="0"/>
              </a:rPr>
              <a:t>), (5,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600" dirty="0" smtClean="0">
                <a:cs typeface="NikoshBAN" pitchFamily="2" charset="0"/>
              </a:rPr>
              <a:t>), (5,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y</a:t>
            </a:r>
            <a:r>
              <a:rPr lang="en-US" sz="3600" dirty="0" smtClean="0">
                <a:cs typeface="NikoshBAN" pitchFamily="2" charset="0"/>
              </a:rPr>
              <a:t>)}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85800" y="2782669"/>
            <a:ext cx="9144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এখন,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51931" y="2173069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A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={3, 4, 5},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59801" y="2194411"/>
            <a:ext cx="25667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B =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{4, 5, 6}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86500" y="2194410"/>
            <a:ext cx="2066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C =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{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 y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}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1609636"/>
            <a:ext cx="1828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3200" dirty="0" smtClean="0">
                <a:cs typeface="NikoshBAN" pitchFamily="2" charset="0"/>
              </a:rPr>
              <a:t>,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06933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200400"/>
            <a:ext cx="7620000" cy="2362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উপসেট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ক্রমজোড়ের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আসে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কার্তেসীয়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গুণজ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কী?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518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50" y="790665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5" y="3886200"/>
            <a:ext cx="7620000" cy="1905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ক) উপসেট কাকে বলে? </a:t>
            </a:r>
          </a:p>
          <a:p>
            <a:pPr lvl="0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খ)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E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সেটের শক্তি সেট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নির্ণয়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কর। </a:t>
            </a:r>
            <a:endParaRPr lang="en-US" sz="3600" dirty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গ) উদ্দীপক 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cs typeface="NikoshBAN" pitchFamily="2" charset="0"/>
              </a:rPr>
              <a:t>(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C </a:t>
            </a:r>
            <a:r>
              <a:rPr lang="en-US" sz="3600" dirty="0">
                <a:latin typeface="Batang"/>
                <a:cs typeface="NikoshBAN" pitchFamily="2" charset="0"/>
                <a:sym typeface="Symbol" panose="05050102010706020507" pitchFamily="18" charset="2"/>
              </a:rPr>
              <a:t>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D</a:t>
            </a:r>
            <a:r>
              <a:rPr lang="en-US" sz="3600" dirty="0">
                <a:cs typeface="NikoshBAN" pitchFamily="2" charset="0"/>
              </a:rPr>
              <a:t>)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× E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নির্ণয় কর।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14387" y="2685871"/>
            <a:ext cx="7648575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cs typeface="NikoshBAN" pitchFamily="2" charset="0"/>
              </a:rPr>
              <a:t>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cs typeface="NikoshBAN" pitchFamily="2" charset="0"/>
              </a:rPr>
              <a:t>={5, </a:t>
            </a:r>
            <a:r>
              <a:rPr lang="en-US" sz="3600" dirty="0">
                <a:cs typeface="NikoshBAN" pitchFamily="2" charset="0"/>
              </a:rPr>
              <a:t>6</a:t>
            </a:r>
            <a:r>
              <a:rPr lang="en-US" sz="3600" dirty="0" smtClean="0">
                <a:cs typeface="NikoshBAN" pitchFamily="2" charset="0"/>
              </a:rPr>
              <a:t>, </a:t>
            </a:r>
            <a:r>
              <a:rPr lang="en-US" sz="3600" dirty="0">
                <a:cs typeface="NikoshBAN" pitchFamily="2" charset="0"/>
              </a:rPr>
              <a:t>7</a:t>
            </a:r>
            <a:r>
              <a:rPr lang="en-US" sz="3600" dirty="0" smtClean="0">
                <a:cs typeface="NikoshBAN" pitchFamily="2" charset="0"/>
              </a:rPr>
              <a:t>}, </a:t>
            </a:r>
            <a:r>
              <a:rPr lang="bn-IN" sz="3600" dirty="0" smtClean="0">
                <a:cs typeface="NikoshBAN" pitchFamily="2" charset="0"/>
              </a:rPr>
              <a:t>      </a:t>
            </a:r>
            <a:r>
              <a:rPr lang="en-US" sz="3600" dirty="0" smtClean="0">
                <a:cs typeface="NikoshBAN" pitchFamily="2" charset="0"/>
              </a:rPr>
              <a:t> D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 smtClean="0">
                <a:cs typeface="NikoshBAN" pitchFamily="2" charset="0"/>
              </a:rPr>
              <a:t>{7, 8, 9}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smtClean="0">
                <a:cs typeface="NikoshBAN" pitchFamily="2" charset="0"/>
              </a:rPr>
              <a:t>E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 smtClean="0">
                <a:cs typeface="NikoshBAN" pitchFamily="2" charset="0"/>
              </a:rPr>
              <a:t>{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b</a:t>
            </a:r>
            <a:r>
              <a:rPr lang="en-US" sz="3600" dirty="0" smtClean="0">
                <a:cs typeface="NikoshBAN" pitchFamily="2" charset="0"/>
              </a:rPr>
              <a:t>}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নিচের প্রশ্নের উত্তর দাও।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72304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59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9200" y="34159"/>
            <a:ext cx="4572000" cy="1981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13800" b="1" spc="50" dirty="0" err="1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79646">
                    <a:lumMod val="75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F79646">
                  <a:lumMod val="75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978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3195315"/>
            <a:ext cx="3962400" cy="33528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জি এম আজিজুল হক   </a:t>
            </a:r>
            <a:endParaRPr lang="en-US" sz="4000" spc="50" dirty="0" smtClean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prstClr val="black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 এস সি, বি এড</a:t>
            </a:r>
            <a:r>
              <a:rPr lang="bn-BD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চান্দিনা ডাঃ ফিরোজা পাইলট বালিকা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উচ্চ বিদ্যালয়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914400"/>
            <a:ext cx="3048000" cy="990600"/>
          </a:xfrm>
          <a:prstGeom prst="roundRect">
            <a:avLst>
              <a:gd name="adj" fmla="val 24055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0600" y="3200400"/>
            <a:ext cx="3962400" cy="33711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lIns="0" rIns="0" anchor="ctr" anchorCtr="0">
            <a:noAutofit/>
          </a:bodyPr>
          <a:lstStyle/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 (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–(৫-৮)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234518" y="595718"/>
            <a:ext cx="261856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Aziz si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453" y="335280"/>
            <a:ext cx="2113547" cy="26771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90437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981200"/>
            <a:ext cx="6477000" cy="3048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সেট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589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3352800"/>
            <a:ext cx="7620000" cy="2514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উপ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কী তা বলতে পারবে।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শক্তিসেট নির্ণয় করতে পারবে।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ক্রমজোড়ের ধারণা 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412703"/>
            <a:ext cx="7620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এই পাঠ শেষে শিক্ষার্থীরা ...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308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6400800" y="1516070"/>
            <a:ext cx="1839434" cy="1566712"/>
            <a:chOff x="5323366" y="1633688"/>
            <a:chExt cx="1839434" cy="1566712"/>
          </a:xfrm>
        </p:grpSpPr>
        <p:sp>
          <p:nvSpPr>
            <p:cNvPr id="17" name="Oval 16"/>
            <p:cNvSpPr/>
            <p:nvPr/>
          </p:nvSpPr>
          <p:spPr>
            <a:xfrm>
              <a:off x="5562600" y="1649850"/>
              <a:ext cx="1600200" cy="155055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0800000" flipH="1" flipV="1">
              <a:off x="5867400" y="2038352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a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0800000" flipH="1" flipV="1">
              <a:off x="6270854" y="1649850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b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0800000" flipH="1" flipV="1">
              <a:off x="6134696" y="2417331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0800000" flipH="1" flipV="1">
              <a:off x="6575654" y="2120327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c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0800000" flipH="1" flipV="1">
              <a:off x="5323366" y="1633688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B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90600" y="1451416"/>
            <a:ext cx="2774671" cy="2286000"/>
            <a:chOff x="1111529" y="1676400"/>
            <a:chExt cx="2774671" cy="2286000"/>
          </a:xfrm>
        </p:grpSpPr>
        <p:sp>
          <p:nvSpPr>
            <p:cNvPr id="2" name="Oval 1"/>
            <p:cNvSpPr/>
            <p:nvPr/>
          </p:nvSpPr>
          <p:spPr>
            <a:xfrm>
              <a:off x="1447800" y="1676400"/>
              <a:ext cx="2438400" cy="22860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10800000" flipH="1" flipV="1">
              <a:off x="1752600" y="2234625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a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 rot="10800000" flipH="1" flipV="1">
              <a:off x="2454046" y="1774538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0800000" flipH="1" flipV="1">
              <a:off x="2492146" y="3225224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0800000" flipH="1" flipV="1">
              <a:off x="3184663" y="2234625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c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0800000" flipH="1" flipV="1">
              <a:off x="2438401" y="2463224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e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0800000" flipH="1" flipV="1">
              <a:off x="1914012" y="2944090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0800000" flipH="1" flipV="1">
              <a:off x="3101746" y="3062292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10800000" flipH="1" flipV="1">
              <a:off x="1111529" y="1823178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86400" y="2819400"/>
            <a:ext cx="1535347" cy="1186197"/>
            <a:chOff x="5246746" y="4084351"/>
            <a:chExt cx="1710140" cy="1390499"/>
          </a:xfrm>
        </p:grpSpPr>
        <p:sp>
          <p:nvSpPr>
            <p:cNvPr id="18" name="Oval 17"/>
            <p:cNvSpPr/>
            <p:nvPr/>
          </p:nvSpPr>
          <p:spPr>
            <a:xfrm>
              <a:off x="5623155" y="4126742"/>
              <a:ext cx="1333731" cy="13481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0800000" flipH="1" flipV="1">
              <a:off x="6019800" y="4114800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a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0800000" flipH="1" flipV="1">
              <a:off x="6447410" y="4418588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0800000" flipH="1" flipV="1">
              <a:off x="6069127" y="4699576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rot="10800000" flipH="1" flipV="1">
              <a:off x="5246746" y="4084351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733427" y="4953000"/>
            <a:ext cx="763428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একটি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 উপসেটে থাকতে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 ছাড়াও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উপসেট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ফাঁকা সেট সকল সেটেরই একটি সাধারণ উপসেট।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উপসেটের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মতই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3427" y="496669"/>
            <a:ext cx="763428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BAN" pitchFamily="2" charset="0"/>
              </a:rPr>
              <a:t>সার্বিক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cs typeface="NikoshBAN" pitchFamily="2" charset="0"/>
              </a:rPr>
              <a:t>সেট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উপসেট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3427" y="4191000"/>
            <a:ext cx="763428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cs typeface="NikoshBAN" pitchFamily="2" charset="0"/>
              </a:rPr>
              <a:t> এখানে 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bn-IN" sz="3600" dirty="0" smtClean="0">
                <a:solidFill>
                  <a:prstClr val="black"/>
                </a:solidFill>
                <a:cs typeface="NikoshBAN" pitchFamily="2" charset="0"/>
              </a:rPr>
              <a:t> একটি </a:t>
            </a:r>
            <a:r>
              <a:rPr lang="en-US" sz="3600" dirty="0" err="1" smtClean="0">
                <a:solidFill>
                  <a:prstClr val="black"/>
                </a:solidFill>
                <a:cs typeface="NikoshBAN" pitchFamily="2" charset="0"/>
              </a:rPr>
              <a:t>সার্বিক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cs typeface="NikoshBAN" pitchFamily="2" charset="0"/>
              </a:rPr>
              <a:t>সেট।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A, B  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C  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উপসেট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524072" y="1663903"/>
            <a:ext cx="1419528" cy="1079297"/>
            <a:chOff x="5386895" y="4084351"/>
            <a:chExt cx="1836459" cy="1390500"/>
          </a:xfrm>
        </p:grpSpPr>
        <p:sp>
          <p:nvSpPr>
            <p:cNvPr id="35" name="Oval 34"/>
            <p:cNvSpPr/>
            <p:nvPr/>
          </p:nvSpPr>
          <p:spPr>
            <a:xfrm>
              <a:off x="5832070" y="4142678"/>
              <a:ext cx="1391284" cy="1332173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0800000" flipH="1" flipV="1">
              <a:off x="6019800" y="4114800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a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0800000" flipH="1" flipV="1">
              <a:off x="6447410" y="4418588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b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0800000" flipH="1" flipV="1">
              <a:off x="5386895" y="4084351"/>
              <a:ext cx="40345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79534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799" cy="81558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শক্তিসেট</a:t>
            </a:r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371600"/>
            <a:ext cx="7924800" cy="15175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একটি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থেকে যতগুলো উপসেট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হতে পারে তাদের নিয়ে একটি বৃহৎ সেট গঠিত হ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লে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তাই শক্তিসেট। সংক্ষেপে শক্তিসেট হলো উপসেটদের নিয়ে গঠিত সেট।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599" y="2987957"/>
            <a:ext cx="7924798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A </a:t>
            </a:r>
            <a:r>
              <a:rPr lang="en-US" sz="3200" dirty="0">
                <a:solidFill>
                  <a:prstClr val="black"/>
                </a:solidFill>
              </a:rPr>
              <a:t>= {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a, b, c, }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এখানে 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A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 সে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টের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শক্তিসেটকে</a:t>
            </a:r>
            <a:r>
              <a:rPr lang="en-US" sz="3200" dirty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P(A)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প্রকাশ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।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09603" y="4267200"/>
            <a:ext cx="792479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এখানে 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A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  সে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টের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কতগুলো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উপসেট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নিম্নরূপ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95400" y="4876799"/>
            <a:ext cx="6188995" cy="609601"/>
            <a:chOff x="1066799" y="5943599"/>
            <a:chExt cx="6188995" cy="609601"/>
          </a:xfrm>
        </p:grpSpPr>
        <p:sp>
          <p:nvSpPr>
            <p:cNvPr id="6" name="Rectangle 5"/>
            <p:cNvSpPr/>
            <p:nvPr/>
          </p:nvSpPr>
          <p:spPr>
            <a:xfrm>
              <a:off x="1066799" y="5943600"/>
              <a:ext cx="93808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{</a:t>
              </a:r>
              <a:r>
                <a:rPr lang="bn-BD" sz="32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smtClean="0">
                  <a:solidFill>
                    <a:prstClr val="black"/>
                  </a:solidFill>
                  <a:cs typeface="NikoshBAN" pitchFamily="2" charset="0"/>
                </a:rPr>
                <a:t>a },</a:t>
              </a:r>
              <a:r>
                <a:rPr lang="bn-IN" sz="3200" dirty="0" smtClean="0">
                  <a:solidFill>
                    <a:prstClr val="black"/>
                  </a:solidFill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81200" y="5943600"/>
              <a:ext cx="9617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{</a:t>
              </a:r>
              <a:r>
                <a:rPr lang="bn-BD" sz="32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>
                  <a:solidFill>
                    <a:prstClr val="black"/>
                  </a:solidFill>
                  <a:cs typeface="NikoshBAN" pitchFamily="2" charset="0"/>
                </a:rPr>
                <a:t>b</a:t>
              </a:r>
              <a:r>
                <a:rPr lang="en-US" sz="3200" dirty="0" smtClean="0">
                  <a:solidFill>
                    <a:prstClr val="black"/>
                  </a:solidFill>
                  <a:cs typeface="NikoshBAN" pitchFamily="2" charset="0"/>
                </a:rPr>
                <a:t> },</a:t>
              </a:r>
              <a:r>
                <a:rPr lang="bn-IN" sz="3200" dirty="0" smtClean="0">
                  <a:solidFill>
                    <a:prstClr val="black"/>
                  </a:solidFill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95600" y="5943599"/>
              <a:ext cx="99548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{</a:t>
              </a:r>
              <a:r>
                <a:rPr lang="bn-BD" sz="32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>
                  <a:solidFill>
                    <a:prstClr val="black"/>
                  </a:solidFill>
                  <a:cs typeface="NikoshBAN" pitchFamily="2" charset="0"/>
                </a:rPr>
                <a:t>c</a:t>
              </a:r>
              <a:r>
                <a:rPr lang="en-US" sz="3200" dirty="0" smtClean="0">
                  <a:solidFill>
                    <a:prstClr val="black"/>
                  </a:solidFill>
                  <a:cs typeface="NikoshBAN" pitchFamily="2" charset="0"/>
                </a:rPr>
                <a:t> },</a:t>
              </a:r>
              <a:r>
                <a:rPr lang="bn-IN" sz="3200" dirty="0" smtClean="0">
                  <a:solidFill>
                    <a:prstClr val="black"/>
                  </a:solidFill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10000" y="5968425"/>
              <a:ext cx="14168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{</a:t>
              </a:r>
              <a:r>
                <a:rPr lang="bn-BD" sz="32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smtClean="0">
                  <a:solidFill>
                    <a:prstClr val="black"/>
                  </a:solidFill>
                  <a:cs typeface="NikoshBAN" pitchFamily="2" charset="0"/>
                </a:rPr>
                <a:t>a, b },</a:t>
              </a:r>
              <a:r>
                <a:rPr lang="bn-IN" sz="3200" dirty="0" smtClean="0">
                  <a:solidFill>
                    <a:prstClr val="black"/>
                  </a:solidFill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05400" y="5968425"/>
              <a:ext cx="131445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{</a:t>
              </a:r>
              <a:r>
                <a:rPr lang="bn-BD" sz="32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smtClean="0">
                  <a:solidFill>
                    <a:prstClr val="black"/>
                  </a:solidFill>
                  <a:cs typeface="NikoshBAN" pitchFamily="2" charset="0"/>
                </a:rPr>
                <a:t>a, c },</a:t>
              </a:r>
              <a:r>
                <a:rPr lang="bn-IN" sz="3200" dirty="0" smtClean="0">
                  <a:solidFill>
                    <a:prstClr val="black"/>
                  </a:solidFill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00800" y="5968424"/>
              <a:ext cx="85499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… …</a:t>
              </a:r>
              <a:r>
                <a:rPr lang="bn-IN" sz="3200" dirty="0" smtClean="0">
                  <a:solidFill>
                    <a:prstClr val="black"/>
                  </a:solidFill>
                  <a:cs typeface="NikoshBAN" pitchFamily="2" charset="0"/>
                </a:rPr>
                <a:t> 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9603" y="5551048"/>
            <a:ext cx="7924797" cy="773552"/>
            <a:chOff x="448224" y="5932048"/>
            <a:chExt cx="7786685" cy="773552"/>
          </a:xfrm>
        </p:grpSpPr>
        <p:sp>
          <p:nvSpPr>
            <p:cNvPr id="21" name="Rectangle 20"/>
            <p:cNvSpPr/>
            <p:nvPr/>
          </p:nvSpPr>
          <p:spPr>
            <a:xfrm>
              <a:off x="448224" y="5932048"/>
              <a:ext cx="7786685" cy="77355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48224" y="6019799"/>
              <a:ext cx="7781376" cy="609601"/>
              <a:chOff x="-161377" y="5914012"/>
              <a:chExt cx="7781376" cy="609601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-161377" y="5914013"/>
                <a:ext cx="231402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  <a:sym typeface="Symbol" panose="05050102010706020507" pitchFamily="18" charset="2"/>
                  </a:rPr>
                  <a:t>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P(A)=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{</a:t>
                </a:r>
                <a:r>
                  <a:rPr lang="bn-BD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cs typeface="NikoshBAN" pitchFamily="2" charset="0"/>
                  </a:rPr>
                  <a:t>a },</a:t>
                </a:r>
                <a:r>
                  <a:rPr lang="bn-IN" sz="3200" dirty="0" smtClean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:endParaRPr lang="en-US" sz="32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09801" y="5914013"/>
                <a:ext cx="96177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{</a:t>
                </a:r>
                <a:r>
                  <a:rPr lang="bn-BD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cs typeface="NikoshBAN" pitchFamily="2" charset="0"/>
                  </a:rPr>
                  <a:t>b</a:t>
                </a:r>
                <a:r>
                  <a:rPr lang="en-US" sz="3200" dirty="0" smtClean="0">
                    <a:solidFill>
                      <a:prstClr val="black"/>
                    </a:solidFill>
                    <a:cs typeface="NikoshBAN" pitchFamily="2" charset="0"/>
                  </a:rPr>
                  <a:t> },</a:t>
                </a:r>
                <a:r>
                  <a:rPr lang="bn-IN" sz="3200" dirty="0" smtClean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:endParaRPr lang="en-US" sz="32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1" y="5914012"/>
                <a:ext cx="99548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{</a:t>
                </a:r>
                <a:r>
                  <a:rPr lang="bn-BD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cs typeface="NikoshBAN" pitchFamily="2" charset="0"/>
                  </a:rPr>
                  <a:t>c</a:t>
                </a:r>
                <a:r>
                  <a:rPr lang="en-US" sz="3200" dirty="0" smtClean="0">
                    <a:solidFill>
                      <a:prstClr val="black"/>
                    </a:solidFill>
                    <a:cs typeface="NikoshBAN" pitchFamily="2" charset="0"/>
                  </a:rPr>
                  <a:t> },</a:t>
                </a:r>
                <a:r>
                  <a:rPr lang="bn-IN" sz="3200" dirty="0" smtClean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:endParaRPr lang="en-US" sz="32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038601" y="5938838"/>
                <a:ext cx="141684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{</a:t>
                </a:r>
                <a:r>
                  <a:rPr lang="bn-BD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cs typeface="NikoshBAN" pitchFamily="2" charset="0"/>
                  </a:rPr>
                  <a:t>a, b },</a:t>
                </a:r>
                <a:r>
                  <a:rPr lang="bn-IN" sz="3200" dirty="0" smtClean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:endParaRPr lang="en-US" sz="32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334001" y="5938838"/>
                <a:ext cx="131445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{</a:t>
                </a:r>
                <a:r>
                  <a:rPr lang="bn-BD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cs typeface="NikoshBAN" pitchFamily="2" charset="0"/>
                  </a:rPr>
                  <a:t>a, c },</a:t>
                </a:r>
                <a:r>
                  <a:rPr lang="bn-IN" sz="3200" dirty="0" smtClean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:endParaRPr lang="en-US" sz="32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29400" y="5938837"/>
                <a:ext cx="99059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… …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}</a:t>
                </a:r>
                <a:r>
                  <a:rPr lang="bn-IN" sz="3200" dirty="0" smtClean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79214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428999"/>
            <a:ext cx="8686800" cy="12954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এর উপসেট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dirty="0" smtClean="0"/>
              <a:t>{}</a:t>
            </a:r>
            <a:r>
              <a:rPr lang="bn-BD" dirty="0" smtClean="0"/>
              <a:t>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 {m}</a:t>
            </a:r>
            <a:r>
              <a:rPr lang="bn-BD" dirty="0" smtClean="0"/>
              <a:t>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{n}</a:t>
            </a:r>
            <a:r>
              <a:rPr lang="bn-BD" dirty="0" smtClean="0"/>
              <a:t>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{l}</a:t>
            </a:r>
            <a:r>
              <a:rPr lang="bn-BD" dirty="0" smtClean="0"/>
              <a:t>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{m, n},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{m, l}</a:t>
            </a:r>
            <a:r>
              <a:rPr lang="bn-BD" dirty="0" smtClean="0"/>
              <a:t>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{n, l}</a:t>
            </a:r>
            <a:r>
              <a:rPr lang="bn-BD" dirty="0" smtClean="0"/>
              <a:t>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{m, n, l}</a:t>
            </a:r>
            <a:endParaRPr lang="en-US" dirty="0" smtClean="0">
              <a:cs typeface="NikoshBAN" pitchFamily="2" charset="0"/>
              <a:sym typeface="Symbol"/>
            </a:endParaRPr>
          </a:p>
          <a:p>
            <a:pPr>
              <a:buNone/>
            </a:pPr>
            <a:endParaRPr lang="en-US" dirty="0" smtClean="0">
              <a:cs typeface="NikoshBAN" pitchFamily="2" charset="0"/>
              <a:sym typeface="Symbo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72400" y="5943600"/>
            <a:ext cx="1143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cs typeface="NikoshBAN" pitchFamily="2" charset="0"/>
                <a:sym typeface="Symbol"/>
              </a:rPr>
              <a:t>(</a:t>
            </a:r>
            <a:r>
              <a:rPr lang="en-US" sz="3200" dirty="0" err="1" smtClean="0">
                <a:cs typeface="NikoshBAN" pitchFamily="2" charset="0"/>
                <a:sym typeface="Symbol"/>
              </a:rPr>
              <a:t>Ans</a:t>
            </a:r>
            <a:r>
              <a:rPr lang="en-US" sz="3200" dirty="0" smtClean="0">
                <a:cs typeface="NikoshBAN" pitchFamily="2" charset="0"/>
                <a:sym typeface="Symbol"/>
              </a:rPr>
              <a:t>).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905000" y="381000"/>
            <a:ext cx="1676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Q= {x, y}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701225"/>
            <a:ext cx="6248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Q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এর উপসেট = </a:t>
            </a:r>
            <a:r>
              <a:rPr lang="en-US" sz="3200" dirty="0" smtClean="0"/>
              <a:t>{}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 {x}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{y}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{x, y}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381000"/>
            <a:ext cx="609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5054025"/>
            <a:ext cx="8686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cs typeface="NikoshBAN" pitchFamily="2" charset="0"/>
              </a:rPr>
              <a:t>R(</a:t>
            </a:r>
            <a:r>
              <a:rPr lang="en-US" sz="3200" dirty="0" smtClean="0">
                <a:solidFill>
                  <a:srgbClr val="FF0000"/>
                </a:solidFill>
              </a:rPr>
              <a:t>Q) </a:t>
            </a:r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FF0000"/>
                </a:solidFill>
              </a:rPr>
              <a:t>{</a:t>
            </a:r>
            <a:r>
              <a:rPr lang="en-US" sz="3200" dirty="0" smtClean="0"/>
              <a:t>{}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{m}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{n}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{l}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{m, n}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{m, l}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{n, l}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{m, n, l}</a:t>
            </a:r>
            <a:r>
              <a:rPr lang="en-US" sz="3200" dirty="0" smtClean="0">
                <a:solidFill>
                  <a:srgbClr val="FF0000"/>
                </a:solidFill>
              </a:rPr>
              <a:t>}</a:t>
            </a:r>
            <a:endParaRPr lang="en-US" sz="3200" dirty="0" smtClean="0">
              <a:solidFill>
                <a:srgbClr val="FF0000"/>
              </a:solidFill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990600"/>
            <a:ext cx="209704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/>
              <a:t>R= {m, n, l}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2362200"/>
            <a:ext cx="475925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cs typeface="NikoshBAN" pitchFamily="2" charset="0"/>
              </a:rPr>
              <a:t>P(</a:t>
            </a:r>
            <a:r>
              <a:rPr lang="en-US" sz="3200" dirty="0" smtClean="0">
                <a:solidFill>
                  <a:srgbClr val="FF0000"/>
                </a:solidFill>
              </a:rPr>
              <a:t>Q) </a:t>
            </a:r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FF0000"/>
                </a:solidFill>
              </a:rPr>
              <a:t>{</a:t>
            </a:r>
            <a:r>
              <a:rPr lang="en-US" sz="3200" dirty="0" smtClean="0"/>
              <a:t>{}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 {x}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{y}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{x, y}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91583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1828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/>
              <a:t>A= {a, b}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82714"/>
            <a:ext cx="609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৬।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0833" y="2863334"/>
            <a:ext cx="2137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C = A</a:t>
            </a:r>
            <a:r>
              <a:rPr lang="en-US" sz="3200" dirty="0" smtClean="0">
                <a:ea typeface="Cambria Math"/>
                <a:cs typeface="Calibri" pitchFamily="34" charset="0"/>
              </a:rPr>
              <a:t> ⋃ </a:t>
            </a:r>
            <a:r>
              <a:rPr lang="en-US" sz="3200" dirty="0" smtClean="0">
                <a:cs typeface="NikoshBAN" pitchFamily="2" charset="0"/>
              </a:rPr>
              <a:t>B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514600" y="3352800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C =</a:t>
            </a:r>
            <a:r>
              <a:rPr lang="en-US" sz="3200" dirty="0" smtClean="0"/>
              <a:t> {a, b} </a:t>
            </a:r>
            <a:r>
              <a:rPr lang="en-US" sz="3200" dirty="0" smtClean="0">
                <a:ea typeface="Cambria Math"/>
                <a:cs typeface="Calibri" pitchFamily="34" charset="0"/>
              </a:rPr>
              <a:t>⋃ </a:t>
            </a:r>
            <a:r>
              <a:rPr lang="en-US" sz="3200" dirty="0" smtClean="0"/>
              <a:t>{a, b, c}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514600" y="3834825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C =</a:t>
            </a:r>
            <a:r>
              <a:rPr lang="en-US" sz="3200" dirty="0" smtClean="0"/>
              <a:t> {a, b, c}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4572001"/>
            <a:ext cx="7924800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এর উপসেট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{}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{a}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{b}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{c}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en-US" sz="3200" dirty="0" smtClean="0"/>
              <a:t>{a, b}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{b, c}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{c, a}</a:t>
            </a:r>
            <a:r>
              <a:rPr lang="bn-BD" sz="3200" dirty="0" smtClean="0"/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/>
              <a:t>{a, b, c}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NikoshBAN" pitchFamily="2" charset="0"/>
              <a:sym typeface="Symbo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524000"/>
            <a:ext cx="8153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cs typeface="NikoshBAN" pitchFamily="2" charset="0"/>
              </a:rPr>
              <a:t>C= A</a:t>
            </a:r>
            <a:r>
              <a:rPr lang="en-US" sz="3600" dirty="0" smtClean="0">
                <a:latin typeface="Calibri" pitchFamily="34" charset="0"/>
                <a:ea typeface="Cambria Math"/>
                <a:cs typeface="Calibri" pitchFamily="34" charset="0"/>
              </a:rPr>
              <a:t> ⋃ </a:t>
            </a:r>
            <a:r>
              <a:rPr lang="en-US" sz="3600" dirty="0" smtClean="0">
                <a:cs typeface="NikoshBAN" pitchFamily="2" charset="0"/>
              </a:rPr>
              <a:t>B  </a:t>
            </a:r>
            <a:r>
              <a:rPr lang="bn-BD" sz="3600" dirty="0" smtClean="0">
                <a:cs typeface="NikoshBAN" pitchFamily="2" charset="0"/>
              </a:rPr>
              <a:t> হলে দেখাও যে</a:t>
            </a:r>
            <a:r>
              <a:rPr lang="en-US" sz="3600" dirty="0" smtClean="0">
                <a:cs typeface="NikoshBAN" pitchFamily="2" charset="0"/>
              </a:rPr>
              <a:t>,</a:t>
            </a:r>
            <a:r>
              <a:rPr lang="bn-BD" sz="3600" dirty="0" smtClean="0">
                <a:cs typeface="NikoshBAN" pitchFamily="2" charset="0"/>
              </a:rPr>
              <a:t> </a:t>
            </a:r>
            <a:r>
              <a:rPr lang="en-US" sz="3600" dirty="0" smtClean="0">
                <a:cs typeface="NikoshBAN" pitchFamily="2" charset="0"/>
              </a:rPr>
              <a:t>P(C) </a:t>
            </a:r>
            <a:r>
              <a:rPr lang="bn-BD" sz="3600" dirty="0" smtClean="0">
                <a:cs typeface="NikoshBAN" pitchFamily="2" charset="0"/>
              </a:rPr>
              <a:t>উপাদান সংখ্যা </a:t>
            </a:r>
            <a:r>
              <a:rPr lang="en-US" sz="3600" dirty="0" smtClean="0">
                <a:cs typeface="NikoshBAN" pitchFamily="2" charset="0"/>
              </a:rPr>
              <a:t>2</a:t>
            </a:r>
            <a:r>
              <a:rPr lang="en-US" sz="3600" baseline="30000" dirty="0" smtClean="0">
                <a:cs typeface="NikoshBAN" pitchFamily="2" charset="0"/>
              </a:rPr>
              <a:t>n</a:t>
            </a:r>
            <a:r>
              <a:rPr lang="en-US" sz="3600" dirty="0" smtClean="0">
                <a:cs typeface="NikoshBAN" pitchFamily="2" charset="0"/>
              </a:rPr>
              <a:t> . </a:t>
            </a:r>
            <a:r>
              <a:rPr lang="bn-BD" sz="3600" dirty="0" smtClean="0">
                <a:cs typeface="NikoshBAN" pitchFamily="2" charset="0"/>
              </a:rPr>
              <a:t>যেখানে </a:t>
            </a:r>
            <a:r>
              <a:rPr lang="en-US" sz="3600" dirty="0" smtClean="0">
                <a:cs typeface="NikoshBAN" pitchFamily="2" charset="0"/>
              </a:rPr>
              <a:t>n </a:t>
            </a:r>
            <a:r>
              <a:rPr lang="bn-BD" sz="3600" dirty="0" smtClean="0">
                <a:cs typeface="NikoshBAN" pitchFamily="2" charset="0"/>
              </a:rPr>
              <a:t>হচ্ছে </a:t>
            </a:r>
            <a:r>
              <a:rPr lang="en-US" sz="3600" dirty="0" smtClean="0">
                <a:cs typeface="NikoshBAN" pitchFamily="2" charset="0"/>
              </a:rPr>
              <a:t>C </a:t>
            </a:r>
            <a:r>
              <a:rPr lang="bn-BD" sz="3600" dirty="0" smtClean="0">
                <a:cs typeface="NikoshBAN" pitchFamily="2" charset="0"/>
              </a:rPr>
              <a:t>এর উপাদান সংখ্যা। 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914401"/>
            <a:ext cx="3276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r>
              <a:rPr lang="en-US" sz="3600" dirty="0" smtClean="0"/>
              <a:t>B= {a, b, c</a:t>
            </a:r>
            <a:r>
              <a:rPr lang="en-US" sz="3600" dirty="0" smtClean="0"/>
              <a:t>}</a:t>
            </a:r>
            <a:r>
              <a:rPr lang="bn-IN" sz="3600" dirty="0" smtClean="0"/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এবং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533400" y="5867400"/>
            <a:ext cx="8382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dk1"/>
                </a:solidFill>
                <a:cs typeface="NikoshBAN" pitchFamily="2" charset="0"/>
              </a:rPr>
              <a:t>P(</a:t>
            </a:r>
            <a:r>
              <a:rPr lang="en-US" sz="3200" dirty="0" smtClean="0">
                <a:solidFill>
                  <a:schemeClr val="dk1"/>
                </a:solidFill>
              </a:rPr>
              <a:t>C) = </a:t>
            </a:r>
            <a:r>
              <a:rPr lang="en-US" sz="3200" dirty="0" smtClean="0">
                <a:solidFill>
                  <a:srgbClr val="FF0000"/>
                </a:solidFill>
              </a:rPr>
              <a:t>{</a:t>
            </a:r>
            <a:r>
              <a:rPr lang="en-US" sz="3200" dirty="0" smtClean="0">
                <a:solidFill>
                  <a:schemeClr val="dk1"/>
                </a:solidFill>
              </a:rPr>
              <a:t>{}</a:t>
            </a:r>
            <a:r>
              <a:rPr lang="bn-BD" sz="3200" dirty="0" smtClean="0">
                <a:solidFill>
                  <a:schemeClr val="dk1"/>
                </a:solidFill>
              </a:rPr>
              <a:t>,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dk1"/>
                </a:solidFill>
              </a:rPr>
              <a:t>{a}</a:t>
            </a:r>
            <a:r>
              <a:rPr lang="bn-BD" sz="3200" dirty="0" smtClean="0">
                <a:solidFill>
                  <a:schemeClr val="dk1"/>
                </a:solidFill>
              </a:rPr>
              <a:t>,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dk1"/>
                </a:solidFill>
              </a:rPr>
              <a:t>{b}</a:t>
            </a:r>
            <a:r>
              <a:rPr lang="bn-BD" sz="3200" dirty="0" smtClean="0">
                <a:solidFill>
                  <a:schemeClr val="dk1"/>
                </a:solidFill>
              </a:rPr>
              <a:t>,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dk1"/>
                </a:solidFill>
              </a:rPr>
              <a:t>{c}</a:t>
            </a:r>
            <a:r>
              <a:rPr lang="bn-BD" sz="3200" dirty="0" smtClean="0">
                <a:solidFill>
                  <a:schemeClr val="dk1"/>
                </a:solidFill>
              </a:rPr>
              <a:t>,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dk1"/>
                </a:solidFill>
              </a:rPr>
              <a:t>{a, </a:t>
            </a:r>
            <a:r>
              <a:rPr lang="en-US" sz="3200" dirty="0" smtClean="0"/>
              <a:t>b</a:t>
            </a:r>
            <a:r>
              <a:rPr lang="en-US" sz="3200" dirty="0" smtClean="0">
                <a:solidFill>
                  <a:schemeClr val="dk1"/>
                </a:solidFill>
              </a:rPr>
              <a:t>}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dk1"/>
                </a:solidFill>
              </a:rPr>
              <a:t>{b, </a:t>
            </a:r>
            <a:r>
              <a:rPr lang="en-US" sz="3200" dirty="0" smtClean="0"/>
              <a:t>c</a:t>
            </a:r>
            <a:r>
              <a:rPr lang="en-US" sz="3200" dirty="0" smtClean="0">
                <a:solidFill>
                  <a:schemeClr val="dk1"/>
                </a:solidFill>
              </a:rPr>
              <a:t>}</a:t>
            </a:r>
            <a:r>
              <a:rPr lang="bn-BD" sz="3200" dirty="0" smtClean="0">
                <a:solidFill>
                  <a:schemeClr val="dk1"/>
                </a:solidFill>
              </a:rPr>
              <a:t>,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dk1"/>
                </a:solidFill>
              </a:rPr>
              <a:t>{c, </a:t>
            </a:r>
            <a:r>
              <a:rPr lang="en-US" sz="3200" dirty="0" smtClean="0"/>
              <a:t>a</a:t>
            </a:r>
            <a:r>
              <a:rPr lang="en-US" sz="3200" dirty="0" smtClean="0">
                <a:solidFill>
                  <a:schemeClr val="dk1"/>
                </a:solidFill>
              </a:rPr>
              <a:t>}</a:t>
            </a:r>
            <a:r>
              <a:rPr lang="bn-BD" sz="3200" dirty="0" smtClean="0">
                <a:solidFill>
                  <a:schemeClr val="dk1"/>
                </a:solidFill>
              </a:rPr>
              <a:t>,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dk1"/>
                </a:solidFill>
              </a:rPr>
              <a:t>{a, b, c}</a:t>
            </a:r>
            <a:r>
              <a:rPr lang="en-US" sz="3200" dirty="0" smtClean="0">
                <a:solidFill>
                  <a:srgbClr val="FF0000"/>
                </a:solidFill>
              </a:rPr>
              <a:t>}</a:t>
            </a:r>
            <a:endParaRPr lang="en-US" sz="3200" dirty="0" smtClean="0">
              <a:solidFill>
                <a:srgbClr val="FF0000"/>
              </a:solidFill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2838272"/>
            <a:ext cx="114165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মাধান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831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 uiExpand="1" build="p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743200"/>
            <a:ext cx="7924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bn-BD" sz="3200" dirty="0" smtClean="0">
                <a:cs typeface="NikoshBAN" pitchFamily="2" charset="0"/>
              </a:rPr>
              <a:t>আবার </a:t>
            </a:r>
            <a:r>
              <a:rPr lang="en-US" sz="3200" dirty="0" smtClean="0">
                <a:cs typeface="NikoshBAN" pitchFamily="2" charset="0"/>
              </a:rPr>
              <a:t>C </a:t>
            </a:r>
            <a:r>
              <a:rPr lang="bn-BD" sz="3200" dirty="0" smtClean="0">
                <a:cs typeface="NikoshBAN" pitchFamily="2" charset="0"/>
              </a:rPr>
              <a:t>এর উপাদান সংখ্যা</a:t>
            </a:r>
            <a:r>
              <a:rPr lang="en-US" sz="3200" dirty="0" smtClean="0">
                <a:cs typeface="NikoshBAN" pitchFamily="2" charset="0"/>
              </a:rPr>
              <a:t> n</a:t>
            </a:r>
            <a:r>
              <a:rPr lang="bn-BD" sz="3200" dirty="0" smtClean="0">
                <a:cs typeface="NikoshBAN" pitchFamily="2" charset="0"/>
              </a:rPr>
              <a:t> হলে </a:t>
            </a:r>
            <a:r>
              <a:rPr lang="en-US" sz="3200" dirty="0" smtClean="0">
                <a:cs typeface="NikoshBAN" pitchFamily="2" charset="0"/>
              </a:rPr>
              <a:t>P(C) </a:t>
            </a:r>
            <a:r>
              <a:rPr lang="bn-BD" sz="3200" dirty="0" smtClean="0">
                <a:cs typeface="NikoshBAN" pitchFamily="2" charset="0"/>
              </a:rPr>
              <a:t>উপাদান সংখ্যা </a:t>
            </a:r>
            <a:r>
              <a:rPr lang="en-US" sz="3200" dirty="0" smtClean="0">
                <a:cs typeface="NikoshBAN" pitchFamily="2" charset="0"/>
              </a:rPr>
              <a:t>2</a:t>
            </a:r>
            <a:r>
              <a:rPr lang="en-US" sz="3200" baseline="30000" dirty="0" smtClean="0">
                <a:cs typeface="NikoshBAN" pitchFamily="2" charset="0"/>
              </a:rPr>
              <a:t>n</a:t>
            </a:r>
            <a:r>
              <a:rPr lang="en-US" sz="3200" dirty="0" smtClean="0">
                <a:cs typeface="NikoshBAN" pitchFamily="2" charset="0"/>
              </a:rPr>
              <a:t> .</a:t>
            </a:r>
            <a:endParaRPr lang="bn-BD" sz="3200" dirty="0" smtClean="0"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685800"/>
            <a:ext cx="449995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3200" dirty="0" smtClean="0">
                <a:cs typeface="NikoshBAN" pitchFamily="2" charset="0"/>
              </a:rPr>
              <a:t>C </a:t>
            </a:r>
            <a:r>
              <a:rPr lang="bn-BD" sz="3200" dirty="0" smtClean="0">
                <a:cs typeface="NikoshBAN" pitchFamily="2" charset="0"/>
              </a:rPr>
              <a:t>এর উপাদান সংখ্যা = </a:t>
            </a:r>
            <a:r>
              <a:rPr lang="en-US" sz="3200" dirty="0" smtClean="0">
                <a:cs typeface="NikoshBAN" pitchFamily="2" charset="0"/>
              </a:rPr>
              <a:t>3</a:t>
            </a:r>
            <a:r>
              <a:rPr lang="bn-BD" sz="3200" dirty="0" smtClean="0"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48322" y="3396734"/>
            <a:ext cx="469231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তাহলে </a:t>
            </a:r>
            <a:r>
              <a:rPr lang="en-US" sz="3200" dirty="0" smtClean="0">
                <a:cs typeface="NikoshBAN" pitchFamily="2" charset="0"/>
              </a:rPr>
              <a:t>P(C) </a:t>
            </a:r>
            <a:r>
              <a:rPr lang="bn-BD" sz="3200" dirty="0" smtClean="0">
                <a:cs typeface="NikoshBAN" pitchFamily="2" charset="0"/>
              </a:rPr>
              <a:t>উপাদান সংখ্যা = </a:t>
            </a:r>
            <a:r>
              <a:rPr lang="en-US" sz="3200" dirty="0" smtClean="0">
                <a:cs typeface="NikoshBAN" pitchFamily="2" charset="0"/>
              </a:rPr>
              <a:t>2</a:t>
            </a:r>
            <a:r>
              <a:rPr lang="en-US" sz="3200" baseline="30000" dirty="0" smtClean="0">
                <a:cs typeface="NikoshBAN" pitchFamily="2" charset="0"/>
              </a:rPr>
              <a:t>3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536196" y="4063425"/>
            <a:ext cx="469340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তাহলে </a:t>
            </a:r>
            <a:r>
              <a:rPr lang="en-US" sz="3200" dirty="0" smtClean="0">
                <a:cs typeface="NikoshBAN" pitchFamily="2" charset="0"/>
              </a:rPr>
              <a:t>P(C) </a:t>
            </a:r>
            <a:r>
              <a:rPr lang="bn-BD" sz="3200" dirty="0" smtClean="0">
                <a:cs typeface="NikoshBAN" pitchFamily="2" charset="0"/>
              </a:rPr>
              <a:t>উপাদান সংখ্যা = </a:t>
            </a:r>
            <a:r>
              <a:rPr lang="en-US" sz="3200" dirty="0" smtClean="0">
                <a:cs typeface="NikoshBAN" pitchFamily="2" charset="0"/>
              </a:rPr>
              <a:t>8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295400" y="1320225"/>
            <a:ext cx="48173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এবং  </a:t>
            </a:r>
            <a:r>
              <a:rPr lang="en-US" sz="3200" dirty="0" smtClean="0">
                <a:cs typeface="NikoshBAN" pitchFamily="2" charset="0"/>
              </a:rPr>
              <a:t>P(C) </a:t>
            </a:r>
            <a:r>
              <a:rPr lang="bn-BD" sz="3200" dirty="0" smtClean="0">
                <a:cs typeface="NikoshBAN" pitchFamily="2" charset="0"/>
              </a:rPr>
              <a:t>এর উপাদান সংখ্যা = </a:t>
            </a:r>
            <a:r>
              <a:rPr lang="en-US" sz="3200" dirty="0" smtClean="0">
                <a:cs typeface="NikoshBAN" pitchFamily="2" charset="0"/>
              </a:rPr>
              <a:t>8</a:t>
            </a:r>
            <a:r>
              <a:rPr lang="bn-BD" sz="3200" dirty="0" smtClean="0">
                <a:cs typeface="NikoshBAN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5206425"/>
            <a:ext cx="69342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bn-BD" sz="3200" dirty="0" smtClean="0">
                <a:cs typeface="NikoshBAN" pitchFamily="2" charset="0"/>
              </a:rPr>
              <a:t>সুতরাং  </a:t>
            </a:r>
            <a:r>
              <a:rPr lang="en-US" sz="3200" dirty="0" smtClean="0">
                <a:cs typeface="NikoshBAN" pitchFamily="2" charset="0"/>
              </a:rPr>
              <a:t>P(C) </a:t>
            </a:r>
            <a:r>
              <a:rPr lang="bn-BD" sz="3200" dirty="0" smtClean="0">
                <a:cs typeface="NikoshBAN" pitchFamily="2" charset="0"/>
              </a:rPr>
              <a:t>উপাদান সংখ্যা </a:t>
            </a:r>
            <a:r>
              <a:rPr lang="en-US" sz="3200" dirty="0" smtClean="0">
                <a:cs typeface="NikoshBAN" pitchFamily="2" charset="0"/>
              </a:rPr>
              <a:t>2</a:t>
            </a:r>
            <a:r>
              <a:rPr lang="en-US" sz="3200" baseline="30000" dirty="0" smtClean="0">
                <a:cs typeface="NikoshBAN" pitchFamily="2" charset="0"/>
              </a:rPr>
              <a:t>n</a:t>
            </a:r>
            <a:r>
              <a:rPr lang="en-US" sz="3200" dirty="0" smtClean="0">
                <a:cs typeface="NikoshBAN" pitchFamily="2" charset="0"/>
              </a:rPr>
              <a:t> 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সূত্রটি সমর্থন করে। </a:t>
            </a:r>
            <a:endParaRPr lang="bn-BD" sz="3200" dirty="0" smtClean="0"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266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</TotalTime>
  <Words>1238</Words>
  <Application>Microsoft Office PowerPoint</Application>
  <PresentationFormat>On-screen Show (4:3)</PresentationFormat>
  <Paragraphs>151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Batang</vt:lpstr>
      <vt:lpstr>Calibri</vt:lpstr>
      <vt:lpstr>Cambria Math</vt:lpstr>
      <vt:lpstr>NikoshBAN</vt:lpstr>
      <vt:lpstr>Symbol</vt:lpstr>
      <vt:lpstr>Times New Roman</vt:lpstr>
      <vt:lpstr>Vrinda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DOEL</cp:lastModifiedBy>
  <cp:revision>171</cp:revision>
  <dcterms:created xsi:type="dcterms:W3CDTF">2006-08-16T00:00:00Z</dcterms:created>
  <dcterms:modified xsi:type="dcterms:W3CDTF">2021-09-09T12:03:50Z</dcterms:modified>
</cp:coreProperties>
</file>