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7" r:id="rId2"/>
    <p:sldId id="258" r:id="rId3"/>
    <p:sldId id="271" r:id="rId4"/>
    <p:sldId id="260" r:id="rId5"/>
    <p:sldId id="256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CC213-6E8D-4F33-BFC6-88E569A14BED}">
          <p14:sldIdLst>
            <p14:sldId id="257"/>
            <p14:sldId id="258"/>
            <p14:sldId id="271"/>
            <p14:sldId id="260"/>
            <p14:sldId id="256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1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F6D3-A2A3-43FB-91FA-9EFD07CA52AB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6965-970D-483C-B210-657ABCDC2F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1" y="4"/>
            <a:chExt cx="12139522" cy="6857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26107" y="185709"/>
              <a:ext cx="11661093" cy="6443694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" y="4"/>
              <a:ext cx="12139522" cy="6857999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21895" y="385011"/>
            <a:ext cx="10178716" cy="1034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1419725"/>
            <a:ext cx="11625765" cy="5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71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B281-EDD9-4E8F-B8B2-17D4A9F7A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517" y="876274"/>
            <a:ext cx="4585648" cy="579871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ৃজন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ীল-১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D6BA9-3971-44CB-8768-A508F3BC8E82}"/>
              </a:ext>
            </a:extLst>
          </p:cNvPr>
          <p:cNvSpPr txBox="1"/>
          <p:nvPr/>
        </p:nvSpPr>
        <p:spPr>
          <a:xfrm>
            <a:off x="1745566" y="2154994"/>
            <a:ext cx="84720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NikoshBAN" panose="02000000000000000000" pitchFamily="2" charset="0"/>
              </a:rPr>
              <a:t>3+9+27+81+….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গুণোত্তর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ক-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 নির্ণয় করো ।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খ- ধারাটির </a:t>
            </a:r>
            <a:r>
              <a:rPr lang="en-US" sz="3600" dirty="0">
                <a:cs typeface="NikoshBAN" panose="02000000000000000000" pitchFamily="2" charset="0"/>
              </a:rPr>
              <a:t>8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তম পদ কত নির্ণয় করো।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গ- ধারাটির ১ম </a:t>
            </a:r>
            <a:r>
              <a:rPr lang="en-US" sz="3600" dirty="0">
                <a:cs typeface="NikoshBAN" panose="02000000000000000000" pitchFamily="2" charset="0"/>
              </a:rPr>
              <a:t>8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 পদ এর সমষ্টি নির্ণয় করো ।</a:t>
            </a:r>
            <a:endParaRPr lang="en-US" sz="3600" dirty="0"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4522"/>
            <a:ext cx="12192000" cy="6872522"/>
            <a:chOff x="1524001" y="-14522"/>
            <a:chExt cx="9104642" cy="68725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77422"/>
              <a:ext cx="8745820" cy="645734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-14522"/>
              <a:ext cx="9104642" cy="687252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75711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432D-346E-433B-8518-6E90C8F2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701" y="972834"/>
            <a:ext cx="2743200" cy="812885"/>
          </a:xfrm>
        </p:spPr>
        <p:txBody>
          <a:bodyPr>
            <a:no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ৃজন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ীল-১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সমাধান+ক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5FC149-6A97-465F-8626-9C568E29DBA7}"/>
                  </a:ext>
                </a:extLst>
              </p:cNvPr>
              <p:cNvSpPr txBox="1"/>
              <p:nvPr/>
            </p:nvSpPr>
            <p:spPr>
              <a:xfrm>
                <a:off x="1693582" y="2122084"/>
                <a:ext cx="8430065" cy="205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একটি গুণোত্তর ধারা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১ম পদ,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5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IN" sz="4050" dirty="0">
                  <a:latin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সুতরাং,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ত, 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5FC149-6A97-465F-8626-9C568E2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582" y="2122084"/>
                <a:ext cx="8430065" cy="2055819"/>
              </a:xfrm>
              <a:prstGeom prst="rect">
                <a:avLst/>
              </a:prstGeom>
              <a:blipFill>
                <a:blip r:embed="rId3"/>
                <a:stretch>
                  <a:fillRect l="-2242" t="-4451" b="-6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0" y="58105"/>
            <a:ext cx="12192000" cy="6739719"/>
            <a:chOff x="1524001" y="58105"/>
            <a:chExt cx="9104642" cy="67397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245661"/>
              <a:ext cx="8745820" cy="633256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58105"/>
              <a:ext cx="9104642" cy="6739719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971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27EB68-8700-4ECD-8D4E-F5D1F766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229" y="607109"/>
            <a:ext cx="4189862" cy="812885"/>
          </a:xfrm>
        </p:spPr>
        <p:txBody>
          <a:bodyPr>
            <a:no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ৃজন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ীল-১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সমাধান+খ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ECB41A-20A8-43EC-A47B-500E68BFF9AD}"/>
                  </a:ext>
                </a:extLst>
              </p:cNvPr>
              <p:cNvSpPr txBox="1"/>
              <p:nvPr/>
            </p:nvSpPr>
            <p:spPr>
              <a:xfrm>
                <a:off x="1761058" y="1785718"/>
                <a:ext cx="8630529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cs typeface="NikoshBAN" panose="02000000000000000000" pitchFamily="2" charset="0"/>
                  </a:rPr>
                  <a:t>‘ক’ হতে,</a:t>
                </a:r>
              </a:p>
              <a:p>
                <a:r>
                  <a:rPr lang="bn-IN" sz="2400" dirty="0">
                    <a:cs typeface="NikoshBAN" panose="02000000000000000000" pitchFamily="2" charset="0"/>
                  </a:rPr>
                  <a:t>১ম পদ, </a:t>
                </a:r>
                <a:r>
                  <a:rPr lang="en-US" sz="2400" dirty="0">
                    <a:cs typeface="NikoshBAN" panose="02000000000000000000" pitchFamily="2" charset="0"/>
                  </a:rPr>
                  <a:t>a</a:t>
                </a:r>
                <a:r>
                  <a:rPr lang="bn-IN" sz="2400" dirty="0"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IN" sz="2800" dirty="0"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cs typeface="NikoshBAN" panose="02000000000000000000" pitchFamily="2" charset="0"/>
                  </a:rPr>
                  <a:t>সা</a:t>
                </a:r>
                <a:r>
                  <a:rPr lang="en-US" sz="2800" dirty="0" err="1">
                    <a:cs typeface="NikoshBAN" panose="02000000000000000000" pitchFamily="2" charset="0"/>
                  </a:rPr>
                  <a:t>ধারণঅনুপ</a:t>
                </a:r>
                <a:r>
                  <a:rPr lang="bn-IN" sz="2800" dirty="0"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cs typeface="NikoshBAN" panose="02000000000000000000" pitchFamily="2" charset="0"/>
                  </a:rPr>
                  <a:t>ত, r =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IN" sz="2800" dirty="0">
                  <a:cs typeface="NikoshBAN" panose="02000000000000000000" pitchFamily="2" charset="0"/>
                </a:endParaRPr>
              </a:p>
              <a:p>
                <a:endParaRPr lang="bn-IN" sz="2800" dirty="0"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cs typeface="NikoshBAN" panose="02000000000000000000" pitchFamily="2" charset="0"/>
                  </a:rPr>
                  <a:t>সুতরাং </a:t>
                </a:r>
                <a:r>
                  <a:rPr lang="en-US" sz="2800" dirty="0">
                    <a:cs typeface="NikoshBAN" panose="02000000000000000000" pitchFamily="2" charset="0"/>
                  </a:rPr>
                  <a:t>n</a:t>
                </a:r>
                <a:r>
                  <a:rPr lang="bn-IN" sz="2800" dirty="0"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cs typeface="NikoshBAN" panose="02000000000000000000" pitchFamily="2" charset="0"/>
                  </a:rPr>
                  <a:t>তম পদ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bn-IN" sz="2800" dirty="0"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cs typeface="NikoshBAN" panose="02000000000000000000" pitchFamily="2" charset="0"/>
                  </a:rPr>
                  <a:t>		</a:t>
                </a:r>
                <a:r>
                  <a:rPr lang="en-US" sz="2800" dirty="0">
                    <a:cs typeface="NikoshBAN" panose="02000000000000000000" pitchFamily="2" charset="0"/>
                  </a:rPr>
                  <a:t>8 </a:t>
                </a:r>
                <a:r>
                  <a:rPr lang="bn-IN" sz="2800" dirty="0">
                    <a:cs typeface="NikoshBAN" panose="02000000000000000000" pitchFamily="2" charset="0"/>
                  </a:rPr>
                  <a:t>তম পদ</a:t>
                </a:r>
                <a:r>
                  <a:rPr lang="bn-IN" sz="2800" dirty="0">
                    <a:cs typeface="NikoshBAN" panose="02000000000000000000" pitchFamily="2" charset="0"/>
                  </a:rPr>
                  <a:t>	= </a:t>
                </a:r>
                <a14:m>
                  <m:oMath xmlns:m="http://schemas.openxmlformats.org/officeDocument/2006/math">
                    <m:r>
                      <a:rPr lang="bn-IN" sz="28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bn-IN" sz="2800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I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8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bn-IN" sz="28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IN" sz="28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bn-IN" sz="2800" dirty="0"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cs typeface="NikoshBAN" panose="02000000000000000000" pitchFamily="2" charset="0"/>
                  </a:rPr>
                  <a:t>			= </a:t>
                </a:r>
                <a14:m>
                  <m:oMath xmlns:m="http://schemas.openxmlformats.org/officeDocument/2006/math">
                    <m:r>
                      <a:rPr lang="bn-IN" sz="28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bn-IN" sz="2800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bn-IN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IN" sz="2800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cs typeface="NikoshBAN" panose="02000000000000000000" pitchFamily="2" charset="0"/>
                  </a:rPr>
                  <a:t>			= 6561</a:t>
                </a:r>
              </a:p>
              <a:p>
                <a:endParaRPr lang="en-US" sz="2800" dirty="0"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cs typeface="NikoshBAN" panose="02000000000000000000" pitchFamily="2" charset="0"/>
                  </a:rPr>
                  <a:t>নির</a:t>
                </a:r>
                <a:r>
                  <a:rPr lang="bn-BD" sz="2800" dirty="0">
                    <a:cs typeface="NikoshBAN" panose="02000000000000000000" pitchFamily="2" charset="0"/>
                  </a:rPr>
                  <a:t>্</a:t>
                </a:r>
                <a:r>
                  <a:rPr lang="en-US" sz="2800" dirty="0">
                    <a:cs typeface="NikoshBAN" panose="02000000000000000000" pitchFamily="2" charset="0"/>
                  </a:rPr>
                  <a:t>ণ</a:t>
                </a:r>
                <a:r>
                  <a:rPr lang="bn-BD" sz="2800" dirty="0">
                    <a:cs typeface="NikoshBAN" panose="02000000000000000000" pitchFamily="2" charset="0"/>
                  </a:rPr>
                  <a:t>ে</a:t>
                </a:r>
                <a:r>
                  <a:rPr lang="en-US" sz="2800" dirty="0">
                    <a:cs typeface="NikoshBAN" panose="02000000000000000000" pitchFamily="2" charset="0"/>
                  </a:rPr>
                  <a:t>য় 8</a:t>
                </a:r>
                <a:r>
                  <a:rPr lang="bn-BD" sz="2800" dirty="0">
                    <a:cs typeface="NikoshBAN" panose="02000000000000000000" pitchFamily="2" charset="0"/>
                  </a:rPr>
                  <a:t>ত</a:t>
                </a:r>
                <a:r>
                  <a:rPr lang="en-US" sz="2800" dirty="0">
                    <a:cs typeface="NikoshBAN" panose="02000000000000000000" pitchFamily="2" charset="0"/>
                  </a:rPr>
                  <a:t>ম </a:t>
                </a:r>
                <a:r>
                  <a:rPr lang="bn-BD" sz="2800" dirty="0">
                    <a:cs typeface="NikoshBAN" panose="02000000000000000000" pitchFamily="2" charset="0"/>
                  </a:rPr>
                  <a:t>প</a:t>
                </a:r>
                <a:r>
                  <a:rPr lang="en-US" sz="2800" dirty="0">
                    <a:cs typeface="NikoshBAN" panose="02000000000000000000" pitchFamily="2" charset="0"/>
                  </a:rPr>
                  <a:t>দ = 6561</a:t>
                </a:r>
                <a:endParaRPr lang="bn-IN" sz="2800" dirty="0"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ECB41A-20A8-43EC-A47B-500E68BFF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58" y="1785718"/>
                <a:ext cx="8630529" cy="4339650"/>
              </a:xfrm>
              <a:prstGeom prst="rect">
                <a:avLst/>
              </a:prstGeom>
              <a:blipFill>
                <a:blip r:embed="rId3"/>
                <a:stretch>
                  <a:fillRect l="-1483" t="-1124" b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4"/>
            <a:ext cx="12192000" cy="6783294"/>
            <a:chOff x="1524001" y="4"/>
            <a:chExt cx="9104642" cy="678329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91070"/>
              <a:ext cx="8745820" cy="6373503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4"/>
              <a:ext cx="9104642" cy="6783294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744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D66CB928-09B3-4D52-89A9-0411E1D4CCFF}"/>
              </a:ext>
            </a:extLst>
          </p:cNvPr>
          <p:cNvSpPr txBox="1">
            <a:spLocks/>
          </p:cNvSpPr>
          <p:nvPr/>
        </p:nvSpPr>
        <p:spPr>
          <a:xfrm>
            <a:off x="4703929" y="962283"/>
            <a:ext cx="2715905" cy="8128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ৃজন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ীল-১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সমাধান+গ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784E1D-B257-4C41-9B1B-D03A0A662F2C}"/>
                  </a:ext>
                </a:extLst>
              </p:cNvPr>
              <p:cNvSpPr txBox="1"/>
              <p:nvPr/>
            </p:nvSpPr>
            <p:spPr>
              <a:xfrm>
                <a:off x="1796562" y="1761318"/>
                <a:ext cx="8598877" cy="487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‘ক’ হতে,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১ম পদ, 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</a:t>
                </a:r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ত, r =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dirty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bn-IN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bn-IN" sz="2800" i="1" dirty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bn-IN" sz="2800" i="1" dirty="0">
                    <a:latin typeface="Cambria Math" panose="020405030504060302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i="1" dirty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bn-IN" sz="28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bn-IN" sz="2800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bn-IN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bn-IN" sz="2800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IN" sz="2800">
                            <a:latin typeface="Cambria Math" panose="02040503050406030204" pitchFamily="18" charset="0"/>
                          </a:rPr>
                          <m:t>6560</m:t>
                        </m:r>
                        <m:r>
                          <a:rPr lang="bn-IN" sz="28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bn-IN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800" dirty="0"/>
              </a:p>
              <a:p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2400">
                            <a:latin typeface="Cambria Math" panose="02040503050406030204" pitchFamily="18" charset="0"/>
                          </a:rPr>
                          <m:t>19680</m:t>
                        </m:r>
                      </m:num>
                      <m:den>
                        <m:r>
                          <a:rPr lang="bn-I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bn-IN" sz="2400" dirty="0"/>
              </a:p>
              <a:p>
                <a:r>
                  <a:rPr lang="bn-IN" sz="2400" dirty="0"/>
                  <a:t>		=9140</a:t>
                </a:r>
                <a:endParaRPr lang="en-US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784E1D-B257-4C41-9B1B-D03A0A662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62" y="1761318"/>
                <a:ext cx="8598877" cy="4876463"/>
              </a:xfrm>
              <a:prstGeom prst="rect">
                <a:avLst/>
              </a:prstGeom>
              <a:blipFill>
                <a:blip r:embed="rId3"/>
                <a:stretch>
                  <a:fillRect l="-1489" t="-1000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4"/>
            <a:ext cx="12192000" cy="6857996"/>
            <a:chOff x="1524001" y="4"/>
            <a:chExt cx="9104642" cy="685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91070"/>
              <a:ext cx="8745820" cy="644369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4"/>
              <a:ext cx="9104642" cy="6857996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58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BC58-3399-4637-AA02-C2FBB430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17" y="993934"/>
            <a:ext cx="2325566" cy="570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A03B5-982D-4F59-B8DC-92DB62966411}"/>
              </a:ext>
            </a:extLst>
          </p:cNvPr>
          <p:cNvSpPr txBox="1"/>
          <p:nvPr/>
        </p:nvSpPr>
        <p:spPr>
          <a:xfrm>
            <a:off x="2018129" y="2503172"/>
            <a:ext cx="81557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3+6+12+24+……. </a:t>
            </a:r>
          </a:p>
          <a:p>
            <a:endParaRPr lang="en-US" sz="3300" dirty="0"/>
          </a:p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ভক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১০ম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70450"/>
            <a:chOff x="1468582" y="0"/>
            <a:chExt cx="9160061" cy="68704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76765" y="191066"/>
              <a:ext cx="8762636" cy="6455394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468582" y="0"/>
              <a:ext cx="9160061" cy="6870450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9495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146E-086D-4B07-9E48-01354A0E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957" y="1099443"/>
            <a:ext cx="1914086" cy="528015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2B61B-ECCF-4061-89B3-C4451BC5A4AA}"/>
              </a:ext>
            </a:extLst>
          </p:cNvPr>
          <p:cNvSpPr txBox="1"/>
          <p:nvPr/>
        </p:nvSpPr>
        <p:spPr>
          <a:xfrm>
            <a:off x="2030438" y="1627458"/>
            <a:ext cx="73960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300" dirty="0"/>
              <a:t>4+8+16+32...</a:t>
            </a:r>
            <a:r>
              <a:rPr lang="en-US" sz="3300" dirty="0"/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 ধ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ক-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িরূপ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াধারণ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রো 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খ-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ারাটির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গ-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াটির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১ম ১২টি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রো।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982" y="-9482"/>
            <a:ext cx="12095018" cy="6867482"/>
            <a:chOff x="1" y="-1155644"/>
            <a:chExt cx="12139522" cy="91566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26108" y="-815455"/>
              <a:ext cx="11661093" cy="8506726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350" dirty="0"/>
                <a:t>গ</a:t>
              </a:r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" y="-1155644"/>
              <a:ext cx="12139522" cy="9156644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9684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580587"/>
            <a:ext cx="11333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 ধন্যবাদ জানিয়ে আজকের মত বিদায় নিচ্ছি।</a:t>
            </a:r>
          </a:p>
          <a:p>
            <a:pPr algn="ctr"/>
            <a:r>
              <a:rPr lang="bn-IN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 হাফেজ।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284"/>
            <a:ext cx="12192000" cy="6835716"/>
            <a:chOff x="1" y="-1113290"/>
            <a:chExt cx="12139522" cy="91142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26108" y="-797259"/>
              <a:ext cx="11661093" cy="849156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350" dirty="0"/>
                <a:t>জ্ঞ</a:t>
              </a:r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" y="-1113290"/>
              <a:ext cx="12139522" cy="9114289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4" y="2090737"/>
            <a:ext cx="11711503" cy="453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766" y="0"/>
            <a:ext cx="12099234" cy="6858000"/>
            <a:chOff x="1457738" y="0"/>
            <a:chExt cx="9236765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91069"/>
              <a:ext cx="8745820" cy="6502874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457738" y="0"/>
              <a:ext cx="9236765" cy="6858000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9" y="544529"/>
            <a:ext cx="2630906" cy="26309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Horizontal Scroll 3"/>
          <p:cNvSpPr/>
          <p:nvPr/>
        </p:nvSpPr>
        <p:spPr>
          <a:xfrm>
            <a:off x="3538466" y="2338587"/>
            <a:ext cx="7195794" cy="3783917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মোঃওয়াহেদ আলী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শিক্ষক(গণিত)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নুরপুর বালিকা উচ্চ বিদ্যালয়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নাসিরনগর,ব্রাহ্মণবাড়িয়া।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3392557" y="191070"/>
            <a:ext cx="7699513" cy="146545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696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983" y="273595"/>
            <a:ext cx="4083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3578"/>
            <a:ext cx="12192000" cy="6814422"/>
            <a:chOff x="1524001" y="43578"/>
            <a:chExt cx="9104642" cy="68144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232012"/>
              <a:ext cx="8745820" cy="640275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43578"/>
              <a:ext cx="9104642" cy="6814422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Horizontal Scroll 6"/>
          <p:cNvSpPr/>
          <p:nvPr/>
        </p:nvSpPr>
        <p:spPr>
          <a:xfrm>
            <a:off x="1762540" y="1512496"/>
            <a:ext cx="9342783" cy="4929807"/>
          </a:xfrm>
          <a:prstGeom prst="horizontalScroll">
            <a:avLst/>
          </a:prstGeom>
          <a:solidFill>
            <a:srgbClr val="002060"/>
          </a:solid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শ্রেণি-দশম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অধ্যায়-১৩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সময়-৫০মিনিট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তারিখঃ১১-০৯-২০২১খ্রিঃ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58AA-F8FC-4D15-9A62-46DCBE73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196" y="475563"/>
            <a:ext cx="7240731" cy="96513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রো......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EB56D-5D5C-42E3-A372-74BBDEDC3DC8}"/>
              </a:ext>
            </a:extLst>
          </p:cNvPr>
          <p:cNvSpPr txBox="1"/>
          <p:nvPr/>
        </p:nvSpPr>
        <p:spPr>
          <a:xfrm>
            <a:off x="1781943" y="3614518"/>
            <a:ext cx="46361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কেউ কি বলতে পারো এই চিত্রগুলোর বিশেষত্ব কী??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9D513-FAE4-45B5-BEDA-70BCDEC63E73}"/>
              </a:ext>
            </a:extLst>
          </p:cNvPr>
          <p:cNvSpPr txBox="1"/>
          <p:nvPr/>
        </p:nvSpPr>
        <p:spPr>
          <a:xfrm>
            <a:off x="1781944" y="4113919"/>
            <a:ext cx="8613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চিত্রগুলোতে দেখতে পাচ্ছি চিত্রের উপাদানগুলো একটি ধারাবাহিকতা বজায় রেখে এগিয়ে যাচ্ছে । </a:t>
            </a: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আর এই ধারাবাহিকতার বিষয়টিকে ধারা বলে । </a:t>
            </a:r>
          </a:p>
          <a:p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ধারা ২ প্রকার । যথাঃ ১.সমান্তর ধারা , ২.গুণোত্তর ধারা।</a:t>
            </a: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						আজ আমরা গূণোত্তর ধারা নিয়ে আলোচনা করবো ।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5030F-3221-4122-8F8F-4CECB6DBD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7" y="1785718"/>
            <a:ext cx="3114786" cy="16850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B8422-0AC6-4803-9CA6-E52016E3E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1785718"/>
            <a:ext cx="3718267" cy="168507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43578"/>
            <a:ext cx="12192000" cy="6814422"/>
            <a:chOff x="1524001" y="43578"/>
            <a:chExt cx="9104642" cy="68144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232012"/>
              <a:ext cx="8745820" cy="640275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43578"/>
              <a:ext cx="9104642" cy="6814422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958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2622-BDC5-4356-B3D9-AFBFE031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6" y="776604"/>
            <a:ext cx="3888758" cy="559667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C8441-97A5-4868-9094-86B45CA521E3}"/>
              </a:ext>
            </a:extLst>
          </p:cNvPr>
          <p:cNvSpPr txBox="1"/>
          <p:nvPr/>
        </p:nvSpPr>
        <p:spPr>
          <a:xfrm>
            <a:off x="3154723" y="3137914"/>
            <a:ext cx="37455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ণোত্তর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-14522"/>
            <a:ext cx="12192000" cy="6872522"/>
            <a:chOff x="1524001" y="-14522"/>
            <a:chExt cx="9104642" cy="68725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77422"/>
              <a:ext cx="8745820" cy="64573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-14522"/>
              <a:ext cx="9104642" cy="6872522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1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8BC6F4-494E-4146-88B5-C0BFAC3A79A4}"/>
              </a:ext>
            </a:extLst>
          </p:cNvPr>
          <p:cNvSpPr/>
          <p:nvPr/>
        </p:nvSpPr>
        <p:spPr>
          <a:xfrm>
            <a:off x="443345" y="204717"/>
            <a:ext cx="11526982" cy="643004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/>
          <p:cNvGrpSpPr/>
          <p:nvPr/>
        </p:nvGrpSpPr>
        <p:grpSpPr>
          <a:xfrm>
            <a:off x="124689" y="14528"/>
            <a:ext cx="12067311" cy="6843472"/>
            <a:chOff x="176676" y="14528"/>
            <a:chExt cx="11853728" cy="68434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056D7F-B81B-457D-91E9-FBB6FED4EDA9}"/>
                </a:ext>
              </a:extLst>
            </p:cNvPr>
            <p:cNvSpPr txBox="1"/>
            <p:nvPr/>
          </p:nvSpPr>
          <p:spPr>
            <a:xfrm>
              <a:off x="639395" y="312332"/>
              <a:ext cx="11023557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...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85763" indent="-385763" algn="ctr">
                <a:lnSpc>
                  <a:spcPct val="200000"/>
                </a:lnSpc>
                <a:buFont typeface="+mj-lt"/>
                <a:buAutoNum type="arabicPeriod"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ধারা কী তা বলতে পার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85763" indent="-385763" algn="ctr">
                <a:lnSpc>
                  <a:spcPct val="200000"/>
                </a:lnSpc>
                <a:buFont typeface="+mj-lt"/>
                <a:buAutoNum type="arabicPeriod"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ধারা কত প্রকার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পার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385763" indent="-385763" algn="ctr">
                <a:lnSpc>
                  <a:spcPct val="200000"/>
                </a:lnSpc>
                <a:buFont typeface="+mj-lt"/>
                <a:buAutoNum type="arabicPeriod"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গুণোত্তর  ধারা কী তা সংজ্ঞায়িত করতে পার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385763" indent="-385763" algn="ctr">
                <a:lnSpc>
                  <a:spcPct val="200000"/>
                </a:lnSpc>
                <a:buFont typeface="+mj-lt"/>
                <a:buAutoNum type="arabicPeriod"/>
              </a:pP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গুণোত্তর ধারার সমস্যা সমাধান করতে পার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76676" y="14528"/>
              <a:ext cx="11853728" cy="6843472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7545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729149-8BC6-4222-9C23-1AACE5A4EA7A}"/>
              </a:ext>
            </a:extLst>
          </p:cNvPr>
          <p:cNvSpPr txBox="1"/>
          <p:nvPr/>
        </p:nvSpPr>
        <p:spPr>
          <a:xfrm>
            <a:off x="4674284" y="404171"/>
            <a:ext cx="4451519" cy="92333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F570C-4648-43C6-91AA-F18954158709}"/>
              </a:ext>
            </a:extLst>
          </p:cNvPr>
          <p:cNvSpPr txBox="1"/>
          <p:nvPr/>
        </p:nvSpPr>
        <p:spPr>
          <a:xfrm>
            <a:off x="1798320" y="1764617"/>
            <a:ext cx="8609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ধারার পরবর্তী পদ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পূর্ববর্তী 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ভাগ করলে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একই হলে তাকে গুণোত্তর ধারা বলে । উদাহরণস্বরূপ আমরা নিচের চিত্রটিকে লক্ষ করি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794B9-76C3-40C1-88F9-45012E51A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36" y="3421739"/>
            <a:ext cx="4072598" cy="1150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57019-6DF2-4FA6-AE77-66162A5FE5BE}"/>
              </a:ext>
            </a:extLst>
          </p:cNvPr>
          <p:cNvSpPr txBox="1"/>
          <p:nvPr/>
        </p:nvSpPr>
        <p:spPr>
          <a:xfrm>
            <a:off x="1910526" y="4921473"/>
            <a:ext cx="8623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চিত্রটিকে আমরা 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করলে দেখতে পাই যে , এই চিত্রের পরবর্তী পদ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ভাগ 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ভাগফল ২ হয় । আর তাই বলা যায় উক্ত চিত্রের উদাহরণটি হলো গুণোত্তর ধারার উদাহরণ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982" y="-14522"/>
            <a:ext cx="12095018" cy="6872522"/>
            <a:chOff x="1524001" y="-14522"/>
            <a:chExt cx="9104642" cy="68725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77422"/>
              <a:ext cx="8745820" cy="64573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-14522"/>
              <a:ext cx="9104642" cy="6872522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4304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9C425-FF8A-4C61-A6DF-63D8ACBC4F91}"/>
              </a:ext>
            </a:extLst>
          </p:cNvPr>
          <p:cNvSpPr txBox="1"/>
          <p:nvPr/>
        </p:nvSpPr>
        <p:spPr>
          <a:xfrm>
            <a:off x="3918395" y="725134"/>
            <a:ext cx="489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 সাধারণ পদ নির্ণয়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2518FA-A053-4894-9F15-12824C4EF53D}"/>
                  </a:ext>
                </a:extLst>
              </p:cNvPr>
              <p:cNvSpPr txBox="1"/>
              <p:nvPr/>
            </p:nvSpPr>
            <p:spPr>
              <a:xfrm>
                <a:off x="429491" y="1917048"/>
                <a:ext cx="11291454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,যেকোনো গুণোত্তর ধারার  ১ম পদ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সাধারণ অনুপাত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তাহলে ধারাটির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পদ 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পদ =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ar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পদ	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3200" dirty="0"/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পদ 	=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bn-IN" sz="3200" dirty="0"/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…..	…..</a:t>
                </a: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…..	…..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	=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2518FA-A053-4894-9F15-12824C4EF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1" y="1917048"/>
                <a:ext cx="11291454" cy="4031873"/>
              </a:xfrm>
              <a:prstGeom prst="rect">
                <a:avLst/>
              </a:prstGeom>
              <a:blipFill>
                <a:blip r:embed="rId3"/>
                <a:stretch>
                  <a:fillRect l="-1349" t="-1964" b="-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701ECA-3C7E-4DDA-9AA1-058A8E694B49}"/>
                  </a:ext>
                </a:extLst>
              </p:cNvPr>
              <p:cNvSpPr txBox="1"/>
              <p:nvPr/>
            </p:nvSpPr>
            <p:spPr>
              <a:xfrm>
                <a:off x="4847494" y="2515509"/>
                <a:ext cx="5514535" cy="4725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/>
                  <a:t>n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 পদ এর সমষ্টি</a:t>
                </a:r>
                <a14:m>
                  <m:oMath xmlns:m="http://schemas.openxmlformats.org/officeDocument/2006/math">
                    <m:r>
                      <a:rPr lang="bn-IN" sz="40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bn-IN" sz="40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sz="4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4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bn-IN" sz="4000" dirty="0">
                    <a:latin typeface="Cambria Math" panose="02040503050406030204" pitchFamily="18" charset="0"/>
                  </a:rPr>
                  <a:t>{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 </a:t>
                </a:r>
                <a:r>
                  <a:rPr lang="bn-IN" sz="4000" dirty="0">
                    <a:latin typeface="Cambria Math" panose="02040503050406030204" pitchFamily="18" charset="0"/>
                  </a:rPr>
                  <a:t>r&gt;1}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40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4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bn-IN" sz="4000" dirty="0">
                    <a:latin typeface="Cambria Math" panose="02040503050406030204" pitchFamily="18" charset="0"/>
                  </a:rPr>
                  <a:t>{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bn-IN" sz="4000" dirty="0">
                    <a:latin typeface="Cambria Math" panose="02040503050406030204" pitchFamily="18" charset="0"/>
                  </a:rPr>
                  <a:t> r&lt;1}</a:t>
                </a:r>
              </a:p>
              <a:p>
                <a:pPr>
                  <a:lnSpc>
                    <a:spcPct val="150000"/>
                  </a:lnSpc>
                </a:pPr>
                <a:endParaRPr lang="en-US" sz="4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701ECA-3C7E-4DDA-9AA1-058A8E694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94" y="2515509"/>
                <a:ext cx="5514535" cy="4725909"/>
              </a:xfrm>
              <a:prstGeom prst="rect">
                <a:avLst/>
              </a:prstGeom>
              <a:blipFill>
                <a:blip r:embed="rId4"/>
                <a:stretch>
                  <a:fillRect l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0" y="4"/>
            <a:ext cx="12192000" cy="6857996"/>
            <a:chOff x="1524001" y="4"/>
            <a:chExt cx="9104642" cy="68579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191070"/>
              <a:ext cx="8745820" cy="644369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4"/>
              <a:ext cx="9104642" cy="6857996"/>
            </a:xfrm>
            <a:prstGeom prst="rect">
              <a:avLst/>
            </a:prstGeom>
            <a:noFill/>
            <a:ln w="76200">
              <a:solidFill>
                <a:srgbClr val="E01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00609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C79B6-936C-4255-B6BA-20CA85D921B5}"/>
                  </a:ext>
                </a:extLst>
              </p:cNvPr>
              <p:cNvSpPr txBox="1"/>
              <p:nvPr/>
            </p:nvSpPr>
            <p:spPr>
              <a:xfrm>
                <a:off x="1954129" y="466991"/>
                <a:ext cx="8283743" cy="2843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2+4+8+16...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একটি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১ম পদ,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ধারণ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ত, 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bn-IN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bn-IN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চলো আমরা সবাই পূর্বের সূত্র ব্যবহার করে এই ধারার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1o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তম পদ এবং ১ম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পদ এর সমষ্টি নির্ণয় করি।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C79B6-936C-4255-B6BA-20CA85D92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129" y="466991"/>
                <a:ext cx="8283743" cy="2843279"/>
              </a:xfrm>
              <a:prstGeom prst="rect">
                <a:avLst/>
              </a:prstGeom>
              <a:blipFill>
                <a:blip r:embed="rId3"/>
                <a:stretch>
                  <a:fillRect l="-1915" t="-3219" b="-6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1E897C-73FF-4694-989F-8E465975201B}"/>
                  </a:ext>
                </a:extLst>
              </p:cNvPr>
              <p:cNvSpPr txBox="1"/>
              <p:nvPr/>
            </p:nvSpPr>
            <p:spPr>
              <a:xfrm>
                <a:off x="1740569" y="3618497"/>
                <a:ext cx="4423671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পদ=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bn-IN" sz="3200" dirty="0"/>
              </a:p>
              <a:p>
                <a:r>
                  <a:rPr lang="bn-IN" sz="3200" dirty="0"/>
                  <a:t>	</a:t>
                </a:r>
                <a:r>
                  <a:rPr lang="bn-IN" dirty="0"/>
                  <a:t>১০তম পদ</a:t>
                </a:r>
                <a:r>
                  <a:rPr lang="bn-IN" dirty="0"/>
                  <a:t>	</a:t>
                </a:r>
                <a:r>
                  <a:rPr lang="bn-IN" sz="2000" dirty="0"/>
                  <a:t>=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bn-IN" sz="3200" dirty="0"/>
              </a:p>
              <a:p>
                <a:r>
                  <a:rPr lang="bn-IN" sz="3200" dirty="0"/>
                  <a:t>		</a:t>
                </a:r>
                <a:r>
                  <a:rPr lang="bn-IN" sz="2000" dirty="0"/>
                  <a:t>=</a:t>
                </a:r>
                <a14:m>
                  <m:oMath xmlns:m="http://schemas.openxmlformats.org/officeDocument/2006/math">
                    <m:r>
                      <a:rPr lang="en-US" sz="2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bn-IN" sz="2000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bn-IN" sz="3200" dirty="0"/>
              </a:p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512</a:t>
                </a:r>
              </a:p>
              <a:p>
                <a:r>
                  <a:rPr lang="en-US" sz="3200" dirty="0"/>
                  <a:t>		= 1024</a:t>
                </a:r>
                <a:endParaRPr lang="bn-IN" sz="320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1E897C-73FF-4694-989F-8E4659752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69" y="3618497"/>
                <a:ext cx="4423671" cy="3046988"/>
              </a:xfrm>
              <a:prstGeom prst="rect">
                <a:avLst/>
              </a:prstGeom>
              <a:blipFill>
                <a:blip r:embed="rId4"/>
                <a:stretch>
                  <a:fillRect l="-3586" t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B61CE1-EC71-418D-91A5-197FB5A3BC82}"/>
                  </a:ext>
                </a:extLst>
              </p:cNvPr>
              <p:cNvSpPr txBox="1"/>
              <p:nvPr/>
            </p:nvSpPr>
            <p:spPr>
              <a:xfrm>
                <a:off x="5297514" y="3572543"/>
                <a:ext cx="5378116" cy="2815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dirty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bn-IN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bn-IN" sz="3200" i="1" dirty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bn-IN" sz="3200" i="1" dirty="0"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3200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bn-IN" sz="3200" i="1" dirty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	      =2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/>
                  <a:t>256</a:t>
                </a:r>
              </a:p>
              <a:p>
                <a:r>
                  <a:rPr lang="en-US" sz="3200" dirty="0"/>
                  <a:t>	      =512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B61CE1-EC71-418D-91A5-197FB5A3B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14" y="3572543"/>
                <a:ext cx="5378116" cy="2815386"/>
              </a:xfrm>
              <a:prstGeom prst="rect">
                <a:avLst/>
              </a:prstGeom>
              <a:blipFill>
                <a:blip r:embed="rId5"/>
                <a:stretch>
                  <a:fillRect b="-6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0" y="14528"/>
            <a:ext cx="12192000" cy="6843472"/>
            <a:chOff x="1524001" y="14528"/>
            <a:chExt cx="9104642" cy="68434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1693581" y="204717"/>
              <a:ext cx="8745820" cy="64300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1524001" y="14528"/>
              <a:ext cx="9104642" cy="6843472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5635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507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নিচের চিত্রগুলো ভালো করে লক্ষ করো......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গুণোত্তর ধারা সৃজনশীল-১ </vt:lpstr>
      <vt:lpstr>সৃজনশীল-১ সমাধান+ক</vt:lpstr>
      <vt:lpstr>সৃজনশীল-১ সমাধান+খ</vt:lpstr>
      <vt:lpstr>PowerPoint Presentation</vt:lpstr>
      <vt:lpstr>দলগত কাজ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Core Computer</dc:creator>
  <cp:lastModifiedBy>new</cp:lastModifiedBy>
  <cp:revision>160</cp:revision>
  <dcterms:created xsi:type="dcterms:W3CDTF">2019-11-08T04:05:14Z</dcterms:created>
  <dcterms:modified xsi:type="dcterms:W3CDTF">2021-09-11T01:06:03Z</dcterms:modified>
</cp:coreProperties>
</file>