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59" r:id="rId5"/>
    <p:sldId id="260" r:id="rId6"/>
    <p:sldId id="262" r:id="rId7"/>
    <p:sldId id="263" r:id="rId8"/>
    <p:sldId id="266" r:id="rId9"/>
    <p:sldId id="269" r:id="rId10"/>
    <p:sldId id="270" r:id="rId11"/>
    <p:sldId id="271" r:id="rId12"/>
    <p:sldId id="272" r:id="rId13"/>
    <p:sldId id="286" r:id="rId14"/>
    <p:sldId id="285" r:id="rId15"/>
    <p:sldId id="278" r:id="rId16"/>
    <p:sldId id="279" r:id="rId17"/>
    <p:sldId id="280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66FF"/>
    <a:srgbClr val="2074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61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457200"/>
            <a:ext cx="8229600" cy="1143000"/>
          </a:xfrm>
          <a:prstGeom prst="rect">
            <a:avLst/>
          </a:prstGeom>
          <a:solidFill>
            <a:srgbClr val="FF66FF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88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সবাইকে </a:t>
            </a:r>
            <a:r>
              <a:rPr kumimoji="0" lang="bn-BD" sz="88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শুভেচ্ছা</a:t>
            </a:r>
            <a:endParaRPr kumimoji="0" lang="en-US" sz="88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BE9BD5-A455-4925-BB08-B6356C1AD4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900" y="1905000"/>
            <a:ext cx="6934200" cy="46783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এশীয়-কোকিল-ছেলে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3810000" cy="2773680"/>
          </a:xfrm>
          <a:prstGeom prst="ellipse">
            <a:avLst/>
          </a:prstGeom>
          <a:ln w="76200" cap="rnd">
            <a:solidFill>
              <a:srgbClr val="7030A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shama pak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0548" y="3505200"/>
            <a:ext cx="3124200" cy="3140075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dhonesh pakh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24400" y="3505200"/>
            <a:ext cx="4114800" cy="2819400"/>
          </a:xfrm>
          <a:prstGeom prst="ellipse">
            <a:avLst/>
          </a:prstGeom>
          <a:ln w="76200" cap="rnd">
            <a:solidFill>
              <a:srgbClr val="FF66FF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Flowchart: Terminator 5"/>
          <p:cNvSpPr/>
          <p:nvPr/>
        </p:nvSpPr>
        <p:spPr>
          <a:xfrm>
            <a:off x="1066800" y="2895600"/>
            <a:ext cx="1676400" cy="304800"/>
          </a:xfrm>
          <a:prstGeom prst="flowChartTerminator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/>
              <a:t>কোকিল</a:t>
            </a:r>
            <a:endParaRPr lang="en-US" sz="2400" dirty="0"/>
          </a:p>
        </p:txBody>
      </p:sp>
      <p:sp>
        <p:nvSpPr>
          <p:cNvPr id="7" name="Flowchart: Terminator 6"/>
          <p:cNvSpPr/>
          <p:nvPr/>
        </p:nvSpPr>
        <p:spPr>
          <a:xfrm>
            <a:off x="6096000" y="6400800"/>
            <a:ext cx="1676400" cy="3048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/>
              <a:t>ধনেশ</a:t>
            </a:r>
            <a:endParaRPr lang="en-US" sz="2400" dirty="0"/>
          </a:p>
        </p:txBody>
      </p:sp>
      <p:sp>
        <p:nvSpPr>
          <p:cNvPr id="8" name="Flowchart: Terminator 7"/>
          <p:cNvSpPr/>
          <p:nvPr/>
        </p:nvSpPr>
        <p:spPr>
          <a:xfrm>
            <a:off x="5562600" y="3124200"/>
            <a:ext cx="1600200" cy="304800"/>
          </a:xfrm>
          <a:prstGeom prst="flowChartTermina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/>
              <a:t>বাঁশপাতি</a:t>
            </a:r>
            <a:endParaRPr lang="en-US" sz="2400" dirty="0"/>
          </a:p>
        </p:txBody>
      </p:sp>
      <p:sp>
        <p:nvSpPr>
          <p:cNvPr id="9" name="Flowchart: Terminator 8"/>
          <p:cNvSpPr/>
          <p:nvPr/>
        </p:nvSpPr>
        <p:spPr>
          <a:xfrm>
            <a:off x="990600" y="6324600"/>
            <a:ext cx="1676400" cy="381000"/>
          </a:xfrm>
          <a:prstGeom prst="flowChartTerminator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/>
              <a:t>শ্যামা</a:t>
            </a:r>
            <a:endParaRPr lang="en-US" sz="2400" dirty="0"/>
          </a:p>
        </p:txBody>
      </p:sp>
      <p:pic>
        <p:nvPicPr>
          <p:cNvPr id="10" name="Picture 9" descr="bash pati pakhi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00600" y="228600"/>
            <a:ext cx="38862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ndubi pak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228600"/>
            <a:ext cx="4023360" cy="251460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 descr="fingae pak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358" y="228600"/>
            <a:ext cx="4275241" cy="2438400"/>
          </a:xfrm>
          <a:prstGeom prst="rect">
            <a:avLst/>
          </a:prstGeom>
          <a:ln w="228600" cap="sq" cmpd="thickThin">
            <a:solidFill>
              <a:srgbClr val="2074D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 descr="tiy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3352800"/>
            <a:ext cx="3886200" cy="2952944"/>
          </a:xfrm>
          <a:prstGeom prst="rect">
            <a:avLst/>
          </a:prstGeom>
          <a:ln w="228600" cap="sq" cmpd="thickThin">
            <a:solidFill>
              <a:srgbClr val="00B0F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 descr="Babuy-bard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429000"/>
            <a:ext cx="4275241" cy="2835910"/>
          </a:xfrm>
          <a:prstGeom prst="rect">
            <a:avLst/>
          </a:prstGeom>
          <a:ln w="228600" cap="sq" cmpd="thickThin">
            <a:solidFill>
              <a:srgbClr val="FF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6" name="Rounded Rectangle 15"/>
          <p:cNvSpPr/>
          <p:nvPr/>
        </p:nvSpPr>
        <p:spPr>
          <a:xfrm>
            <a:off x="5486400" y="6305744"/>
            <a:ext cx="2057400" cy="4572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</a:rPr>
              <a:t>বাবুই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143000" y="2819400"/>
            <a:ext cx="2133600" cy="3810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/>
              <a:t>পানডুবি</a:t>
            </a:r>
            <a:endParaRPr lang="en-US" sz="32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5334000" y="2743200"/>
            <a:ext cx="2209800" cy="45720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>
                <a:solidFill>
                  <a:srgbClr val="FF0000"/>
                </a:solidFill>
              </a:rPr>
              <a:t>ফিঙে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6400800"/>
            <a:ext cx="2438400" cy="45720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>
                <a:solidFill>
                  <a:srgbClr val="FF0000"/>
                </a:solidFill>
              </a:rPr>
              <a:t>টিয়া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nkouri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7936" y="1219200"/>
            <a:ext cx="4215063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5334000"/>
            <a:ext cx="7848600" cy="1200329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/>
              <a:t>মা বলেন , </a:t>
            </a:r>
            <a:r>
              <a:rPr lang="bn-BD" sz="3600"/>
              <a:t>পাখিরা </a:t>
            </a:r>
            <a:r>
              <a:rPr lang="bn-BD" sz="3600" dirty="0"/>
              <a:t>মানুষের বন্ধু । এরা </a:t>
            </a:r>
            <a:r>
              <a:rPr lang="bn-BD" sz="3600"/>
              <a:t>অনেক উপকা</a:t>
            </a:r>
            <a:r>
              <a:rPr lang="en-US" sz="3600"/>
              <a:t>রী </a:t>
            </a:r>
            <a:r>
              <a:rPr lang="bn-BD" sz="3600"/>
              <a:t> । </a:t>
            </a:r>
            <a:r>
              <a:rPr lang="en-US" sz="3600"/>
              <a:t>পাখিরা </a:t>
            </a:r>
            <a:r>
              <a:rPr lang="bn-BD" sz="3600"/>
              <a:t>পরিবেশকে </a:t>
            </a:r>
            <a:r>
              <a:rPr lang="bn-BD" sz="3600" dirty="0"/>
              <a:t>সুন্দর রাখে।</a:t>
            </a:r>
            <a:endParaRPr lang="en-US" sz="36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0197CFC-C2AA-471F-940A-C7DD7B84B0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7" t="32214" r="37500" b="12944"/>
          <a:stretch/>
        </p:blipFill>
        <p:spPr>
          <a:xfrm>
            <a:off x="381001" y="1219200"/>
            <a:ext cx="41148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9905">
              <a:srgbClr val="92D050"/>
            </a:gs>
            <a:gs pos="0">
              <a:schemeClr val="accent5">
                <a:tint val="50000"/>
                <a:satMod val="300000"/>
              </a:schemeClr>
            </a:gs>
            <a:gs pos="35000">
              <a:srgbClr val="FFC000"/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228600"/>
            <a:ext cx="464820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>
                <a:solidFill>
                  <a:schemeClr val="tx1"/>
                </a:solidFill>
              </a:rPr>
              <a:t>যুক্তবর্ণগুলো</a:t>
            </a:r>
            <a:r>
              <a:rPr lang="en-US" sz="4000">
                <a:solidFill>
                  <a:schemeClr val="tx1"/>
                </a:solidFill>
              </a:rPr>
              <a:t> ভেঙ্গে লিখি 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57200" y="1371600"/>
            <a:ext cx="1524000" cy="533400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চঞ্চল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743200" y="1371600"/>
            <a:ext cx="990600" cy="5334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/>
              <a:t>ঞ্চ</a:t>
            </a:r>
            <a:endParaRPr lang="en-US" sz="3200" b="1" dirty="0"/>
          </a:p>
        </p:txBody>
      </p:sp>
      <p:sp>
        <p:nvSpPr>
          <p:cNvPr id="6" name="Rectangle 5"/>
          <p:cNvSpPr/>
          <p:nvPr/>
        </p:nvSpPr>
        <p:spPr>
          <a:xfrm>
            <a:off x="533400" y="2286000"/>
            <a:ext cx="1371600" cy="53340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স্বভাব</a:t>
            </a:r>
            <a:endParaRPr lang="en-US" sz="2400" b="1" dirty="0"/>
          </a:p>
        </p:txBody>
      </p:sp>
      <p:sp>
        <p:nvSpPr>
          <p:cNvPr id="9" name="Rectangle 8"/>
          <p:cNvSpPr/>
          <p:nvPr/>
        </p:nvSpPr>
        <p:spPr>
          <a:xfrm>
            <a:off x="5093368" y="1447800"/>
            <a:ext cx="1143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/>
              <a:t> ঞ </a:t>
            </a:r>
            <a:endParaRPr lang="en-US" sz="3200" b="1" dirty="0"/>
          </a:p>
        </p:txBody>
      </p:sp>
      <p:sp>
        <p:nvSpPr>
          <p:cNvPr id="10" name="Rectangle 9"/>
          <p:cNvSpPr/>
          <p:nvPr/>
        </p:nvSpPr>
        <p:spPr>
          <a:xfrm>
            <a:off x="6448926" y="1447800"/>
            <a:ext cx="1066800" cy="6477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/>
              <a:t>চ</a:t>
            </a:r>
            <a:endParaRPr lang="en-US" sz="3200" b="1" dirty="0"/>
          </a:p>
        </p:txBody>
      </p:sp>
      <p:sp>
        <p:nvSpPr>
          <p:cNvPr id="12" name="Rectangle 11"/>
          <p:cNvSpPr/>
          <p:nvPr/>
        </p:nvSpPr>
        <p:spPr>
          <a:xfrm>
            <a:off x="4038600" y="1524000"/>
            <a:ext cx="685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/>
              <a:t>=</a:t>
            </a:r>
            <a:endParaRPr lang="en-US" sz="6600" dirty="0"/>
          </a:p>
        </p:txBody>
      </p:sp>
      <p:sp>
        <p:nvSpPr>
          <p:cNvPr id="13" name="Rectangle 12"/>
          <p:cNvSpPr/>
          <p:nvPr/>
        </p:nvSpPr>
        <p:spPr>
          <a:xfrm>
            <a:off x="533400" y="3124200"/>
            <a:ext cx="1371600" cy="6096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সঙ্গে</a:t>
            </a:r>
            <a:endParaRPr lang="en-US" sz="2400" b="1" dirty="0"/>
          </a:p>
        </p:txBody>
      </p:sp>
      <p:sp>
        <p:nvSpPr>
          <p:cNvPr id="14" name="Rectangle 13"/>
          <p:cNvSpPr/>
          <p:nvPr/>
        </p:nvSpPr>
        <p:spPr>
          <a:xfrm>
            <a:off x="533400" y="4038600"/>
            <a:ext cx="1447800" cy="5334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/>
              <a:t>সুন্দর</a:t>
            </a:r>
            <a:endParaRPr lang="en-US" sz="2800" b="1" dirty="0"/>
          </a:p>
        </p:txBody>
      </p:sp>
      <p:sp>
        <p:nvSpPr>
          <p:cNvPr id="18" name="Rectangle 17"/>
          <p:cNvSpPr/>
          <p:nvPr/>
        </p:nvSpPr>
        <p:spPr>
          <a:xfrm>
            <a:off x="2667000" y="2286000"/>
            <a:ext cx="990600" cy="533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/>
              <a:t>স্ব</a:t>
            </a:r>
            <a:endParaRPr lang="en-US" sz="3200" b="1" dirty="0"/>
          </a:p>
        </p:txBody>
      </p:sp>
      <p:sp>
        <p:nvSpPr>
          <p:cNvPr id="20" name="Rectangle 19"/>
          <p:cNvSpPr/>
          <p:nvPr/>
        </p:nvSpPr>
        <p:spPr>
          <a:xfrm>
            <a:off x="2727158" y="4016514"/>
            <a:ext cx="990600" cy="5334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/>
              <a:t>ন্দ</a:t>
            </a:r>
            <a:endParaRPr lang="en-US" sz="3200" b="1" dirty="0"/>
          </a:p>
        </p:txBody>
      </p:sp>
      <p:sp>
        <p:nvSpPr>
          <p:cNvPr id="21" name="Rectangle 20"/>
          <p:cNvSpPr/>
          <p:nvPr/>
        </p:nvSpPr>
        <p:spPr>
          <a:xfrm>
            <a:off x="4022558" y="2446421"/>
            <a:ext cx="685800" cy="381000"/>
          </a:xfrm>
          <a:prstGeom prst="rect">
            <a:avLst/>
          </a:prstGeom>
          <a:gradFill>
            <a:gsLst>
              <a:gs pos="69905">
                <a:srgbClr val="92D050"/>
              </a:gs>
              <a:gs pos="0">
                <a:schemeClr val="accent5">
                  <a:tint val="50000"/>
                  <a:satMod val="300000"/>
                </a:schemeClr>
              </a:gs>
              <a:gs pos="35000">
                <a:srgbClr val="FFC000"/>
              </a:gs>
              <a:gs pos="100000">
                <a:schemeClr val="accent5">
                  <a:tint val="15000"/>
                  <a:satMod val="350000"/>
                </a:schemeClr>
              </a:gs>
            </a:gsLst>
            <a:lin ang="16200000" scaled="1"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/>
              <a:t>=</a:t>
            </a:r>
            <a:endParaRPr lang="en-US" sz="6600" dirty="0"/>
          </a:p>
        </p:txBody>
      </p:sp>
      <p:sp>
        <p:nvSpPr>
          <p:cNvPr id="22" name="Rectangle 21"/>
          <p:cNvSpPr/>
          <p:nvPr/>
        </p:nvSpPr>
        <p:spPr>
          <a:xfrm>
            <a:off x="4076700" y="3146286"/>
            <a:ext cx="685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/>
              <a:t>=</a:t>
            </a:r>
            <a:endParaRPr lang="en-US" sz="6600" dirty="0"/>
          </a:p>
        </p:txBody>
      </p:sp>
      <p:sp>
        <p:nvSpPr>
          <p:cNvPr id="23" name="Rectangle 22"/>
          <p:cNvSpPr/>
          <p:nvPr/>
        </p:nvSpPr>
        <p:spPr>
          <a:xfrm>
            <a:off x="4038600" y="4114800"/>
            <a:ext cx="685800" cy="381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/>
              <a:t>=</a:t>
            </a:r>
            <a:endParaRPr lang="en-US" sz="6600" dirty="0"/>
          </a:p>
        </p:txBody>
      </p:sp>
      <p:sp>
        <p:nvSpPr>
          <p:cNvPr id="24" name="Rectangle 23"/>
          <p:cNvSpPr/>
          <p:nvPr/>
        </p:nvSpPr>
        <p:spPr>
          <a:xfrm>
            <a:off x="5105400" y="2286000"/>
            <a:ext cx="1143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/>
              <a:t> স </a:t>
            </a:r>
            <a:endParaRPr lang="en-US" sz="2800" b="1" dirty="0"/>
          </a:p>
        </p:txBody>
      </p:sp>
      <p:sp>
        <p:nvSpPr>
          <p:cNvPr id="25" name="Rectangle 24"/>
          <p:cNvSpPr/>
          <p:nvPr/>
        </p:nvSpPr>
        <p:spPr>
          <a:xfrm>
            <a:off x="5105400" y="2971800"/>
            <a:ext cx="1143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/>
              <a:t> </a:t>
            </a:r>
          </a:p>
          <a:p>
            <a:pPr algn="ctr"/>
            <a:r>
              <a:rPr lang="bn-BD" sz="3600" b="1" dirty="0"/>
              <a:t> ঙ   </a:t>
            </a:r>
            <a:endParaRPr lang="en-US" sz="3600" b="1" dirty="0"/>
          </a:p>
        </p:txBody>
      </p:sp>
      <p:sp>
        <p:nvSpPr>
          <p:cNvPr id="26" name="Rectangle 25"/>
          <p:cNvSpPr/>
          <p:nvPr/>
        </p:nvSpPr>
        <p:spPr>
          <a:xfrm>
            <a:off x="5105400" y="3940314"/>
            <a:ext cx="1143000" cy="6096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/>
              <a:t> ন </a:t>
            </a:r>
            <a:endParaRPr lang="en-US" sz="3200" b="1" dirty="0"/>
          </a:p>
        </p:txBody>
      </p:sp>
      <p:sp>
        <p:nvSpPr>
          <p:cNvPr id="30" name="Rectangle 29"/>
          <p:cNvSpPr/>
          <p:nvPr/>
        </p:nvSpPr>
        <p:spPr>
          <a:xfrm>
            <a:off x="6477000" y="2182743"/>
            <a:ext cx="10668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/>
              <a:t> ব</a:t>
            </a:r>
            <a:endParaRPr lang="en-US" sz="3200" b="1" dirty="0"/>
          </a:p>
        </p:txBody>
      </p:sp>
      <p:sp>
        <p:nvSpPr>
          <p:cNvPr id="31" name="Rectangle 30"/>
          <p:cNvSpPr/>
          <p:nvPr/>
        </p:nvSpPr>
        <p:spPr>
          <a:xfrm>
            <a:off x="6493042" y="2935733"/>
            <a:ext cx="10668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/>
              <a:t>গ</a:t>
            </a:r>
            <a:endParaRPr lang="en-US" sz="3600" b="1" dirty="0"/>
          </a:p>
        </p:txBody>
      </p:sp>
      <p:sp>
        <p:nvSpPr>
          <p:cNvPr id="32" name="Rectangle 31"/>
          <p:cNvSpPr/>
          <p:nvPr/>
        </p:nvSpPr>
        <p:spPr>
          <a:xfrm>
            <a:off x="6569242" y="3864114"/>
            <a:ext cx="1066800" cy="6858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b="1" dirty="0"/>
              <a:t>দ</a:t>
            </a:r>
            <a:endParaRPr lang="en-US" sz="2800" b="1" dirty="0"/>
          </a:p>
        </p:txBody>
      </p:sp>
      <p:sp>
        <p:nvSpPr>
          <p:cNvPr id="33" name="Rectangle 32"/>
          <p:cNvSpPr/>
          <p:nvPr/>
        </p:nvSpPr>
        <p:spPr>
          <a:xfrm>
            <a:off x="2743200" y="3124200"/>
            <a:ext cx="990600" cy="609600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/>
              <a:t>ঙ্গ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0259">
              <a:schemeClr val="accent6">
                <a:lumMod val="60000"/>
                <a:lumOff val="40000"/>
              </a:schemeClr>
            </a:gs>
            <a:gs pos="56626">
              <a:srgbClr val="92D050"/>
            </a:gs>
            <a:gs pos="33596">
              <a:srgbClr val="FFFF00"/>
            </a:gs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685800"/>
            <a:ext cx="4191000" cy="11079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/>
              <a:t>শব্দার্থ</a:t>
            </a:r>
            <a:endParaRPr lang="en-US" sz="6600" dirty="0"/>
          </a:p>
        </p:txBody>
      </p:sp>
      <p:sp>
        <p:nvSpPr>
          <p:cNvPr id="5" name="Rectangle 4"/>
          <p:cNvSpPr/>
          <p:nvPr/>
        </p:nvSpPr>
        <p:spPr>
          <a:xfrm>
            <a:off x="1524000" y="2438121"/>
            <a:ext cx="4876800" cy="533400"/>
          </a:xfrm>
          <a:prstGeom prst="rect">
            <a:avLst/>
          </a:prstGeom>
          <a:solidFill>
            <a:srgbClr val="00B05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/>
              <a:t>বিচরণ </a:t>
            </a:r>
            <a:r>
              <a:rPr lang="bn-BD" sz="2400" dirty="0"/>
              <a:t>   </a:t>
            </a:r>
            <a:r>
              <a:rPr lang="bn-BD" sz="4400" b="1" dirty="0"/>
              <a:t> </a:t>
            </a:r>
            <a:r>
              <a:rPr lang="bn-BD" sz="3600" b="1" dirty="0"/>
              <a:t>=    </a:t>
            </a:r>
            <a:r>
              <a:rPr lang="bn-BD" sz="3600" dirty="0"/>
              <a:t>বেড়ানো</a:t>
            </a:r>
          </a:p>
        </p:txBody>
      </p:sp>
      <p:sp>
        <p:nvSpPr>
          <p:cNvPr id="6" name="Rectangle 5"/>
          <p:cNvSpPr/>
          <p:nvPr/>
        </p:nvSpPr>
        <p:spPr>
          <a:xfrm>
            <a:off x="1532021" y="3326275"/>
            <a:ext cx="4876800" cy="533400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/>
              <a:t>ঝুঁটি   </a:t>
            </a:r>
            <a:r>
              <a:rPr lang="bn-BD" sz="3600" b="1" dirty="0"/>
              <a:t> =         </a:t>
            </a:r>
            <a:r>
              <a:rPr lang="bn-BD" sz="3600" dirty="0"/>
              <a:t>খোপা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0" y="4182345"/>
            <a:ext cx="4876800" cy="533400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/>
              <a:t>চঞ্চল       </a:t>
            </a:r>
            <a:r>
              <a:rPr lang="bn-BD" sz="3600" b="1" dirty="0"/>
              <a:t> =         </a:t>
            </a:r>
            <a:r>
              <a:rPr lang="bn-BD" sz="3600" dirty="0"/>
              <a:t>অস্থির</a:t>
            </a:r>
          </a:p>
        </p:txBody>
      </p:sp>
      <p:sp>
        <p:nvSpPr>
          <p:cNvPr id="8" name="Rectangle 7"/>
          <p:cNvSpPr/>
          <p:nvPr/>
        </p:nvSpPr>
        <p:spPr>
          <a:xfrm>
            <a:off x="1548064" y="5070499"/>
            <a:ext cx="4876800" cy="53340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/>
              <a:t>দ্রুত      </a:t>
            </a:r>
            <a:r>
              <a:rPr lang="bn-BD" sz="3600" b="1" dirty="0"/>
              <a:t> =            </a:t>
            </a:r>
            <a:r>
              <a:rPr lang="bn-BD" sz="3600" dirty="0"/>
              <a:t>তাড়াতাড়ি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28600" y="152400"/>
            <a:ext cx="8686800" cy="9906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/>
              <a:t>দলীয় কাজ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5181600" cy="4431983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bn-BD" sz="2400" b="1" dirty="0"/>
              <a:t>বুলবুলির মাথা ও গলা -------</a:t>
            </a:r>
          </a:p>
          <a:p>
            <a:endParaRPr lang="bn-BD" sz="2400" b="1" dirty="0"/>
          </a:p>
          <a:p>
            <a:pPr>
              <a:buFont typeface="Courier New" pitchFamily="49" charset="0"/>
              <a:buChar char="o"/>
            </a:pPr>
            <a:r>
              <a:rPr lang="bn-BD" sz="2400" b="1" dirty="0"/>
              <a:t> বুলবুলি খুব ------------  উরতে পারে</a:t>
            </a:r>
          </a:p>
          <a:p>
            <a:endParaRPr lang="bn-BD" sz="2400" b="1" dirty="0"/>
          </a:p>
          <a:p>
            <a:pPr>
              <a:buFont typeface="Courier New" pitchFamily="49" charset="0"/>
              <a:buChar char="o"/>
            </a:pPr>
            <a:r>
              <a:rPr lang="bn-BD" sz="2400" b="1" dirty="0"/>
              <a:t>পানির সঙ্গে যার সখ্য, সেই পাখিটির নাম ------ </a:t>
            </a:r>
          </a:p>
          <a:p>
            <a:endParaRPr lang="bn-BD" sz="2400" b="1" dirty="0"/>
          </a:p>
          <a:p>
            <a:pPr>
              <a:buFont typeface="Courier New" pitchFamily="49" charset="0"/>
              <a:buChar char="o"/>
            </a:pPr>
            <a:r>
              <a:rPr lang="bn-BD" sz="2400" b="1" dirty="0"/>
              <a:t> এদের পায়ের পাতা ---------- মতো</a:t>
            </a:r>
          </a:p>
          <a:p>
            <a:endParaRPr lang="bn-BD" sz="2400" b="1" dirty="0"/>
          </a:p>
          <a:p>
            <a:pPr>
              <a:buFont typeface="Courier New" pitchFamily="49" charset="0"/>
              <a:buChar char="o"/>
            </a:pPr>
            <a:r>
              <a:rPr lang="bn-BD" sz="2400" b="1" dirty="0"/>
              <a:t>পাখিরা মানুষের বন্ধু ,এরা অনেক-----------</a:t>
            </a:r>
          </a:p>
          <a:p>
            <a:r>
              <a:rPr lang="bn-BD" sz="2400" b="1" dirty="0"/>
              <a:t>   </a:t>
            </a:r>
          </a:p>
          <a:p>
            <a:pPr>
              <a:buFont typeface="Courier New" pitchFamily="49" charset="0"/>
              <a:buChar char="o"/>
            </a:pPr>
            <a:r>
              <a:rPr lang="bn-BD" sz="2400" b="1" dirty="0"/>
              <a:t> এরা পরিবেশকে --------------- রাখে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39000" y="1371600"/>
            <a:ext cx="762000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/>
              <a:t>সুন্দর</a:t>
            </a:r>
            <a:endParaRPr lang="en-US" sz="28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7239000" y="2057400"/>
            <a:ext cx="838200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/>
              <a:t>হাঁসের</a:t>
            </a:r>
            <a:endParaRPr lang="en-US" sz="28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15200" y="2743200"/>
            <a:ext cx="83820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/>
              <a:t>কালো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315200" y="3352800"/>
            <a:ext cx="914400" cy="52322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b="1" dirty="0"/>
              <a:t>দ্রুত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7239000" y="4038600"/>
            <a:ext cx="114300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/>
              <a:t>পানকৌড়ি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15200" y="4876800"/>
            <a:ext cx="990600" cy="461665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b="1" dirty="0"/>
              <a:t>উপকারি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1737 L -0.50417 -0.1826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000" y="-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59167 -0.1666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84 -0.00023 L -0.30417 -0.15578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17 0.00625 L -0.52083 0.2173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0" y="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917 -0.00024 L -0.39584 -0.07801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-3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2.22222E-6 L -0.51667 0.5333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800" y="2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ular Callout 1"/>
          <p:cNvSpPr/>
          <p:nvPr/>
        </p:nvSpPr>
        <p:spPr>
          <a:xfrm>
            <a:off x="1371600" y="1676400"/>
            <a:ext cx="5905500" cy="1010073"/>
          </a:xfrm>
          <a:prstGeom prst="wedgeRectCallout">
            <a:avLst>
              <a:gd name="adj1" fmla="val -20983"/>
              <a:gd name="adj2" fmla="val 35907"/>
            </a:avLst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/>
              <a:t>মূল্যায়ন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181100" y="3396916"/>
            <a:ext cx="6781800" cy="769441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400" dirty="0"/>
              <a:t>আজকের পাঠের পাখিগুলোর নাম লিখ।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762000"/>
            <a:ext cx="5029200" cy="1107996"/>
          </a:xfrm>
          <a:prstGeom prst="rect">
            <a:avLst/>
          </a:prstGeom>
          <a:solidFill>
            <a:srgbClr val="00FF0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600" dirty="0">
                <a:solidFill>
                  <a:schemeClr val="tx1"/>
                </a:solidFill>
              </a:rPr>
              <a:t>বাড়ির কাজ</a:t>
            </a:r>
            <a:endParaRPr lang="en-US" sz="6600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04900" y="2679681"/>
            <a:ext cx="6934200" cy="2308324"/>
          </a:xfrm>
          <a:prstGeom prst="rect">
            <a:avLst/>
          </a:prstGeom>
          <a:solidFill>
            <a:srgbClr val="FF66FF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/>
              <a:t>১/</a:t>
            </a:r>
            <a:r>
              <a:rPr lang="bn-BD" sz="4800"/>
              <a:t>বুলবুলি </a:t>
            </a:r>
            <a:r>
              <a:rPr lang="bn-BD" sz="4800" dirty="0"/>
              <a:t>পাখি দেখতে কেমন ?</a:t>
            </a:r>
          </a:p>
          <a:p>
            <a:r>
              <a:rPr lang="en-US" sz="4800"/>
              <a:t>২/পাখিরা কিভাবে পরিবেশকে সুন্দর রাখে</a:t>
            </a:r>
            <a:r>
              <a:rPr lang="bn-BD" sz="4800"/>
              <a:t>?</a:t>
            </a:r>
            <a:r>
              <a:rPr lang="en-US" sz="4800"/>
              <a:t> 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F7F72D2-9F1F-4D78-B1FA-7A75EA6D9E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6477000"/>
          </a:xfrm>
          <a:prstGeom prst="rect">
            <a:avLst/>
          </a:prstGeom>
        </p:spPr>
      </p:pic>
      <p:sp>
        <p:nvSpPr>
          <p:cNvPr id="2" name="Down Ribbon 1"/>
          <p:cNvSpPr/>
          <p:nvPr/>
        </p:nvSpPr>
        <p:spPr>
          <a:xfrm>
            <a:off x="304800" y="956510"/>
            <a:ext cx="7848600" cy="4944979"/>
          </a:xfrm>
          <a:prstGeom prst="ribb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/>
              <a:t>ধন্যবাদ</a:t>
            </a:r>
            <a:endParaRPr lang="en-US" sz="11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334712"/>
            <a:ext cx="5943600" cy="784225"/>
          </a:xfrm>
          <a:solidFill>
            <a:srgbClr val="FF0000"/>
          </a:solidFill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7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পরিচিতি</a:t>
            </a:r>
            <a:endParaRPr lang="en-US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76401"/>
            <a:ext cx="4572000" cy="3809999"/>
          </a:xfr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342900" lvl="0" indent="-342900">
              <a:defRPr/>
            </a:pPr>
            <a:r>
              <a:rPr lang="en-US" sz="480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কাজী রুনা </a:t>
            </a:r>
          </a:p>
          <a:p>
            <a:pPr marL="342900" lvl="0" indent="-342900">
              <a:defRPr/>
            </a:pPr>
            <a:r>
              <a:rPr lang="bn-BD" sz="480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সহকারি </a:t>
            </a:r>
            <a:r>
              <a:rPr lang="bn-BD" sz="48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</a:p>
          <a:p>
            <a:pPr marL="342900" lvl="0" indent="-342900">
              <a:defRPr/>
            </a:pPr>
            <a:r>
              <a:rPr lang="en-US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দিঘলী </a:t>
            </a:r>
            <a:r>
              <a:rPr lang="bn-BD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সরকারি </a:t>
            </a:r>
            <a:r>
              <a:rPr lang="bn-BD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প্রাথমিক বিদ্যালয়</a:t>
            </a:r>
          </a:p>
          <a:p>
            <a:pPr marL="342900" lvl="0" indent="-342900">
              <a:defRPr/>
            </a:pPr>
            <a:r>
              <a:rPr lang="en-US" sz="480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লৌহজং ,মুন্সিগঞ্জ ।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4CEC1A-E160-4162-9E76-E3286156DE6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5900" y="1485899"/>
            <a:ext cx="3581400" cy="3886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7030A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77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77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3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5" dur="77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106E29A-D90F-4A5B-8DC8-71BAF2264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52400"/>
            <a:ext cx="1243053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931389"/>
            <a:ext cx="4114800" cy="739861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/>
            <a:r>
              <a:rPr lang="bn-BD" sz="4000" dirty="0">
                <a:solidFill>
                  <a:schemeClr val="dk1"/>
                </a:solidFill>
              </a:rPr>
              <a:t>পাঠ পরিচিতি</a:t>
            </a:r>
            <a:endParaRPr lang="en-US" sz="4000" dirty="0"/>
          </a:p>
        </p:txBody>
      </p:sp>
      <p:sp>
        <p:nvSpPr>
          <p:cNvPr id="3" name="Snip Same Side Corner Rectangle 2"/>
          <p:cNvSpPr/>
          <p:nvPr/>
        </p:nvSpPr>
        <p:spPr>
          <a:xfrm>
            <a:off x="7239000" y="2209800"/>
            <a:ext cx="4495800" cy="2704584"/>
          </a:xfrm>
          <a:prstGeom prst="snip2SameRect">
            <a:avLst>
              <a:gd name="adj1" fmla="val 1609"/>
              <a:gd name="adj2" fmla="val 0"/>
            </a:avLst>
          </a:prstGeom>
          <a:solidFill>
            <a:srgbClr val="FF66FF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>
              <a:spcBef>
                <a:spcPct val="20000"/>
              </a:spcBef>
              <a:defRPr/>
            </a:pPr>
            <a:r>
              <a:rPr lang="bn-BD" sz="5400" b="1" i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5400" i="1" dirty="0">
                <a:latin typeface="NikoshBAN" pitchFamily="2" charset="0"/>
                <a:cs typeface="NikoshBAN" pitchFamily="2" charset="0"/>
              </a:rPr>
              <a:t>শ্রেণিঃ চতুর্থ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bn-BD" sz="5400" i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i="1">
                <a:latin typeface="NikoshBAN" pitchFamily="2" charset="0"/>
                <a:cs typeface="NikoshBAN" pitchFamily="2" charset="0"/>
              </a:rPr>
              <a:t>বিষয়ঃ বাংলা</a:t>
            </a:r>
            <a:endParaRPr lang="en-US" sz="2400" i="1">
              <a:latin typeface="NikoshBAN" pitchFamily="2" charset="0"/>
              <a:cs typeface="NikoshBAN" pitchFamily="2" charset="0"/>
            </a:endParaRP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i="1">
                <a:latin typeface="NikoshBAN" pitchFamily="2" charset="0"/>
                <a:cs typeface="NikoshBAN" pitchFamily="2" charset="0"/>
              </a:rPr>
              <a:t>পাঠঃ পাখির জগত</a:t>
            </a:r>
          </a:p>
          <a:p>
            <a:pPr marL="342900" lvl="0" indent="-342900">
              <a:spcBef>
                <a:spcPct val="20000"/>
              </a:spcBef>
              <a:defRPr/>
            </a:pPr>
            <a:r>
              <a:rPr lang="en-US" sz="2400" i="1">
                <a:latin typeface="NikoshBAN" pitchFamily="2" charset="0"/>
                <a:cs typeface="NikoshBAN" pitchFamily="2" charset="0"/>
              </a:rPr>
              <a:t>পাঠ্যংশঃচড়ুইয়ের মতো ……। সুন্দর রাখে </a:t>
            </a:r>
            <a:endParaRPr lang="en-US" sz="24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আমার বাংলা বই (Class 4) - Sohopathi | সহপাঠী">
            <a:extLst>
              <a:ext uri="{FF2B5EF4-FFF2-40B4-BE49-F238E27FC236}">
                <a16:creationId xmlns:a16="http://schemas.microsoft.com/office/drawing/2014/main" id="{5805CF97-21F7-46CD-8B3E-F1C6419155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057399"/>
            <a:ext cx="3200400" cy="2898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akhira poribesh sundhor rakhe.jpg">
            <a:extLst>
              <a:ext uri="{FF2B5EF4-FFF2-40B4-BE49-F238E27FC236}">
                <a16:creationId xmlns:a16="http://schemas.microsoft.com/office/drawing/2014/main" id="{03F1DF80-D938-4734-AF8A-ECDB7F22597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9021" y="1905000"/>
            <a:ext cx="8602579" cy="4572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Frame 1"/>
          <p:cNvSpPr/>
          <p:nvPr/>
        </p:nvSpPr>
        <p:spPr>
          <a:xfrm>
            <a:off x="495300" y="381000"/>
            <a:ext cx="8001000" cy="1828800"/>
          </a:xfrm>
          <a:prstGeom prst="frame">
            <a:avLst>
              <a:gd name="adj1" fmla="val 25000"/>
            </a:avLst>
          </a:prstGeom>
          <a:solidFill>
            <a:srgbClr val="FFFF00"/>
          </a:solidFill>
          <a:ln w="57150">
            <a:solidFill>
              <a:srgbClr val="00B0F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</a:rPr>
              <a:t>আজকের</a:t>
            </a:r>
            <a:r>
              <a:rPr lang="bn-BD" sz="7200" dirty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</a:rPr>
              <a:t> পাঠ</a:t>
            </a:r>
            <a:endParaRPr lang="en-US" sz="7200" dirty="0">
              <a:ln>
                <a:solidFill>
                  <a:srgbClr val="FF000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3" name="12-Point Star 2"/>
          <p:cNvSpPr/>
          <p:nvPr/>
        </p:nvSpPr>
        <p:spPr>
          <a:xfrm>
            <a:off x="876300" y="2514600"/>
            <a:ext cx="7239000" cy="2743200"/>
          </a:xfrm>
          <a:prstGeom prst="star12">
            <a:avLst>
              <a:gd name="adj" fmla="val 50000"/>
            </a:avLst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/>
              <a:t>পাখির জগৎ</a:t>
            </a:r>
            <a:endParaRPr lang="en-US" sz="6000"/>
          </a:p>
          <a:p>
            <a:pPr algn="ctr"/>
            <a:r>
              <a:rPr lang="en-US" sz="6000"/>
              <a:t>পাঠঃ৬ </a:t>
            </a:r>
            <a:endParaRPr lang="en-US" sz="6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752600" y="212558"/>
            <a:ext cx="5105400" cy="1295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rgbClr val="7030A0"/>
                </a:solidFill>
              </a:rPr>
              <a:t>শিখনফল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Round Single Corner Rectangle 3"/>
          <p:cNvSpPr/>
          <p:nvPr/>
        </p:nvSpPr>
        <p:spPr>
          <a:xfrm>
            <a:off x="381000" y="1507958"/>
            <a:ext cx="8534400" cy="5137484"/>
          </a:xfrm>
          <a:prstGeom prst="round1Rect">
            <a:avLst/>
          </a:prstGeom>
          <a:solidFill>
            <a:srgbClr val="FF66FF"/>
          </a:solidFill>
          <a:ln>
            <a:solidFill>
              <a:schemeClr val="tx1">
                <a:lumMod val="95000"/>
                <a:lumOff val="5000"/>
              </a:schemeClr>
            </a:solidFill>
          </a:ln>
          <a:scene3d>
            <a:camera prst="obliqueTopRight"/>
            <a:lightRig rig="threePt" dir="t"/>
          </a:scene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/>
              <a:t>শোনাঃ</a:t>
            </a:r>
          </a:p>
          <a:p>
            <a:pPr algn="ctr"/>
            <a:r>
              <a:rPr lang="en-US" sz="2800" b="1"/>
              <a:t> </a:t>
            </a:r>
            <a:r>
              <a:rPr lang="bn-BD" sz="2800" b="1"/>
              <a:t>১.১.১</a:t>
            </a:r>
            <a:r>
              <a:rPr lang="bn-BD" sz="2800" b="1" dirty="0"/>
              <a:t>. যুক্তব্যঞ্জন সহযোগে গঠিত শব্দ শুনে বুঝতে </a:t>
            </a:r>
            <a:r>
              <a:rPr lang="bn-BD" sz="2800" b="1"/>
              <a:t>পারবে।</a:t>
            </a:r>
            <a:endParaRPr lang="bn-BD" sz="2800" b="1" dirty="0"/>
          </a:p>
          <a:p>
            <a:pPr algn="ctr"/>
            <a:r>
              <a:rPr lang="bn-BD" sz="2800" b="1"/>
              <a:t>১.২.১ </a:t>
            </a:r>
            <a:r>
              <a:rPr lang="bn-BD" sz="2800" b="1" dirty="0"/>
              <a:t>উচ্চারিত পঠিত বাক্য শুনে </a:t>
            </a:r>
            <a:r>
              <a:rPr lang="bn-BD" sz="2800" b="1"/>
              <a:t>বলতে পারবে</a:t>
            </a:r>
            <a:endParaRPr lang="en-US" sz="2800" b="1"/>
          </a:p>
          <a:p>
            <a:pPr algn="ctr"/>
            <a:r>
              <a:rPr lang="bn-BD" sz="2800" b="1"/>
              <a:t> ২.২.৩ </a:t>
            </a:r>
            <a:r>
              <a:rPr lang="bn-BD" sz="2800" b="1" dirty="0"/>
              <a:t>গল্প শুনে </a:t>
            </a:r>
            <a:r>
              <a:rPr lang="bn-BD" sz="2800" b="1"/>
              <a:t>মূল বুঝতে </a:t>
            </a:r>
            <a:r>
              <a:rPr lang="bn-BD" sz="2800" b="1" dirty="0"/>
              <a:t>পারবে</a:t>
            </a:r>
            <a:r>
              <a:rPr lang="bn-BD" sz="2800" b="1"/>
              <a:t>। </a:t>
            </a:r>
            <a:endParaRPr lang="en-US" sz="2800" b="1"/>
          </a:p>
          <a:p>
            <a:pPr algn="ctr"/>
            <a:r>
              <a:rPr lang="en-US" sz="2800" b="1"/>
              <a:t>বলাঃ</a:t>
            </a:r>
          </a:p>
          <a:p>
            <a:pPr algn="ctr"/>
            <a:r>
              <a:rPr lang="en-US" sz="2800" b="1"/>
              <a:t> </a:t>
            </a:r>
            <a:r>
              <a:rPr lang="bn-BD" sz="2800" b="1"/>
              <a:t>১.২.১ </a:t>
            </a:r>
            <a:r>
              <a:rPr lang="bn-BD" sz="2800" b="1" dirty="0"/>
              <a:t>যুক্তব্যঞ্জন সহযোগে তৈরী শব্দ স্পষ্ট ও শুদ্ধভাবে বলতে </a:t>
            </a:r>
            <a:r>
              <a:rPr lang="bn-BD" sz="2800" b="1"/>
              <a:t>পারবে।</a:t>
            </a:r>
            <a:endParaRPr lang="bn-BD" sz="2800" b="1" dirty="0"/>
          </a:p>
          <a:p>
            <a:pPr algn="ctr"/>
            <a:r>
              <a:rPr lang="en-US" sz="2800" b="1"/>
              <a:t>পড়াঃ</a:t>
            </a:r>
          </a:p>
          <a:p>
            <a:pPr algn="ctr"/>
            <a:r>
              <a:rPr lang="en-US" sz="2800" b="1"/>
              <a:t> </a:t>
            </a:r>
            <a:r>
              <a:rPr lang="bn-BD" sz="2800" b="1"/>
              <a:t>১.৩.১  </a:t>
            </a:r>
            <a:r>
              <a:rPr lang="bn-BD" sz="2800" b="1" dirty="0"/>
              <a:t>যুক্তব্যঞ্জন – সংবলিত  শব্দ  পড়তে পারবে</a:t>
            </a:r>
            <a:r>
              <a:rPr lang="bn-BD" sz="2800" b="1"/>
              <a:t>। </a:t>
            </a:r>
            <a:endParaRPr lang="en-US" sz="2800" b="1"/>
          </a:p>
          <a:p>
            <a:pPr algn="ctr"/>
            <a:r>
              <a:rPr lang="bn-BD" sz="2800" b="1"/>
              <a:t>১.৩.২ </a:t>
            </a:r>
            <a:r>
              <a:rPr lang="bn-BD" sz="2800" b="1" dirty="0"/>
              <a:t>. যুক্তব্যঞ্জন  দিয়ে গঠিত শব্দ- সংবলিত বাক্য পড়তে পারবে</a:t>
            </a:r>
            <a:r>
              <a:rPr lang="bn-BD" sz="2800" b="1"/>
              <a:t>। </a:t>
            </a:r>
            <a:endParaRPr lang="en-US" sz="2800" b="1"/>
          </a:p>
          <a:p>
            <a:pPr algn="ctr"/>
            <a:r>
              <a:rPr lang="en-US" sz="2800" b="1"/>
              <a:t>লেখাঃ</a:t>
            </a:r>
          </a:p>
          <a:p>
            <a:pPr algn="ctr"/>
            <a:r>
              <a:rPr lang="en-US" sz="2800" b="1"/>
              <a:t> </a:t>
            </a:r>
            <a:r>
              <a:rPr lang="bn-BD" sz="2800" b="1"/>
              <a:t>১.৪.১ </a:t>
            </a:r>
            <a:r>
              <a:rPr lang="bn-BD" sz="2800" b="1" dirty="0"/>
              <a:t>. যুক্তব্যঞ্জন  ভেঙে লিখতে </a:t>
            </a:r>
            <a:r>
              <a:rPr lang="bn-BD" sz="2800" b="1"/>
              <a:t>পারবে ।</a:t>
            </a:r>
          </a:p>
          <a:p>
            <a:pPr algn="ctr"/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600" y="4800600"/>
            <a:ext cx="5536531" cy="1077218"/>
          </a:xfrm>
          <a:prstGeom prst="rect">
            <a:avLst/>
          </a:prstGeom>
          <a:noFill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/>
              <a:t>চড়ুইয়ের মতো চঞ্চল স্বভাবের আরেকটি </a:t>
            </a:r>
            <a:r>
              <a:rPr lang="bn-BD" sz="3200"/>
              <a:t>পাখি হল</a:t>
            </a:r>
            <a:r>
              <a:rPr lang="en-US" sz="3200"/>
              <a:t> বুলবুলি । 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737058" y="3338155"/>
            <a:ext cx="1556084" cy="70788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000" dirty="0"/>
              <a:t>বুলবুলি</a:t>
            </a:r>
            <a:endParaRPr lang="en-US" sz="4000" dirty="0"/>
          </a:p>
        </p:txBody>
      </p:sp>
      <p:pic>
        <p:nvPicPr>
          <p:cNvPr id="5" name="Picture 4" descr="bulbu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67200" y="381000"/>
            <a:ext cx="4495800" cy="2781300"/>
          </a:xfrm>
          <a:prstGeom prst="rect">
            <a:avLst/>
          </a:prstGeom>
        </p:spPr>
      </p:pic>
      <p:pic>
        <p:nvPicPr>
          <p:cNvPr id="6" name="Picture 5" descr="চড়ুই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" y="381000"/>
            <a:ext cx="3886200" cy="27813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A7CB367-0216-4E25-8A67-ADFE46821BB9}"/>
              </a:ext>
            </a:extLst>
          </p:cNvPr>
          <p:cNvSpPr txBox="1"/>
          <p:nvPr/>
        </p:nvSpPr>
        <p:spPr>
          <a:xfrm>
            <a:off x="1219200" y="3276600"/>
            <a:ext cx="1524000" cy="830997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sz="4800"/>
              <a:t>চড়ুই</a:t>
            </a:r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k2308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55821" y="152400"/>
            <a:ext cx="6408821" cy="3657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3962400"/>
            <a:ext cx="8839200" cy="2062103"/>
          </a:xfrm>
          <a:prstGeom prst="rect">
            <a:avLst/>
          </a:prstGeom>
          <a:noFill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/>
              <a:t>বুলবুলির মাথা ও </a:t>
            </a:r>
            <a:r>
              <a:rPr lang="bn-BD" sz="3200"/>
              <a:t>গলা কালো</a:t>
            </a:r>
            <a:r>
              <a:rPr lang="en-US" sz="3200"/>
              <a:t>। </a:t>
            </a:r>
            <a:r>
              <a:rPr lang="bn-BD" sz="3200"/>
              <a:t>মাথার উপর রাজকীয় কালো ঝুঁটি </a:t>
            </a:r>
            <a:r>
              <a:rPr lang="en-US" sz="3200"/>
              <a:t>। এর তলপেট সাদা ।তলপেটের শেষে লাল ছোপ । </a:t>
            </a:r>
            <a:r>
              <a:rPr lang="bn-BD" sz="3200"/>
              <a:t>এরা খুব দ্রুত উ</a:t>
            </a:r>
            <a:r>
              <a:rPr lang="en-US" sz="3200"/>
              <a:t>ড়</a:t>
            </a:r>
            <a:r>
              <a:rPr lang="bn-BD" sz="3200"/>
              <a:t>তে পারে</a:t>
            </a:r>
            <a:r>
              <a:rPr lang="en-US" sz="3200"/>
              <a:t>।</a:t>
            </a:r>
          </a:p>
          <a:p>
            <a:endParaRPr lang="en-US" sz="3200"/>
          </a:p>
          <a:p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24200" y="4343400"/>
            <a:ext cx="541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mk2009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210" y="513347"/>
            <a:ext cx="4415590" cy="3072064"/>
          </a:xfrm>
          <a:prstGeom prst="rect">
            <a:avLst/>
          </a:prstGeom>
        </p:spPr>
      </p:pic>
      <p:pic>
        <p:nvPicPr>
          <p:cNvPr id="11" name="Picture 10" descr="220px-Indian_Cormorant_(Phalacrocorax_fuscicollis).jpg">
            <a:extLst>
              <a:ext uri="{FF2B5EF4-FFF2-40B4-BE49-F238E27FC236}">
                <a16:creationId xmlns:a16="http://schemas.microsoft.com/office/drawing/2014/main" id="{56FC4AA1-9383-4F5A-A98E-2D30131010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513347"/>
            <a:ext cx="3958389" cy="31242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FE929A5-CD19-4701-B1AE-C3BFB32DCB63}"/>
              </a:ext>
            </a:extLst>
          </p:cNvPr>
          <p:cNvSpPr txBox="1"/>
          <p:nvPr/>
        </p:nvSpPr>
        <p:spPr>
          <a:xfrm>
            <a:off x="80211" y="3665621"/>
            <a:ext cx="8911389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BD" sz="3200"/>
              <a:t>পানির সঙ্গে যার সখ্য, সেই পাখিটির নাম পানকৌড়ি</a:t>
            </a:r>
            <a:r>
              <a:rPr lang="en-US" sz="3200"/>
              <a:t>।</a:t>
            </a:r>
          </a:p>
          <a:p>
            <a:r>
              <a:rPr lang="bn-BD" sz="3200"/>
              <a:t>পুকুর, খাল ও বিল এদের বিচরণ ক্ষেত্র</a:t>
            </a:r>
            <a:r>
              <a:rPr lang="en-US" sz="3200"/>
              <a:t>।</a:t>
            </a:r>
            <a:r>
              <a:rPr lang="bn-BD" sz="3200"/>
              <a:t>কুচকুচে কালো এই পাখি ডুব দিয়ে তিন মিটার পর্যন্ত সাঁতরাতে পারে</a:t>
            </a:r>
            <a:r>
              <a:rPr lang="en-US" sz="3200"/>
              <a:t>।এদের </a:t>
            </a:r>
            <a:r>
              <a:rPr lang="bn-BD" sz="3200" b="1"/>
              <a:t>পায়ের পাতা হাঁসের মতো</a:t>
            </a:r>
            <a:r>
              <a:rPr lang="en-US" sz="3200" b="1"/>
              <a:t>। </a:t>
            </a:r>
            <a:r>
              <a:rPr lang="bn-BD" sz="3200"/>
              <a:t>ঠোঁট তীক্ষ্ণ আর বাঁকানো</a:t>
            </a:r>
            <a:r>
              <a:rPr lang="en-US" sz="3200"/>
              <a:t>।</a:t>
            </a:r>
            <a:r>
              <a:rPr lang="bn-BD" sz="3200"/>
              <a:t>এরা জলজ কীট পতঙ্গ খেতে ভালোবাসে</a:t>
            </a:r>
            <a:r>
              <a:rPr lang="en-US" sz="3200"/>
              <a:t>। </a:t>
            </a:r>
          </a:p>
          <a:p>
            <a:endParaRPr lang="en-US" sz="1800"/>
          </a:p>
          <a:p>
            <a:endParaRPr lang="en-US" sz="1800" b="1"/>
          </a:p>
          <a:p>
            <a:endParaRPr lang="en-US" sz="1800"/>
          </a:p>
          <a:p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228600" y="314980"/>
            <a:ext cx="8686800" cy="2057400"/>
          </a:xfrm>
          <a:prstGeom prst="leftRightArrow">
            <a:avLst/>
          </a:prstGeom>
          <a:solidFill>
            <a:srgbClr val="00B0F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/>
              <a:t>বাংলাদেশে আরও অনেক পাখি আছে</a:t>
            </a:r>
            <a:endParaRPr lang="en-US" sz="4800" dirty="0"/>
          </a:p>
        </p:txBody>
      </p:sp>
      <p:pic>
        <p:nvPicPr>
          <p:cNvPr id="3" name="Picture 2" descr="khonjona pakh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590801"/>
            <a:ext cx="3733799" cy="304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9653" y="3813084"/>
            <a:ext cx="838200" cy="52322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dirty="0"/>
              <a:t>খঞ্জনা</a:t>
            </a:r>
            <a:endParaRPr lang="en-US" sz="2800" dirty="0"/>
          </a:p>
        </p:txBody>
      </p:sp>
      <p:pic>
        <p:nvPicPr>
          <p:cNvPr id="5" name="Picture 4" descr="dahuk pakh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19601" y="2590800"/>
            <a:ext cx="3810000" cy="304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572000" y="4336304"/>
            <a:ext cx="1447800" cy="45720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/>
              <a:t>ডাহুক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0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</TotalTime>
  <Words>343</Words>
  <Application>Microsoft Office PowerPoint</Application>
  <PresentationFormat>On-screen Show (4:3)</PresentationFormat>
  <Paragraphs>97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Courier New</vt:lpstr>
      <vt:lpstr>NikoshBAN</vt:lpstr>
      <vt:lpstr>Office Theme</vt:lpstr>
      <vt:lpstr>PowerPoint Presentation</vt:lpstr>
      <vt:lpstr>শিক্ষক   পরিচিতি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Jamal-10</dc:creator>
  <cp:lastModifiedBy>user</cp:lastModifiedBy>
  <cp:revision>116</cp:revision>
  <dcterms:created xsi:type="dcterms:W3CDTF">2006-08-16T00:00:00Z</dcterms:created>
  <dcterms:modified xsi:type="dcterms:W3CDTF">2021-09-11T03:32:00Z</dcterms:modified>
</cp:coreProperties>
</file>