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85" r:id="rId3"/>
    <p:sldId id="271" r:id="rId4"/>
    <p:sldId id="258" r:id="rId5"/>
    <p:sldId id="259" r:id="rId6"/>
    <p:sldId id="272" r:id="rId7"/>
    <p:sldId id="266" r:id="rId8"/>
    <p:sldId id="268" r:id="rId9"/>
    <p:sldId id="260" r:id="rId10"/>
    <p:sldId id="257" r:id="rId11"/>
    <p:sldId id="261" r:id="rId12"/>
    <p:sldId id="282" r:id="rId13"/>
    <p:sldId id="275" r:id="rId14"/>
    <p:sldId id="274" r:id="rId15"/>
    <p:sldId id="264" r:id="rId16"/>
    <p:sldId id="273" r:id="rId17"/>
    <p:sldId id="278" r:id="rId18"/>
    <p:sldId id="281" r:id="rId19"/>
    <p:sldId id="277" r:id="rId20"/>
    <p:sldId id="270" r:id="rId21"/>
    <p:sldId id="269" r:id="rId22"/>
    <p:sldId id="265" r:id="rId23"/>
    <p:sldId id="279" r:id="rId24"/>
    <p:sldId id="280" r:id="rId25"/>
    <p:sldId id="262" r:id="rId26"/>
    <p:sldId id="276" r:id="rId27"/>
    <p:sldId id="283"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48" autoAdjust="0"/>
    <p:restoredTop sz="94291" autoAdjust="0"/>
  </p:normalViewPr>
  <p:slideViewPr>
    <p:cSldViewPr snapToGrid="0">
      <p:cViewPr varScale="1">
        <p:scale>
          <a:sx n="81" d="100"/>
          <a:sy n="81" d="100"/>
        </p:scale>
        <p:origin x="84" y="1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3EE66-37D4-4BF4-B30F-48E691803ED8}"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4A600-FC07-43F1-97BB-65E11DB87FD1}" type="slidenum">
              <a:rPr lang="en-US" smtClean="0"/>
              <a:t>‹#›</a:t>
            </a:fld>
            <a:endParaRPr lang="en-US"/>
          </a:p>
        </p:txBody>
      </p:sp>
    </p:spTree>
    <p:extLst>
      <p:ext uri="{BB962C8B-B14F-4D97-AF65-F5344CB8AC3E}">
        <p14:creationId xmlns:p14="http://schemas.microsoft.com/office/powerpoint/2010/main" val="397206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04A600-FC07-43F1-97BB-65E11DB87FD1}" type="slidenum">
              <a:rPr lang="en-US" smtClean="0"/>
              <a:t>2</a:t>
            </a:fld>
            <a:endParaRPr lang="en-US"/>
          </a:p>
        </p:txBody>
      </p:sp>
    </p:spTree>
    <p:extLst>
      <p:ext uri="{BB962C8B-B14F-4D97-AF65-F5344CB8AC3E}">
        <p14:creationId xmlns:p14="http://schemas.microsoft.com/office/powerpoint/2010/main" val="407269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79B0-0CAD-4AD1-9EAE-E24607ACA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E152F6-B38D-4EF6-8286-C3D619670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22DC9-1D7C-446F-AD38-C9465A70FD40}"/>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5" name="Footer Placeholder 4">
            <a:extLst>
              <a:ext uri="{FF2B5EF4-FFF2-40B4-BE49-F238E27FC236}">
                <a16:creationId xmlns:a16="http://schemas.microsoft.com/office/drawing/2014/main" id="{5604B948-9DA3-4DDB-BD53-51129AD11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97FE8-0C33-4540-9513-4A66A7177B69}"/>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140975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68D3-DB16-4B28-8E21-2ECF07410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5590-16CC-4D37-AFC9-AF676A1F0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C78D7-F71A-4A7F-8BEE-AA3F5BA802B7}"/>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5" name="Footer Placeholder 4">
            <a:extLst>
              <a:ext uri="{FF2B5EF4-FFF2-40B4-BE49-F238E27FC236}">
                <a16:creationId xmlns:a16="http://schemas.microsoft.com/office/drawing/2014/main" id="{B4BFD012-A131-42FB-AB28-68A599EC1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0B7F7-C209-4FF6-BF1D-264B0FF5753B}"/>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330360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5B0BF-49ED-461E-ADD8-20F0A735F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D417C-9837-4553-8E7A-A6859CB890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BAAC5-8AC3-4E05-8C29-EAC6052937A6}"/>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5" name="Footer Placeholder 4">
            <a:extLst>
              <a:ext uri="{FF2B5EF4-FFF2-40B4-BE49-F238E27FC236}">
                <a16:creationId xmlns:a16="http://schemas.microsoft.com/office/drawing/2014/main" id="{8E99602F-BCFD-448D-9791-0D1063102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ED110-2CD1-497B-94B1-352A8E11C71B}"/>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235501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6F29-9BAA-4585-9DE5-8ED2A78C7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9E521-5EB0-4D9C-9841-313FFAE39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AD065-89AA-4F8D-A214-8ABE65CEA17E}"/>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5" name="Footer Placeholder 4">
            <a:extLst>
              <a:ext uri="{FF2B5EF4-FFF2-40B4-BE49-F238E27FC236}">
                <a16:creationId xmlns:a16="http://schemas.microsoft.com/office/drawing/2014/main" id="{8A59D971-37BC-481A-BB4C-EBA3B2DC5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0A90F-1B07-48B8-8913-6D28B46733CA}"/>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118892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675E-A4D8-4CE9-8434-50913F8CE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FF957-5548-467C-963A-4436914699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36A50-003B-401B-B98B-6433046F1787}"/>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5" name="Footer Placeholder 4">
            <a:extLst>
              <a:ext uri="{FF2B5EF4-FFF2-40B4-BE49-F238E27FC236}">
                <a16:creationId xmlns:a16="http://schemas.microsoft.com/office/drawing/2014/main" id="{ECC2C76B-61AD-47CA-BE2F-78A0DE16C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B0A16-89E4-45F4-8C6A-EC3A676FD67D}"/>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219038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1374-EFEB-43D3-B692-A4DCDE3CF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BA5F4-5ADE-4315-A3A7-F65F2FA1AE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CFA07-C915-43BA-8F2D-57A12659D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CA382C-1AC9-4A38-9874-FFD9DE16F861}"/>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6" name="Footer Placeholder 5">
            <a:extLst>
              <a:ext uri="{FF2B5EF4-FFF2-40B4-BE49-F238E27FC236}">
                <a16:creationId xmlns:a16="http://schemas.microsoft.com/office/drawing/2014/main" id="{59887622-EF28-4528-944C-EAE3B26C6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D3865-A63A-406E-A57C-D8B239C92CF7}"/>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54626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912C-612D-444B-9B8A-903976BF42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745830-95F8-4637-BE9D-9FC4A14D4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BDC46-9524-42E3-9935-6195826BF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9C4FDF-45FD-46B2-98CD-0CD7AE697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5D5314-2DD4-4786-B5D6-F53AF8E771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96889-10C3-45A8-9CD6-DEBE7EAE6993}"/>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8" name="Footer Placeholder 7">
            <a:extLst>
              <a:ext uri="{FF2B5EF4-FFF2-40B4-BE49-F238E27FC236}">
                <a16:creationId xmlns:a16="http://schemas.microsoft.com/office/drawing/2014/main" id="{92AB4623-FA77-4E38-B479-DD39E93A8B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9DA23-12E6-4A6A-B795-C9ED87D357A5}"/>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403388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D05E-34A0-4369-96C2-8D59B9B74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C16EAE-4D51-42E2-AF58-226111EDF242}"/>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4" name="Footer Placeholder 3">
            <a:extLst>
              <a:ext uri="{FF2B5EF4-FFF2-40B4-BE49-F238E27FC236}">
                <a16:creationId xmlns:a16="http://schemas.microsoft.com/office/drawing/2014/main" id="{25A8BF21-4A88-4601-806C-398CF81D6D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239A28-03DB-45B3-8C5A-197184B51E32}"/>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415082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8C898-2987-4253-BF82-E962B2257573}"/>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3" name="Footer Placeholder 2">
            <a:extLst>
              <a:ext uri="{FF2B5EF4-FFF2-40B4-BE49-F238E27FC236}">
                <a16:creationId xmlns:a16="http://schemas.microsoft.com/office/drawing/2014/main" id="{5B7BEE91-2AFE-48AA-B99C-5CFA7506A1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0246F-13A3-4429-8C59-9CDFB26175C8}"/>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393055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5FA0-CC34-4CE6-8239-96DA64093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B93E60-E077-4C43-8BF9-69851AC8B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70A78D-63E1-4110-8BFA-DC379CD54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1901C-57F5-4FE8-BE0C-71DD7EB6EE0B}"/>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6" name="Footer Placeholder 5">
            <a:extLst>
              <a:ext uri="{FF2B5EF4-FFF2-40B4-BE49-F238E27FC236}">
                <a16:creationId xmlns:a16="http://schemas.microsoft.com/office/drawing/2014/main" id="{0BA34405-886C-4ADD-9291-F36AA020F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292B7-3D39-4B1E-A68F-20DC21EA6B5D}"/>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185627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818B-498F-4875-BC4F-D2E8BA372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9606BC-3D43-430B-9C61-234AEB6DD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4CC469-FC10-47D3-9EE0-6F3212067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4FD3E-1E7F-4369-9115-D3143747154F}"/>
              </a:ext>
            </a:extLst>
          </p:cNvPr>
          <p:cNvSpPr>
            <a:spLocks noGrp="1"/>
          </p:cNvSpPr>
          <p:nvPr>
            <p:ph type="dt" sz="half" idx="10"/>
          </p:nvPr>
        </p:nvSpPr>
        <p:spPr/>
        <p:txBody>
          <a:bodyPr/>
          <a:lstStyle/>
          <a:p>
            <a:fld id="{C8F21B50-F61E-40E8-80F5-51B34EA1A4B7}" type="datetimeFigureOut">
              <a:rPr lang="en-US" smtClean="0"/>
              <a:t>9/11/2021</a:t>
            </a:fld>
            <a:endParaRPr lang="en-US"/>
          </a:p>
        </p:txBody>
      </p:sp>
      <p:sp>
        <p:nvSpPr>
          <p:cNvPr id="6" name="Footer Placeholder 5">
            <a:extLst>
              <a:ext uri="{FF2B5EF4-FFF2-40B4-BE49-F238E27FC236}">
                <a16:creationId xmlns:a16="http://schemas.microsoft.com/office/drawing/2014/main" id="{C2EC9F0C-623A-49EE-8881-CB1F4BB9A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34560-C6F6-4282-BFCC-702000B502DF}"/>
              </a:ext>
            </a:extLst>
          </p:cNvPr>
          <p:cNvSpPr>
            <a:spLocks noGrp="1"/>
          </p:cNvSpPr>
          <p:nvPr>
            <p:ph type="sldNum" sz="quarter" idx="12"/>
          </p:nvPr>
        </p:nvSpPr>
        <p:spPr/>
        <p:txBody>
          <a:bodyPr/>
          <a:lstStyle/>
          <a:p>
            <a:fld id="{9797247C-5EB9-4135-9354-B70E1E02C0D2}" type="slidenum">
              <a:rPr lang="en-US" smtClean="0"/>
              <a:t>‹#›</a:t>
            </a:fld>
            <a:endParaRPr lang="en-US"/>
          </a:p>
        </p:txBody>
      </p:sp>
    </p:spTree>
    <p:extLst>
      <p:ext uri="{BB962C8B-B14F-4D97-AF65-F5344CB8AC3E}">
        <p14:creationId xmlns:p14="http://schemas.microsoft.com/office/powerpoint/2010/main" val="198874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480871-5E27-4D03-BC82-B5C6B0E764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C64D0-3A59-4BFD-9105-AF8FCB6AE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65E78-8021-4E89-A0D0-2E7BF59E3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21B50-F61E-40E8-80F5-51B34EA1A4B7}" type="datetimeFigureOut">
              <a:rPr lang="en-US" smtClean="0"/>
              <a:t>9/11/2021</a:t>
            </a:fld>
            <a:endParaRPr lang="en-US"/>
          </a:p>
        </p:txBody>
      </p:sp>
      <p:sp>
        <p:nvSpPr>
          <p:cNvPr id="5" name="Footer Placeholder 4">
            <a:extLst>
              <a:ext uri="{FF2B5EF4-FFF2-40B4-BE49-F238E27FC236}">
                <a16:creationId xmlns:a16="http://schemas.microsoft.com/office/drawing/2014/main" id="{3FB87E90-693A-4172-A32B-A9679EB1D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B74E5-2938-4110-9639-33FF6C36F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247C-5EB9-4135-9354-B70E1E02C0D2}" type="slidenum">
              <a:rPr lang="en-US" smtClean="0"/>
              <a:t>‹#›</a:t>
            </a:fld>
            <a:endParaRPr lang="en-US"/>
          </a:p>
        </p:txBody>
      </p:sp>
    </p:spTree>
    <p:extLst>
      <p:ext uri="{BB962C8B-B14F-4D97-AF65-F5344CB8AC3E}">
        <p14:creationId xmlns:p14="http://schemas.microsoft.com/office/powerpoint/2010/main" val="190946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D1D99-9BAC-453C-B3C4-74AA352F3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90" y="0"/>
            <a:ext cx="12716494" cy="6858000"/>
          </a:xfrm>
          <a:prstGeom prst="rect">
            <a:avLst/>
          </a:prstGeom>
        </p:spPr>
      </p:pic>
    </p:spTree>
    <p:extLst>
      <p:ext uri="{BB962C8B-B14F-4D97-AF65-F5344CB8AC3E}">
        <p14:creationId xmlns:p14="http://schemas.microsoft.com/office/powerpoint/2010/main" val="45136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337D2B-1F9D-42FD-B9C7-414BB7690B2E}"/>
              </a:ext>
            </a:extLst>
          </p:cNvPr>
          <p:cNvPicPr>
            <a:picLocks noChangeAspect="1"/>
          </p:cNvPicPr>
          <p:nvPr/>
        </p:nvPicPr>
        <p:blipFill rotWithShape="1">
          <a:blip r:embed="rId2">
            <a:extLst>
              <a:ext uri="{28A0092B-C50C-407E-A947-70E740481C1C}">
                <a14:useLocalDpi xmlns:a14="http://schemas.microsoft.com/office/drawing/2010/main" val="0"/>
              </a:ext>
            </a:extLst>
          </a:blip>
          <a:srcRect l="6239" b="9155"/>
          <a:stretch/>
        </p:blipFill>
        <p:spPr>
          <a:xfrm>
            <a:off x="2885703" y="584859"/>
            <a:ext cx="5925787" cy="5688281"/>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3" name="Picture 2" descr="আরেকেসি উডি উদ্ভিদ গাছ, খেজুর, Arecaceae, arecales png | PNGEgg">
            <a:extLst>
              <a:ext uri="{FF2B5EF4-FFF2-40B4-BE49-F238E27FC236}">
                <a16:creationId xmlns:a16="http://schemas.microsoft.com/office/drawing/2014/main" id="{9A1E8EB3-AF8D-43BA-BBFB-58D2ADB90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02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আরেকেসি উডি উদ্ভিদ গাছ, খেজুর, Arecaceae, arecales png | PNGEgg">
            <a:extLst>
              <a:ext uri="{FF2B5EF4-FFF2-40B4-BE49-F238E27FC236}">
                <a16:creationId xmlns:a16="http://schemas.microsoft.com/office/drawing/2014/main" id="{B53188A0-7175-4889-9B9A-06A86B65C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69238E1F-FFFF-4F65-BA3E-CCF25294AA74}"/>
              </a:ext>
            </a:extLst>
          </p:cNvPr>
          <p:cNvSpPr txBox="1"/>
          <p:nvPr/>
        </p:nvSpPr>
        <p:spPr>
          <a:xfrm>
            <a:off x="1648177" y="1333199"/>
            <a:ext cx="9707090" cy="4585871"/>
          </a:xfrm>
          <a:prstGeom prst="rect">
            <a:avLst/>
          </a:prstGeom>
          <a:solidFill>
            <a:schemeClr val="bg1"/>
          </a:solidFill>
          <a:ln>
            <a:solidFill>
              <a:schemeClr val="bg1"/>
            </a:solidFill>
            <a:prstDash val="lg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b="1" dirty="0">
                <a:solidFill>
                  <a:schemeClr val="tx1">
                    <a:lumMod val="95000"/>
                    <a:lumOff val="5000"/>
                  </a:schemeClr>
                </a:solidFill>
                <a:latin typeface="NikoshBAN" panose="02000000000000000000" pitchFamily="2" charset="0"/>
                <a:cs typeface="NikoshBAN" panose="02000000000000000000" pitchFamily="2" charset="0"/>
              </a:rPr>
              <a:t>শিক্ষাগুরুর মর্যাদা”কবিতায় শিক্ষকের মর্যাদার কথা বর্ণনা করা হয়েছে।কবিতায় শিক্ষক একজন সাধারণ মানুষ হওয়া “সত্ত্বেও বাদশাহ আলমগীরের ছেলের দ্বারা পায়ে পানি ঢেলে নিয়েছেন।কিন্তু বাদশাহ আলমগীর এতে সন্তুষ্ট ছিলেন না।বাদশাহ আলমগীর প্রত্যাশা করেছিলেন তাঁর সন্তান পানি ঢেলে নিজ হাতে শিক্ষকের পা ধুয়ে দেবেন।তবেই না তাঁর সন্তান নৈতিকতা,মূল্যবোধ ও দেশপ্রেম নিয়ে দেশের একজন আদর্শ মানুষ হিসাবে গড়ে উঠবে।বাদশাহ আলমগীর উপলব্দি করেছিলেন,যে ছাত্র তাঁর শিক্ষককে যথাযথ মর্যাদা দিতে জানে না,শিক্ষকের সেবা করতে জানে না,সে কখনো পরিবার,সমাজ ও দেশের উপযোগী মানুষ হিসাবে গড়ে উঠতে পারে না</a:t>
            </a:r>
            <a:r>
              <a:rPr lang="bn-IN" sz="3600" b="1">
                <a:solidFill>
                  <a:schemeClr val="tx1">
                    <a:lumMod val="95000"/>
                    <a:lumOff val="5000"/>
                  </a:schemeClr>
                </a:solidFill>
                <a:latin typeface="NikoshBAN" panose="02000000000000000000" pitchFamily="2" charset="0"/>
                <a:cs typeface="NikoshBAN" panose="02000000000000000000" pitchFamily="2" charset="0"/>
              </a:rPr>
              <a:t>। </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Rectangle: Single Corner Snipped 3">
            <a:extLst>
              <a:ext uri="{FF2B5EF4-FFF2-40B4-BE49-F238E27FC236}">
                <a16:creationId xmlns:a16="http://schemas.microsoft.com/office/drawing/2014/main" id="{865F0C77-7DFD-441D-A2A9-4B3E0B2ED7B2}"/>
              </a:ext>
            </a:extLst>
          </p:cNvPr>
          <p:cNvSpPr/>
          <p:nvPr/>
        </p:nvSpPr>
        <p:spPr>
          <a:xfrm>
            <a:off x="4239490" y="213756"/>
            <a:ext cx="2553195" cy="1000691"/>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মূলভাব</a:t>
            </a:r>
            <a:r>
              <a:rPr lang="en-US"/>
              <a:t>  </a:t>
            </a:r>
          </a:p>
        </p:txBody>
      </p:sp>
    </p:spTree>
    <p:extLst>
      <p:ext uri="{BB962C8B-B14F-4D97-AF65-F5344CB8AC3E}">
        <p14:creationId xmlns:p14="http://schemas.microsoft.com/office/powerpoint/2010/main" val="347616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F4D498C6-39D0-40CC-932A-4DDC3B58728D}"/>
              </a:ext>
            </a:extLst>
          </p:cNvPr>
          <p:cNvSpPr txBox="1"/>
          <p:nvPr/>
        </p:nvSpPr>
        <p:spPr>
          <a:xfrm>
            <a:off x="3399577" y="4502553"/>
            <a:ext cx="6049949" cy="1200329"/>
          </a:xfrm>
          <a:prstGeom prst="rect">
            <a:avLst/>
          </a:prstGeom>
          <a:noFill/>
          <a:ln w="3175">
            <a:solidFill>
              <a:srgbClr val="0033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a:latin typeface="NikoshBAN" panose="02000000000000000000" pitchFamily="2" charset="0"/>
                <a:cs typeface="NikoshBAN" panose="02000000000000000000" pitchFamily="2" charset="0"/>
              </a:rPr>
              <a:t>বাদশাহ আলমগীর-</a:t>
            </a:r>
            <a:endParaRPr lang="en-US" sz="3600">
              <a:latin typeface="NikoshBAN" panose="02000000000000000000" pitchFamily="2" charset="0"/>
              <a:cs typeface="NikoshBAN" panose="02000000000000000000" pitchFamily="2" charset="0"/>
            </a:endParaRPr>
          </a:p>
          <a:p>
            <a:pPr algn="l"/>
            <a:r>
              <a:rPr lang="bn-IN" sz="3600">
                <a:latin typeface="NikoshBAN" panose="02000000000000000000" pitchFamily="2" charset="0"/>
                <a:cs typeface="NikoshBAN" panose="02000000000000000000" pitchFamily="2" charset="0"/>
              </a:rPr>
              <a:t>কুমারে </a:t>
            </a:r>
            <a:r>
              <a:rPr lang="bn-IN" sz="3600" dirty="0">
                <a:latin typeface="NikoshBAN" panose="02000000000000000000" pitchFamily="2" charset="0"/>
                <a:cs typeface="NikoshBAN" panose="02000000000000000000" pitchFamily="2" charset="0"/>
              </a:rPr>
              <a:t>তাঁহার পড়াইত এক মৌলবি দিল্লির।</a:t>
            </a:r>
            <a:endParaRPr lang="en-US" sz="3600" dirty="0">
              <a:latin typeface="NikoshBAN" panose="02000000000000000000" pitchFamily="2" charset="0"/>
              <a:cs typeface="NikoshBAN" panose="02000000000000000000" pitchFamily="2" charset="0"/>
            </a:endParaRPr>
          </a:p>
        </p:txBody>
      </p:sp>
      <p:pic>
        <p:nvPicPr>
          <p:cNvPr id="1026" name="Picture 2" descr="সম্রাট আলমগীরের জন্মের ৪০০ বছর পূর্তি | ইসলাম টাইমস">
            <a:extLst>
              <a:ext uri="{FF2B5EF4-FFF2-40B4-BE49-F238E27FC236}">
                <a16:creationId xmlns:a16="http://schemas.microsoft.com/office/drawing/2014/main" id="{51B20767-ABAF-40CA-9214-897997BA1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735" y="795697"/>
            <a:ext cx="4797632" cy="3301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আরেকেসি উডি উদ্ভিদ গাছ, খেজুর, Arecaceae, arecales png | PNGEgg">
            <a:extLst>
              <a:ext uri="{FF2B5EF4-FFF2-40B4-BE49-F238E27FC236}">
                <a16:creationId xmlns:a16="http://schemas.microsoft.com/office/drawing/2014/main" id="{54E9DF11-4883-4CEB-B07B-EF5E5B472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2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9462BE-2A99-4EA0-8FE2-65C118C84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701" y="453566"/>
            <a:ext cx="5276344" cy="3218582"/>
          </a:xfrm>
          <a:prstGeom prst="rect">
            <a:avLst/>
          </a:prstGeom>
          <a:ln>
            <a:noFill/>
          </a:ln>
          <a:effectLst>
            <a:softEdge rad="112500"/>
          </a:effectLst>
        </p:spPr>
      </p:pic>
      <p:sp>
        <p:nvSpPr>
          <p:cNvPr id="3" name="TextBox 9">
            <a:extLst>
              <a:ext uri="{FF2B5EF4-FFF2-40B4-BE49-F238E27FC236}">
                <a16:creationId xmlns:a16="http://schemas.microsoft.com/office/drawing/2014/main" id="{58B6556C-A126-4690-A1D1-D91E9CE7B135}"/>
              </a:ext>
            </a:extLst>
          </p:cNvPr>
          <p:cNvSpPr txBox="1"/>
          <p:nvPr/>
        </p:nvSpPr>
        <p:spPr>
          <a:xfrm>
            <a:off x="3639707" y="4041539"/>
            <a:ext cx="365760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200" dirty="0">
                <a:latin typeface="NikoshBAN" panose="02000000000000000000" pitchFamily="2" charset="0"/>
                <a:cs typeface="NikoshBAN" panose="02000000000000000000" pitchFamily="2" charset="0"/>
              </a:rPr>
              <a:t>একদা প্রভাতে গিয়া</a:t>
            </a:r>
            <a:endParaRPr lang="en-US" sz="3200" dirty="0">
              <a:latin typeface="NikoshBAN" panose="02000000000000000000" pitchFamily="2" charset="0"/>
              <a:cs typeface="NikoshBAN" panose="02000000000000000000" pitchFamily="2" charset="0"/>
            </a:endParaRPr>
          </a:p>
        </p:txBody>
      </p:sp>
      <p:sp>
        <p:nvSpPr>
          <p:cNvPr id="4" name="TextBox 8">
            <a:extLst>
              <a:ext uri="{FF2B5EF4-FFF2-40B4-BE49-F238E27FC236}">
                <a16:creationId xmlns:a16="http://schemas.microsoft.com/office/drawing/2014/main" id="{B94129DD-7F05-4DAF-88BE-1B306D2DFD45}"/>
              </a:ext>
            </a:extLst>
          </p:cNvPr>
          <p:cNvSpPr txBox="1"/>
          <p:nvPr/>
        </p:nvSpPr>
        <p:spPr>
          <a:xfrm>
            <a:off x="3639707" y="4748456"/>
            <a:ext cx="6380329"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r>
              <a:rPr lang="bn-IN" sz="3200" dirty="0">
                <a:latin typeface="NikoshBAN" panose="02000000000000000000" pitchFamily="2" charset="0"/>
                <a:cs typeface="NikoshBAN" panose="02000000000000000000" pitchFamily="2" charset="0"/>
              </a:rPr>
              <a:t>দেখেন বাদশাহ-শাহজাদা এক পাত্র </a:t>
            </a:r>
            <a:r>
              <a:rPr lang="bn-IN" sz="3200">
                <a:latin typeface="NikoshBAN" panose="02000000000000000000" pitchFamily="2" charset="0"/>
                <a:cs typeface="NikoshBAN" panose="02000000000000000000" pitchFamily="2" charset="0"/>
              </a:rPr>
              <a:t>হস্তে নিয়া</a:t>
            </a:r>
            <a:endParaRPr lang="en-US" sz="3200">
              <a:latin typeface="NikoshBAN" panose="02000000000000000000" pitchFamily="2" charset="0"/>
              <a:cs typeface="NikoshBAN" panose="02000000000000000000" pitchFamily="2" charset="0"/>
            </a:endParaRPr>
          </a:p>
          <a:p>
            <a:pPr algn="l"/>
            <a:r>
              <a:rPr lang="en-US" sz="3200">
                <a:latin typeface="NikoshBAN" panose="02000000000000000000" pitchFamily="2" charset="0"/>
                <a:cs typeface="NikoshBAN" panose="02000000000000000000" pitchFamily="2" charset="0"/>
              </a:rPr>
              <a:t>ঢালিতেছে বারি গুরুর চরণে</a:t>
            </a:r>
          </a:p>
          <a:p>
            <a:pPr algn="l"/>
            <a:r>
              <a:rPr lang="en-US" sz="3200">
                <a:latin typeface="NikoshBAN" panose="02000000000000000000" pitchFamily="2" charset="0"/>
                <a:cs typeface="NikoshBAN" panose="02000000000000000000" pitchFamily="2" charset="0"/>
              </a:rPr>
              <a:t>পুলকিত হৃদে আনত- নয়নে ,</a:t>
            </a:r>
            <a:endParaRPr lang="en-US" sz="32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355A7E7B-31F1-429C-8B96-2F67BDB188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9724" y="539884"/>
            <a:ext cx="4465108" cy="30459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2" descr="আরেকেসি উডি উদ্ভিদ গাছ, খেজুর, Arecaceae, arecales png | PNGEgg">
            <a:extLst>
              <a:ext uri="{FF2B5EF4-FFF2-40B4-BE49-F238E27FC236}">
                <a16:creationId xmlns:a16="http://schemas.microsoft.com/office/drawing/2014/main" id="{470C27CF-1FDC-4F97-A6CB-095F9986B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46161-C277-4D97-A75B-6DDB8DADD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452" y="795647"/>
            <a:ext cx="6964586" cy="3221225"/>
          </a:xfrm>
          <a:prstGeom prst="rect">
            <a:avLst/>
          </a:prstGeom>
          <a:ln>
            <a:noFill/>
          </a:ln>
          <a:effectLst>
            <a:softEdge rad="112500"/>
          </a:effectLst>
        </p:spPr>
      </p:pic>
      <p:sp>
        <p:nvSpPr>
          <p:cNvPr id="3" name="TextBox 6">
            <a:extLst>
              <a:ext uri="{FF2B5EF4-FFF2-40B4-BE49-F238E27FC236}">
                <a16:creationId xmlns:a16="http://schemas.microsoft.com/office/drawing/2014/main" id="{E931427A-B73F-45C1-9DF6-B916E18D141E}"/>
              </a:ext>
            </a:extLst>
          </p:cNvPr>
          <p:cNvSpPr txBox="1"/>
          <p:nvPr/>
        </p:nvSpPr>
        <p:spPr>
          <a:xfrm>
            <a:off x="2609493" y="4254635"/>
            <a:ext cx="717021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600" dirty="0">
                <a:latin typeface="NikoshBAN" panose="02000000000000000000" pitchFamily="2" charset="0"/>
                <a:cs typeface="NikoshBAN" panose="02000000000000000000" pitchFamily="2" charset="0"/>
              </a:rPr>
              <a:t>শিক্ষক শুধু নিজ হাত দিয়া নিজেরই পায়ের ধুলি </a:t>
            </a:r>
            <a:endParaRPr lang="en-US" sz="3600" dirty="0">
              <a:latin typeface="NikoshBAN" panose="02000000000000000000" pitchFamily="2" charset="0"/>
              <a:cs typeface="NikoshBAN" panose="02000000000000000000" pitchFamily="2" charset="0"/>
            </a:endParaRPr>
          </a:p>
        </p:txBody>
      </p:sp>
      <p:sp>
        <p:nvSpPr>
          <p:cNvPr id="4" name="TextBox 7">
            <a:extLst>
              <a:ext uri="{FF2B5EF4-FFF2-40B4-BE49-F238E27FC236}">
                <a16:creationId xmlns:a16="http://schemas.microsoft.com/office/drawing/2014/main" id="{3CA08BED-BAC5-417C-BA72-61CED6D0613A}"/>
              </a:ext>
            </a:extLst>
          </p:cNvPr>
          <p:cNvSpPr txBox="1"/>
          <p:nvPr/>
        </p:nvSpPr>
        <p:spPr>
          <a:xfrm>
            <a:off x="2609493" y="5016534"/>
            <a:ext cx="717021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600" dirty="0">
                <a:latin typeface="NikoshBAN" panose="02000000000000000000" pitchFamily="2" charset="0"/>
                <a:cs typeface="NikoshBAN" panose="02000000000000000000" pitchFamily="2" charset="0"/>
              </a:rPr>
              <a:t>ধুয়ে-মুছে সব করিছেন সাফ সঞ্চারি অঙ্গুলি।</a:t>
            </a:r>
            <a:endParaRPr lang="en-US" sz="3600" dirty="0">
              <a:latin typeface="NikoshBAN" panose="02000000000000000000" pitchFamily="2" charset="0"/>
              <a:cs typeface="NikoshBAN" panose="02000000000000000000" pitchFamily="2" charset="0"/>
            </a:endParaRPr>
          </a:p>
        </p:txBody>
      </p:sp>
      <p:pic>
        <p:nvPicPr>
          <p:cNvPr id="5" name="Picture 2" descr="আরেকেসি উডি উদ্ভিদ গাছ, খেজুর, Arecaceae, arecales png | PNGEgg">
            <a:extLst>
              <a:ext uri="{FF2B5EF4-FFF2-40B4-BE49-F238E27FC236}">
                <a16:creationId xmlns:a16="http://schemas.microsoft.com/office/drawing/2014/main" id="{64D63FC0-3719-4436-899E-4A5AC6A77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548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আরেকেসি উডি উদ্ভিদ গাছ, খেজুর, Arecaceae, arecales png | PNGEgg">
            <a:extLst>
              <a:ext uri="{FF2B5EF4-FFF2-40B4-BE49-F238E27FC236}">
                <a16:creationId xmlns:a16="http://schemas.microsoft.com/office/drawing/2014/main" id="{B53188A0-7175-4889-9B9A-06A86B65C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8D4BEB-F7BC-4A46-A604-EDC7270766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36321" y="565310"/>
            <a:ext cx="7362702" cy="4006690"/>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68A2EF50-E349-47AB-9D7C-CE2031C85E73}"/>
              </a:ext>
            </a:extLst>
          </p:cNvPr>
          <p:cNvSpPr txBox="1"/>
          <p:nvPr/>
        </p:nvSpPr>
        <p:spPr>
          <a:xfrm>
            <a:off x="2848098" y="4829908"/>
            <a:ext cx="6495803" cy="1569660"/>
          </a:xfrm>
          <a:prstGeom prst="rect">
            <a:avLst/>
          </a:prstGeom>
          <a:noFill/>
        </p:spPr>
        <p:txBody>
          <a:bodyPr wrap="square" rtlCol="0">
            <a:spAutoFit/>
          </a:bodyPr>
          <a:lstStyle/>
          <a:p>
            <a:r>
              <a:rPr lang="en-US" sz="2400"/>
              <a:t>শিক্ষক মৌলবি</a:t>
            </a:r>
          </a:p>
          <a:p>
            <a:r>
              <a:rPr lang="en-US" sz="2400"/>
              <a:t> ভাবিলেন , আজি নিস্তার নাহি , যায় বুঝি তার সবি ।</a:t>
            </a:r>
          </a:p>
          <a:p>
            <a:r>
              <a:rPr lang="en-US" sz="2400"/>
              <a:t>দিল্লিপতির পুত্রের করে</a:t>
            </a:r>
          </a:p>
          <a:p>
            <a:r>
              <a:rPr lang="en-US" sz="2400"/>
              <a:t>লইয়াছে পানি চরণের পরে</a:t>
            </a:r>
            <a:r>
              <a:rPr lang="en-US"/>
              <a:t>, </a:t>
            </a:r>
          </a:p>
        </p:txBody>
      </p:sp>
    </p:spTree>
    <p:extLst>
      <p:ext uri="{BB962C8B-B14F-4D97-AF65-F5344CB8AC3E}">
        <p14:creationId xmlns:p14="http://schemas.microsoft.com/office/powerpoint/2010/main" val="20525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C0768-954F-4661-85EA-66B66868C381}"/>
              </a:ext>
            </a:extLst>
          </p:cNvPr>
          <p:cNvPicPr>
            <a:picLocks noChangeAspect="1"/>
          </p:cNvPicPr>
          <p:nvPr/>
        </p:nvPicPr>
        <p:blipFill rotWithShape="1">
          <a:blip r:embed="rId2"/>
          <a:srcRect b="50288"/>
          <a:stretch/>
        </p:blipFill>
        <p:spPr>
          <a:xfrm>
            <a:off x="2902692" y="538503"/>
            <a:ext cx="6751945" cy="3409245"/>
          </a:xfrm>
          <a:prstGeom prst="rect">
            <a:avLst/>
          </a:prstGeom>
        </p:spPr>
      </p:pic>
      <p:sp>
        <p:nvSpPr>
          <p:cNvPr id="4" name="TextBox 10">
            <a:extLst>
              <a:ext uri="{FF2B5EF4-FFF2-40B4-BE49-F238E27FC236}">
                <a16:creationId xmlns:a16="http://schemas.microsoft.com/office/drawing/2014/main" id="{49060774-25D0-4A9E-B4C4-9158FD4D1E57}"/>
              </a:ext>
            </a:extLst>
          </p:cNvPr>
          <p:cNvSpPr txBox="1"/>
          <p:nvPr/>
        </p:nvSpPr>
        <p:spPr>
          <a:xfrm>
            <a:off x="2902693" y="4064536"/>
            <a:ext cx="6656942"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bn-IN" sz="3200" b="1" dirty="0">
                <a:latin typeface="NikoshBAN" panose="02000000000000000000" pitchFamily="2" charset="0"/>
                <a:cs typeface="NikoshBAN" panose="02000000000000000000" pitchFamily="2" charset="0"/>
              </a:rPr>
              <a:t>স্পর্ধার কাজ,হেন অপরাধ কে করেছে- কোন কালে!</a:t>
            </a:r>
            <a:endParaRPr lang="en-US" sz="3200" b="1" dirty="0">
              <a:latin typeface="NikoshBAN" panose="02000000000000000000" pitchFamily="2" charset="0"/>
              <a:cs typeface="NikoshBAN" panose="02000000000000000000" pitchFamily="2" charset="0"/>
            </a:endParaRPr>
          </a:p>
        </p:txBody>
      </p:sp>
      <p:sp>
        <p:nvSpPr>
          <p:cNvPr id="5" name="TextBox 8">
            <a:extLst>
              <a:ext uri="{FF2B5EF4-FFF2-40B4-BE49-F238E27FC236}">
                <a16:creationId xmlns:a16="http://schemas.microsoft.com/office/drawing/2014/main" id="{022B5B3A-576D-440D-ABC3-DE957BBFC955}"/>
              </a:ext>
            </a:extLst>
          </p:cNvPr>
          <p:cNvSpPr txBox="1"/>
          <p:nvPr/>
        </p:nvSpPr>
        <p:spPr>
          <a:xfrm>
            <a:off x="2950194" y="5062982"/>
            <a:ext cx="6656942" cy="707886"/>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b="1" dirty="0">
                <a:latin typeface="NikoshBAN" panose="02000000000000000000" pitchFamily="2" charset="0"/>
                <a:cs typeface="NikoshBAN" panose="02000000000000000000" pitchFamily="2" charset="0"/>
              </a:rPr>
              <a:t>ভাবিতে ভাবিতে চিন্তার রেখা দেখা দিল তাঁর ভালে</a:t>
            </a:r>
            <a:r>
              <a:rPr lang="bn-IN" sz="40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pic>
        <p:nvPicPr>
          <p:cNvPr id="6" name="Picture 2" descr="আরেকেসি উডি উদ্ভিদ গাছ, খেজুর, Arecaceae, arecales png | PNGEgg">
            <a:extLst>
              <a:ext uri="{FF2B5EF4-FFF2-40B4-BE49-F238E27FC236}">
                <a16:creationId xmlns:a16="http://schemas.microsoft.com/office/drawing/2014/main" id="{9BFD7D7E-FAD6-4417-BBC6-61C5646AF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6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25A1D54-46AD-4351-90F1-D3D19EB7A7C8}"/>
              </a:ext>
            </a:extLst>
          </p:cNvPr>
          <p:cNvSpPr txBox="1"/>
          <p:nvPr/>
        </p:nvSpPr>
        <p:spPr>
          <a:xfrm>
            <a:off x="3069827" y="3409453"/>
            <a:ext cx="7855918"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r>
              <a:rPr lang="en-US" sz="4000" b="1" dirty="0" err="1">
                <a:latin typeface="NikoshBAN" panose="02000000000000000000" pitchFamily="2" charset="0"/>
                <a:cs typeface="NikoshBAN" panose="02000000000000000000" pitchFamily="2" charset="0"/>
              </a:rPr>
              <a:t>হঠা</a:t>
            </a:r>
            <a:r>
              <a:rPr lang="bn-IN" sz="4000" b="1" dirty="0">
                <a:latin typeface="NikoshBAN" panose="02000000000000000000" pitchFamily="2" charset="0"/>
                <a:cs typeface="NikoshBAN" panose="02000000000000000000" pitchFamily="2" charset="0"/>
              </a:rPr>
              <a:t>ৎ কী ভাবি উঠি</a:t>
            </a:r>
          </a:p>
          <a:p>
            <a:pPr algn="l"/>
            <a:r>
              <a:rPr lang="bn-IN" sz="4000" b="1" dirty="0">
                <a:latin typeface="NikoshBAN" panose="02000000000000000000" pitchFamily="2" charset="0"/>
                <a:cs typeface="NikoshBAN" panose="02000000000000000000" pitchFamily="2" charset="0"/>
              </a:rPr>
              <a:t>কহিলেন,আমি ভয় করি নাক,</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যায় যাবে শির টুটি,</a:t>
            </a:r>
            <a:endParaRPr lang="en-US" sz="4000" b="1" dirty="0">
              <a:latin typeface="NikoshBAN" panose="02000000000000000000" pitchFamily="2" charset="0"/>
              <a:cs typeface="NikoshBAN" panose="02000000000000000000" pitchFamily="2" charset="0"/>
            </a:endParaRPr>
          </a:p>
        </p:txBody>
      </p:sp>
      <p:sp>
        <p:nvSpPr>
          <p:cNvPr id="3" name="TextBox 8">
            <a:extLst>
              <a:ext uri="{FF2B5EF4-FFF2-40B4-BE49-F238E27FC236}">
                <a16:creationId xmlns:a16="http://schemas.microsoft.com/office/drawing/2014/main" id="{46502083-C8E1-44AE-90AA-B7AFD2006F03}"/>
              </a:ext>
            </a:extLst>
          </p:cNvPr>
          <p:cNvSpPr txBox="1"/>
          <p:nvPr/>
        </p:nvSpPr>
        <p:spPr>
          <a:xfrm>
            <a:off x="3069827" y="4743179"/>
            <a:ext cx="5426912"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r>
              <a:rPr lang="bn-IN" sz="4000" b="1" dirty="0">
                <a:latin typeface="NikoshBAN" panose="02000000000000000000" pitchFamily="2" charset="0"/>
                <a:cs typeface="NikoshBAN" panose="02000000000000000000" pitchFamily="2" charset="0"/>
              </a:rPr>
              <a:t>শিক্ষক আমি শ্রেষ্ঠ সবার</a:t>
            </a:r>
          </a:p>
          <a:p>
            <a:pPr algn="l"/>
            <a:r>
              <a:rPr lang="bn-IN" sz="4000" b="1" dirty="0">
                <a:latin typeface="NikoshBAN" panose="02000000000000000000" pitchFamily="2" charset="0"/>
                <a:cs typeface="NikoshBAN" panose="02000000000000000000" pitchFamily="2" charset="0"/>
              </a:rPr>
              <a:t>দিল্লির পতি সে তো কোন ছার,</a:t>
            </a:r>
            <a:endParaRPr lang="en-US" sz="40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D7F19076-0624-496D-99FE-640980CBC76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28319" y="87489"/>
            <a:ext cx="5463182" cy="29143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2" descr="আরেকেসি উডি উদ্ভিদ গাছ, খেজুর, Arecaceae, arecales png | PNGEgg">
            <a:extLst>
              <a:ext uri="{FF2B5EF4-FFF2-40B4-BE49-F238E27FC236}">
                <a16:creationId xmlns:a16="http://schemas.microsoft.com/office/drawing/2014/main" id="{4CF1DAD5-9BA3-4BFB-8416-96A748747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93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EC644-8412-4783-AB5D-25966C967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308" y="515848"/>
            <a:ext cx="6633824" cy="30591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a:extLst>
              <a:ext uri="{FF2B5EF4-FFF2-40B4-BE49-F238E27FC236}">
                <a16:creationId xmlns:a16="http://schemas.microsoft.com/office/drawing/2014/main" id="{AAF06A61-ECFB-4B84-A12E-C8D8875C9B8E}"/>
              </a:ext>
            </a:extLst>
          </p:cNvPr>
          <p:cNvSpPr txBox="1"/>
          <p:nvPr/>
        </p:nvSpPr>
        <p:spPr>
          <a:xfrm>
            <a:off x="2042555" y="4337900"/>
            <a:ext cx="8372105" cy="646331"/>
          </a:xfrm>
          <a:prstGeom prst="rect">
            <a:avLst/>
          </a:prstGeom>
          <a:noFill/>
        </p:spPr>
        <p:txBody>
          <a:bodyPr wrap="square">
            <a:spAutoFit/>
          </a:bodyPr>
          <a:lstStyle/>
          <a:p>
            <a:pPr algn="ctr"/>
            <a:r>
              <a:rPr lang="bn-IN" sz="3600">
                <a:latin typeface="NikoshBAN" panose="02000000000000000000" pitchFamily="2" charset="0"/>
                <a:cs typeface="NikoshBAN" panose="02000000000000000000" pitchFamily="2" charset="0"/>
              </a:rPr>
              <a:t>ভয় করি নাক,ধারি নাক ধার,মনে আছে মোর বল,</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AC18C22-43EC-44EC-96B9-DE63EB191EA3}"/>
              </a:ext>
            </a:extLst>
          </p:cNvPr>
          <p:cNvSpPr txBox="1"/>
          <p:nvPr/>
        </p:nvSpPr>
        <p:spPr>
          <a:xfrm>
            <a:off x="2783308" y="5225035"/>
            <a:ext cx="6800079" cy="646331"/>
          </a:xfrm>
          <a:prstGeom prst="rect">
            <a:avLst/>
          </a:prstGeom>
          <a:noFill/>
        </p:spPr>
        <p:txBody>
          <a:bodyPr wrap="square">
            <a:spAutoFit/>
          </a:bodyPr>
          <a:lstStyle/>
          <a:p>
            <a:pPr algn="ctr"/>
            <a:r>
              <a:rPr lang="bn-IN" sz="3600">
                <a:latin typeface="NikoshBAN" panose="02000000000000000000" pitchFamily="2" charset="0"/>
                <a:cs typeface="NikoshBAN" panose="02000000000000000000" pitchFamily="2" charset="0"/>
              </a:rPr>
              <a:t>বাদশাহ শুধালে শাস্ত্রের কথা শুনাব অনর্গল</a:t>
            </a:r>
            <a:r>
              <a:rPr lang="bn-IN" sz="1800">
                <a:latin typeface="NikoshBAN" panose="02000000000000000000" pitchFamily="2" charset="0"/>
                <a:cs typeface="NikoshBAN" panose="02000000000000000000" pitchFamily="2" charset="0"/>
              </a:rPr>
              <a:t>।</a:t>
            </a:r>
            <a:endParaRPr lang="en-US" sz="1800" dirty="0">
              <a:latin typeface="NikoshBAN" panose="02000000000000000000" pitchFamily="2" charset="0"/>
              <a:cs typeface="NikoshBAN" panose="02000000000000000000" pitchFamily="2" charset="0"/>
            </a:endParaRPr>
          </a:p>
        </p:txBody>
      </p:sp>
      <p:pic>
        <p:nvPicPr>
          <p:cNvPr id="7" name="Picture 2" descr="আরেকেসি উডি উদ্ভিদ গাছ, খেজুর, Arecaceae, arecales png | PNGEgg">
            <a:extLst>
              <a:ext uri="{FF2B5EF4-FFF2-40B4-BE49-F238E27FC236}">
                <a16:creationId xmlns:a16="http://schemas.microsoft.com/office/drawing/2014/main" id="{70630324-9564-4202-AA46-C8026AAD1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C1459C28-CA61-4828-B5C2-B5FBB29879EA}"/>
              </a:ext>
            </a:extLst>
          </p:cNvPr>
          <p:cNvSpPr txBox="1"/>
          <p:nvPr/>
        </p:nvSpPr>
        <p:spPr>
          <a:xfrm>
            <a:off x="2196936" y="3935481"/>
            <a:ext cx="8182097"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600" dirty="0">
                <a:latin typeface="NikoshBAN" panose="02000000000000000000" pitchFamily="2" charset="0"/>
                <a:cs typeface="NikoshBAN" panose="02000000000000000000" pitchFamily="2" charset="0"/>
              </a:rPr>
              <a:t>যায় যাবে প্রাণ তাহে,</a:t>
            </a:r>
          </a:p>
          <a:p>
            <a:pPr algn="ctr"/>
            <a:r>
              <a:rPr lang="bn-IN" sz="3600" dirty="0">
                <a:latin typeface="NikoshBAN" panose="02000000000000000000" pitchFamily="2" charset="0"/>
                <a:cs typeface="NikoshBAN" panose="02000000000000000000" pitchFamily="2" charset="0"/>
              </a:rPr>
              <a:t>প্রাণের চেয়েও মান </a:t>
            </a:r>
            <a:r>
              <a:rPr lang="bn-IN" sz="3600">
                <a:latin typeface="NikoshBAN" panose="02000000000000000000" pitchFamily="2" charset="0"/>
                <a:cs typeface="NikoshBAN" panose="02000000000000000000" pitchFamily="2" charset="0"/>
              </a:rPr>
              <a:t>বড়,আমি </a:t>
            </a:r>
            <a:r>
              <a:rPr lang="bn-IN" sz="3600" dirty="0">
                <a:latin typeface="NikoshBAN" panose="02000000000000000000" pitchFamily="2" charset="0"/>
                <a:cs typeface="NikoshBAN" panose="02000000000000000000" pitchFamily="2" charset="0"/>
              </a:rPr>
              <a:t>শুনাব শাহানশাহে।</a:t>
            </a:r>
            <a:endParaRPr lang="en-US" sz="3600" dirty="0">
              <a:latin typeface="NikoshBAN" panose="02000000000000000000" pitchFamily="2" charset="0"/>
              <a:cs typeface="NikoshBAN" panose="02000000000000000000" pitchFamily="2" charset="0"/>
            </a:endParaRPr>
          </a:p>
        </p:txBody>
      </p:sp>
      <p:pic>
        <p:nvPicPr>
          <p:cNvPr id="5" name="Picture 2" descr="আরেকেসি উডি উদ্ভিদ গাছ, খেজুর, Arecaceae, arecales png | PNGEgg">
            <a:extLst>
              <a:ext uri="{FF2B5EF4-FFF2-40B4-BE49-F238E27FC236}">
                <a16:creationId xmlns:a16="http://schemas.microsoft.com/office/drawing/2014/main" id="{F6CDE6DE-0F3C-4BEF-8070-C7753C7BD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F3CF3BD-BC1C-4083-8497-F64630A41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845" y="603401"/>
            <a:ext cx="5098511" cy="2825598"/>
          </a:xfrm>
          <a:prstGeom prst="snip2DiagRect">
            <a:avLst>
              <a:gd name="adj1" fmla="val 14054"/>
              <a:gd name="adj2" fmla="val 18200"/>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643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62C51-5C7D-48F7-A9C4-7FDF5DA4A91D}"/>
              </a:ext>
            </a:extLst>
          </p:cNvPr>
          <p:cNvPicPr>
            <a:picLocks noChangeAspect="1"/>
          </p:cNvPicPr>
          <p:nvPr/>
        </p:nvPicPr>
        <p:blipFill rotWithShape="1">
          <a:blip r:embed="rId3">
            <a:extLst>
              <a:ext uri="{28A0092B-C50C-407E-A947-70E740481C1C}">
                <a14:useLocalDpi xmlns:a14="http://schemas.microsoft.com/office/drawing/2010/main" val="0"/>
              </a:ext>
            </a:extLst>
          </a:blip>
          <a:srcRect t="25282" b="26580"/>
          <a:stretch/>
        </p:blipFill>
        <p:spPr>
          <a:xfrm>
            <a:off x="4297213" y="3716702"/>
            <a:ext cx="3053613" cy="2918638"/>
          </a:xfrm>
          <a:prstGeom prst="rect">
            <a:avLst/>
          </a:prstGeom>
        </p:spPr>
      </p:pic>
      <p:pic>
        <p:nvPicPr>
          <p:cNvPr id="5" name="Picture 4">
            <a:extLst>
              <a:ext uri="{FF2B5EF4-FFF2-40B4-BE49-F238E27FC236}">
                <a16:creationId xmlns:a16="http://schemas.microsoft.com/office/drawing/2014/main" id="{7FF21BD5-3D38-4B3C-992A-FB21ABCB02D8}"/>
              </a:ext>
            </a:extLst>
          </p:cNvPr>
          <p:cNvPicPr>
            <a:picLocks noChangeAspect="1"/>
          </p:cNvPicPr>
          <p:nvPr/>
        </p:nvPicPr>
        <p:blipFill rotWithShape="1">
          <a:blip r:embed="rId4">
            <a:extLst>
              <a:ext uri="{28A0092B-C50C-407E-A947-70E740481C1C}">
                <a14:useLocalDpi xmlns:a14="http://schemas.microsoft.com/office/drawing/2010/main" val="0"/>
              </a:ext>
            </a:extLst>
          </a:blip>
          <a:srcRect t="20953" b="23030"/>
          <a:stretch/>
        </p:blipFill>
        <p:spPr>
          <a:xfrm>
            <a:off x="168431" y="145472"/>
            <a:ext cx="3165231" cy="3188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2B203F0D-B109-46F2-8EC2-01B4B7302BB8}"/>
              </a:ext>
            </a:extLst>
          </p:cNvPr>
          <p:cNvPicPr>
            <a:picLocks noChangeAspect="1"/>
          </p:cNvPicPr>
          <p:nvPr/>
        </p:nvPicPr>
        <p:blipFill rotWithShape="1">
          <a:blip r:embed="rId5">
            <a:extLst>
              <a:ext uri="{28A0092B-C50C-407E-A947-70E740481C1C}">
                <a14:useLocalDpi xmlns:a14="http://schemas.microsoft.com/office/drawing/2010/main" val="0"/>
              </a:ext>
            </a:extLst>
          </a:blip>
          <a:srcRect l="625" t="26832" r="-625" b="31417"/>
          <a:stretch/>
        </p:blipFill>
        <p:spPr>
          <a:xfrm>
            <a:off x="8319768" y="0"/>
            <a:ext cx="3165231" cy="31885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9777537A-3B8A-4A06-A3E6-A7A507BF6278}"/>
              </a:ext>
            </a:extLst>
          </p:cNvPr>
          <p:cNvPicPr>
            <a:picLocks noChangeAspect="1"/>
          </p:cNvPicPr>
          <p:nvPr/>
        </p:nvPicPr>
        <p:blipFill rotWithShape="1">
          <a:blip r:embed="rId6">
            <a:extLst>
              <a:ext uri="{28A0092B-C50C-407E-A947-70E740481C1C}">
                <a14:useLocalDpi xmlns:a14="http://schemas.microsoft.com/office/drawing/2010/main" val="0"/>
              </a:ext>
            </a:extLst>
          </a:blip>
          <a:srcRect t="29721" b="33489"/>
          <a:stretch/>
        </p:blipFill>
        <p:spPr>
          <a:xfrm>
            <a:off x="8425995" y="3333998"/>
            <a:ext cx="3165231" cy="3301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40B37020-B2AA-4DD8-B1F4-E21454E68B4E}"/>
              </a:ext>
            </a:extLst>
          </p:cNvPr>
          <p:cNvPicPr>
            <a:picLocks noChangeAspect="1"/>
          </p:cNvPicPr>
          <p:nvPr/>
        </p:nvPicPr>
        <p:blipFill rotWithShape="1">
          <a:blip r:embed="rId7">
            <a:extLst>
              <a:ext uri="{28A0092B-C50C-407E-A947-70E740481C1C}">
                <a14:useLocalDpi xmlns:a14="http://schemas.microsoft.com/office/drawing/2010/main" val="0"/>
              </a:ext>
            </a:extLst>
          </a:blip>
          <a:srcRect b="41581"/>
          <a:stretch/>
        </p:blipFill>
        <p:spPr>
          <a:xfrm>
            <a:off x="307200" y="3429000"/>
            <a:ext cx="3165231" cy="33785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D118B404-0E89-4B8E-824E-696016ECCBC4}"/>
              </a:ext>
            </a:extLst>
          </p:cNvPr>
          <p:cNvSpPr txBox="1"/>
          <p:nvPr/>
        </p:nvSpPr>
        <p:spPr>
          <a:xfrm>
            <a:off x="3254547" y="335477"/>
            <a:ext cx="5065221" cy="523220"/>
          </a:xfrm>
          <a:prstGeom prst="rect">
            <a:avLst/>
          </a:prstGeom>
          <a:noFill/>
        </p:spPr>
        <p:txBody>
          <a:bodyPr wrap="square" rtlCol="0">
            <a:spAutoFit/>
          </a:bodyPr>
          <a:lstStyle/>
          <a:p>
            <a:r>
              <a:rPr lang="en-US" sz="2800"/>
              <a:t>১৫০তম ক্লাস যাদের জন্য উৎসর্গ </a:t>
            </a:r>
          </a:p>
        </p:txBody>
      </p:sp>
      <p:pic>
        <p:nvPicPr>
          <p:cNvPr id="8" name="Picture 7">
            <a:extLst>
              <a:ext uri="{FF2B5EF4-FFF2-40B4-BE49-F238E27FC236}">
                <a16:creationId xmlns:a16="http://schemas.microsoft.com/office/drawing/2014/main" id="{22AF501C-EABC-48F6-8884-83F9CCF2E108}"/>
              </a:ext>
            </a:extLst>
          </p:cNvPr>
          <p:cNvPicPr>
            <a:picLocks noChangeAspect="1"/>
          </p:cNvPicPr>
          <p:nvPr/>
        </p:nvPicPr>
        <p:blipFill rotWithShape="1">
          <a:blip r:embed="rId8">
            <a:extLst>
              <a:ext uri="{28A0092B-C50C-407E-A947-70E740481C1C}">
                <a14:useLocalDpi xmlns:a14="http://schemas.microsoft.com/office/drawing/2010/main" val="0"/>
              </a:ext>
            </a:extLst>
          </a:blip>
          <a:srcRect l="1902" t="21354" r="47178" b="1779"/>
          <a:stretch/>
        </p:blipFill>
        <p:spPr>
          <a:xfrm>
            <a:off x="4132613" y="858698"/>
            <a:ext cx="3728852" cy="27554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9448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D0BC04-F0AB-4854-A8B6-48028C8123B5}"/>
              </a:ext>
            </a:extLst>
          </p:cNvPr>
          <p:cNvPicPr>
            <a:picLocks noChangeAspect="1"/>
          </p:cNvPicPr>
          <p:nvPr/>
        </p:nvPicPr>
        <p:blipFill rotWithShape="1">
          <a:blip r:embed="rId2">
            <a:extLst>
              <a:ext uri="{28A0092B-C50C-407E-A947-70E740481C1C}">
                <a14:useLocalDpi xmlns:a14="http://schemas.microsoft.com/office/drawing/2010/main" val="0"/>
              </a:ext>
            </a:extLst>
          </a:blip>
          <a:srcRect l="6239" b="9155"/>
          <a:stretch/>
        </p:blipFill>
        <p:spPr>
          <a:xfrm>
            <a:off x="4516067" y="607219"/>
            <a:ext cx="4074740" cy="339634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21076888-1943-4778-8C33-8ADCE8EC136D}"/>
              </a:ext>
            </a:extLst>
          </p:cNvPr>
          <p:cNvSpPr/>
          <p:nvPr/>
        </p:nvSpPr>
        <p:spPr>
          <a:xfrm>
            <a:off x="3250354" y="4322618"/>
            <a:ext cx="6606166" cy="13581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পাঠ্য বইয়ের ৮১ পৃষ্ঠা খোল</a:t>
            </a:r>
            <a:r>
              <a:rPr lang="en-US"/>
              <a:t>। </a:t>
            </a:r>
          </a:p>
        </p:txBody>
      </p:sp>
      <p:pic>
        <p:nvPicPr>
          <p:cNvPr id="4" name="Picture 2" descr="আরেকেসি উডি উদ্ভিদ গাছ, খেজুর, Arecaceae, arecales png | PNGEgg">
            <a:extLst>
              <a:ext uri="{FF2B5EF4-FFF2-40B4-BE49-F238E27FC236}">
                <a16:creationId xmlns:a16="http://schemas.microsoft.com/office/drawing/2014/main" id="{D1EC8585-75ED-4B76-8D1C-DB97DCF1A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0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B515DC-846E-419A-A41A-5F238DA07955}"/>
              </a:ext>
            </a:extLst>
          </p:cNvPr>
          <p:cNvSpPr txBox="1"/>
          <p:nvPr/>
        </p:nvSpPr>
        <p:spPr>
          <a:xfrm>
            <a:off x="3947477" y="385926"/>
            <a:ext cx="5238392"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উচ্চারণ অনুশীলন </a:t>
            </a:r>
            <a:endPar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BF6951F5-B53A-4247-AEBE-102115DB790B}"/>
              </a:ext>
            </a:extLst>
          </p:cNvPr>
          <p:cNvGrpSpPr/>
          <p:nvPr/>
        </p:nvGrpSpPr>
        <p:grpSpPr>
          <a:xfrm>
            <a:off x="32228" y="82218"/>
            <a:ext cx="2605499" cy="1864722"/>
            <a:chOff x="1518527" y="2532058"/>
            <a:chExt cx="1770990" cy="1614055"/>
          </a:xfrm>
          <a:solidFill>
            <a:srgbClr val="FF0000"/>
          </a:solidFill>
        </p:grpSpPr>
        <p:sp>
          <p:nvSpPr>
            <p:cNvPr id="11" name="Oval 10">
              <a:extLst>
                <a:ext uri="{FF2B5EF4-FFF2-40B4-BE49-F238E27FC236}">
                  <a16:creationId xmlns:a16="http://schemas.microsoft.com/office/drawing/2014/main" id="{7A82BCE2-48CC-4079-9740-E775C7058D0E}"/>
                </a:ext>
              </a:extLst>
            </p:cNvPr>
            <p:cNvSpPr/>
            <p:nvPr/>
          </p:nvSpPr>
          <p:spPr>
            <a:xfrm>
              <a:off x="1518527" y="2532058"/>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12" name="Rectangle 11">
              <a:extLst>
                <a:ext uri="{FF2B5EF4-FFF2-40B4-BE49-F238E27FC236}">
                  <a16:creationId xmlns:a16="http://schemas.microsoft.com/office/drawing/2014/main" id="{A568F6BB-C95C-46D9-BEF0-3A40316F7DB9}"/>
                </a:ext>
              </a:extLst>
            </p:cNvPr>
            <p:cNvSpPr/>
            <p:nvPr/>
          </p:nvSpPr>
          <p:spPr>
            <a:xfrm>
              <a:off x="1854919" y="2979440"/>
              <a:ext cx="1201725" cy="719289"/>
            </a:xfrm>
            <a:prstGeom prst="rect">
              <a:avLst/>
            </a:prstGeom>
            <a:grp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সঞ্চারি</a:t>
              </a:r>
              <a:endParaRPr lang="bn-BD"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3" name="Group 12">
            <a:extLst>
              <a:ext uri="{FF2B5EF4-FFF2-40B4-BE49-F238E27FC236}">
                <a16:creationId xmlns:a16="http://schemas.microsoft.com/office/drawing/2014/main" id="{E9E2A393-B1CD-4EA4-B4CF-07DADB62D4D4}"/>
              </a:ext>
            </a:extLst>
          </p:cNvPr>
          <p:cNvGrpSpPr/>
          <p:nvPr/>
        </p:nvGrpSpPr>
        <p:grpSpPr>
          <a:xfrm>
            <a:off x="6545737" y="4607280"/>
            <a:ext cx="2663041" cy="1601541"/>
            <a:chOff x="4946072" y="4834143"/>
            <a:chExt cx="1770990" cy="1614055"/>
          </a:xfrm>
          <a:solidFill>
            <a:srgbClr val="92D050"/>
          </a:solidFill>
        </p:grpSpPr>
        <p:sp>
          <p:nvSpPr>
            <p:cNvPr id="14" name="Oval 13">
              <a:extLst>
                <a:ext uri="{FF2B5EF4-FFF2-40B4-BE49-F238E27FC236}">
                  <a16:creationId xmlns:a16="http://schemas.microsoft.com/office/drawing/2014/main" id="{B1A83FD5-C531-4008-8E54-280A1761F015}"/>
                </a:ext>
              </a:extLst>
            </p:cNvPr>
            <p:cNvSpPr/>
            <p:nvPr/>
          </p:nvSpPr>
          <p:spPr>
            <a:xfrm>
              <a:off x="4946072" y="4834143"/>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15" name="Rectangle 14">
              <a:extLst>
                <a:ext uri="{FF2B5EF4-FFF2-40B4-BE49-F238E27FC236}">
                  <a16:creationId xmlns:a16="http://schemas.microsoft.com/office/drawing/2014/main" id="{A6235366-F8D5-4390-9BDA-340527D53167}"/>
                </a:ext>
              </a:extLst>
            </p:cNvPr>
            <p:cNvSpPr/>
            <p:nvPr/>
          </p:nvSpPr>
          <p:spPr>
            <a:xfrm>
              <a:off x="5207314" y="5287227"/>
              <a:ext cx="1133322" cy="837490"/>
            </a:xfrm>
            <a:prstGeom prst="rect">
              <a:avLst/>
            </a:prstGeom>
            <a:grp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স্পর্ধার</a:t>
              </a:r>
              <a:endParaRPr lang="en-US" sz="24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6" name="Group 15">
            <a:extLst>
              <a:ext uri="{FF2B5EF4-FFF2-40B4-BE49-F238E27FC236}">
                <a16:creationId xmlns:a16="http://schemas.microsoft.com/office/drawing/2014/main" id="{703690FF-6F79-4900-8C8C-DA423B261B0C}"/>
              </a:ext>
            </a:extLst>
          </p:cNvPr>
          <p:cNvGrpSpPr/>
          <p:nvPr/>
        </p:nvGrpSpPr>
        <p:grpSpPr>
          <a:xfrm>
            <a:off x="3778711" y="3360608"/>
            <a:ext cx="2949446" cy="1696243"/>
            <a:chOff x="7065818" y="1212272"/>
            <a:chExt cx="1770990" cy="1614055"/>
          </a:xfrm>
          <a:solidFill>
            <a:srgbClr val="FFFF00"/>
          </a:solidFill>
        </p:grpSpPr>
        <p:sp>
          <p:nvSpPr>
            <p:cNvPr id="17" name="Oval 16">
              <a:extLst>
                <a:ext uri="{FF2B5EF4-FFF2-40B4-BE49-F238E27FC236}">
                  <a16:creationId xmlns:a16="http://schemas.microsoft.com/office/drawing/2014/main" id="{102A730C-5299-499A-8626-D2173935B165}"/>
                </a:ext>
              </a:extLst>
            </p:cNvPr>
            <p:cNvSpPr/>
            <p:nvPr/>
          </p:nvSpPr>
          <p:spPr>
            <a:xfrm>
              <a:off x="7065818" y="1212272"/>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18" name="Rectangle 17">
              <a:extLst>
                <a:ext uri="{FF2B5EF4-FFF2-40B4-BE49-F238E27FC236}">
                  <a16:creationId xmlns:a16="http://schemas.microsoft.com/office/drawing/2014/main" id="{6F6A6310-FE92-43DA-9B10-DF9CBEA7C0B6}"/>
                </a:ext>
              </a:extLst>
            </p:cNvPr>
            <p:cNvSpPr/>
            <p:nvPr/>
          </p:nvSpPr>
          <p:spPr>
            <a:xfrm>
              <a:off x="7414220" y="1703265"/>
              <a:ext cx="1075149" cy="790733"/>
            </a:xfrm>
            <a:prstGeom prst="rect">
              <a:avLst/>
            </a:prstGeom>
            <a:grp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effectLst>
                    <a:outerShdw blurRad="50800" dist="39000" dir="5460000" algn="tl">
                      <a:srgbClr val="000000">
                        <a:alpha val="38000"/>
                      </a:srgbClr>
                    </a:outerShdw>
                  </a:effectLst>
                  <a:latin typeface="NikoshBAN" pitchFamily="2" charset="0"/>
                  <a:cs typeface="NikoshBAN" pitchFamily="2" charset="0"/>
                </a:rPr>
                <a:t> অনর্গল</a:t>
              </a:r>
              <a:endParaRPr lang="en-US" sz="4800" b="1" dirty="0">
                <a:ln w="11430"/>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9" name="Group 18">
            <a:extLst>
              <a:ext uri="{FF2B5EF4-FFF2-40B4-BE49-F238E27FC236}">
                <a16:creationId xmlns:a16="http://schemas.microsoft.com/office/drawing/2014/main" id="{045F1CBA-6F27-4678-B330-B5D2553A6D64}"/>
              </a:ext>
            </a:extLst>
          </p:cNvPr>
          <p:cNvGrpSpPr/>
          <p:nvPr/>
        </p:nvGrpSpPr>
        <p:grpSpPr>
          <a:xfrm>
            <a:off x="1914150" y="1786730"/>
            <a:ext cx="2489881" cy="1812110"/>
            <a:chOff x="1970576" y="1359571"/>
            <a:chExt cx="1770990" cy="1614055"/>
          </a:xfrm>
          <a:solidFill>
            <a:srgbClr val="00B0F0"/>
          </a:solidFill>
        </p:grpSpPr>
        <p:sp>
          <p:nvSpPr>
            <p:cNvPr id="20" name="Oval 19">
              <a:extLst>
                <a:ext uri="{FF2B5EF4-FFF2-40B4-BE49-F238E27FC236}">
                  <a16:creationId xmlns:a16="http://schemas.microsoft.com/office/drawing/2014/main" id="{2AC43018-FF70-4EA5-8432-71468E9FD525}"/>
                </a:ext>
              </a:extLst>
            </p:cNvPr>
            <p:cNvSpPr/>
            <p:nvPr/>
          </p:nvSpPr>
          <p:spPr>
            <a:xfrm>
              <a:off x="1970576" y="1359571"/>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21" name="Rectangle 20">
              <a:extLst>
                <a:ext uri="{FF2B5EF4-FFF2-40B4-BE49-F238E27FC236}">
                  <a16:creationId xmlns:a16="http://schemas.microsoft.com/office/drawing/2014/main" id="{DF03DC08-F6E1-4DB7-B18A-9CA581059E67}"/>
                </a:ext>
              </a:extLst>
            </p:cNvPr>
            <p:cNvSpPr/>
            <p:nvPr/>
          </p:nvSpPr>
          <p:spPr>
            <a:xfrm>
              <a:off x="2226746" y="1817314"/>
              <a:ext cx="1349373" cy="740173"/>
            </a:xfrm>
            <a:prstGeom prst="rect">
              <a:avLst/>
            </a:prstGeom>
            <a:grp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effectLst>
                    <a:outerShdw blurRad="50800" dist="39000" dir="5460000" algn="tl">
                      <a:srgbClr val="000000">
                        <a:alpha val="38000"/>
                      </a:srgbClr>
                    </a:outerShdw>
                  </a:effectLst>
                  <a:latin typeface="NikoshBAN" pitchFamily="2" charset="0"/>
                  <a:cs typeface="NikoshBAN" pitchFamily="2" charset="0"/>
                </a:rPr>
                <a:t>হৃদে</a:t>
              </a:r>
              <a:endParaRPr lang="bn-BD" sz="4800" b="1" dirty="0">
                <a:ln w="11430"/>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2" name="Group 21">
            <a:extLst>
              <a:ext uri="{FF2B5EF4-FFF2-40B4-BE49-F238E27FC236}">
                <a16:creationId xmlns:a16="http://schemas.microsoft.com/office/drawing/2014/main" id="{7C226E8C-D4F2-4499-8A24-A8C9DD90E2ED}"/>
              </a:ext>
            </a:extLst>
          </p:cNvPr>
          <p:cNvGrpSpPr/>
          <p:nvPr/>
        </p:nvGrpSpPr>
        <p:grpSpPr>
          <a:xfrm>
            <a:off x="9339878" y="5075759"/>
            <a:ext cx="2663041" cy="1601541"/>
            <a:chOff x="4946072" y="4834143"/>
            <a:chExt cx="1770990" cy="1614055"/>
          </a:xfrm>
          <a:solidFill>
            <a:srgbClr val="C00000"/>
          </a:solidFill>
        </p:grpSpPr>
        <p:sp>
          <p:nvSpPr>
            <p:cNvPr id="23" name="Oval 22">
              <a:extLst>
                <a:ext uri="{FF2B5EF4-FFF2-40B4-BE49-F238E27FC236}">
                  <a16:creationId xmlns:a16="http://schemas.microsoft.com/office/drawing/2014/main" id="{CF9E9AC2-72D7-4D6C-AD87-EFDE8D92F5A4}"/>
                </a:ext>
              </a:extLst>
            </p:cNvPr>
            <p:cNvSpPr/>
            <p:nvPr/>
          </p:nvSpPr>
          <p:spPr>
            <a:xfrm>
              <a:off x="4946072" y="4834143"/>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24" name="Rectangle 23">
              <a:extLst>
                <a:ext uri="{FF2B5EF4-FFF2-40B4-BE49-F238E27FC236}">
                  <a16:creationId xmlns:a16="http://schemas.microsoft.com/office/drawing/2014/main" id="{7B8269C2-B340-444C-90B4-5F67BB9BDD27}"/>
                </a:ext>
              </a:extLst>
            </p:cNvPr>
            <p:cNvSpPr/>
            <p:nvPr/>
          </p:nvSpPr>
          <p:spPr>
            <a:xfrm>
              <a:off x="5712550" y="5287227"/>
              <a:ext cx="122850" cy="465272"/>
            </a:xfrm>
            <a:prstGeom prst="rect">
              <a:avLst/>
            </a:prstGeom>
            <a:grp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4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sp>
        <p:nvSpPr>
          <p:cNvPr id="28" name="TextBox 27">
            <a:extLst>
              <a:ext uri="{FF2B5EF4-FFF2-40B4-BE49-F238E27FC236}">
                <a16:creationId xmlns:a16="http://schemas.microsoft.com/office/drawing/2014/main" id="{923686D1-7211-4591-94EA-AAEAC03E4538}"/>
              </a:ext>
            </a:extLst>
          </p:cNvPr>
          <p:cNvSpPr txBox="1"/>
          <p:nvPr/>
        </p:nvSpPr>
        <p:spPr>
          <a:xfrm>
            <a:off x="9636663" y="5402219"/>
            <a:ext cx="1896267" cy="707886"/>
          </a:xfrm>
          <a:prstGeom prst="rect">
            <a:avLst/>
          </a:prstGeom>
          <a:noFill/>
        </p:spPr>
        <p:txBody>
          <a:bodyPr wrap="square">
            <a:spAutoFit/>
          </a:bodyPr>
          <a:lstStyle/>
          <a:p>
            <a:pPr algn="ctr"/>
            <a:r>
              <a:rPr lang="bn-IN" sz="4000" b="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শাস্ত্রের</a:t>
            </a:r>
            <a:endParaRPr lang="bn-BD" sz="40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59357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আরেকেসি উডি উদ্ভিদ গাছ, খেজুর, Arecaceae, arecales png | PNGEgg">
            <a:extLst>
              <a:ext uri="{FF2B5EF4-FFF2-40B4-BE49-F238E27FC236}">
                <a16:creationId xmlns:a16="http://schemas.microsoft.com/office/drawing/2014/main" id="{B53188A0-7175-4889-9B9A-06A86B65C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68AF1EA8-29BE-4CEA-B0FE-89FFA8FEAA77}"/>
              </a:ext>
            </a:extLst>
          </p:cNvPr>
          <p:cNvSpPr/>
          <p:nvPr/>
        </p:nvSpPr>
        <p:spPr>
          <a:xfrm>
            <a:off x="3883233" y="87489"/>
            <a:ext cx="4702628" cy="15742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যুক্তবর্ণ ভেঙ্গে লিখি </a:t>
            </a:r>
          </a:p>
        </p:txBody>
      </p:sp>
      <p:sp>
        <p:nvSpPr>
          <p:cNvPr id="3" name="Rectangle 2">
            <a:extLst>
              <a:ext uri="{FF2B5EF4-FFF2-40B4-BE49-F238E27FC236}">
                <a16:creationId xmlns:a16="http://schemas.microsoft.com/office/drawing/2014/main" id="{5DCDA372-C4C9-40E2-B6A6-F884F186E40A}"/>
              </a:ext>
            </a:extLst>
          </p:cNvPr>
          <p:cNvSpPr/>
          <p:nvPr/>
        </p:nvSpPr>
        <p:spPr>
          <a:xfrm>
            <a:off x="2646218" y="1813166"/>
            <a:ext cx="1306286" cy="54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শিক্ষক </a:t>
            </a:r>
          </a:p>
        </p:txBody>
      </p:sp>
      <p:sp>
        <p:nvSpPr>
          <p:cNvPr id="6" name="Rectangle 5">
            <a:extLst>
              <a:ext uri="{FF2B5EF4-FFF2-40B4-BE49-F238E27FC236}">
                <a16:creationId xmlns:a16="http://schemas.microsoft.com/office/drawing/2014/main" id="{8EF4BEA8-2CFB-41DE-B04A-25BB688654F7}"/>
              </a:ext>
            </a:extLst>
          </p:cNvPr>
          <p:cNvSpPr/>
          <p:nvPr/>
        </p:nvSpPr>
        <p:spPr>
          <a:xfrm>
            <a:off x="2646218" y="2607228"/>
            <a:ext cx="1306286" cy="54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শাস্ত্র</a:t>
            </a:r>
          </a:p>
        </p:txBody>
      </p:sp>
      <p:sp>
        <p:nvSpPr>
          <p:cNvPr id="7" name="Rectangle 6">
            <a:extLst>
              <a:ext uri="{FF2B5EF4-FFF2-40B4-BE49-F238E27FC236}">
                <a16:creationId xmlns:a16="http://schemas.microsoft.com/office/drawing/2014/main" id="{E03B05D1-9E46-4A6F-89D3-8FD9B22B4290}"/>
              </a:ext>
            </a:extLst>
          </p:cNvPr>
          <p:cNvSpPr/>
          <p:nvPr/>
        </p:nvSpPr>
        <p:spPr>
          <a:xfrm>
            <a:off x="2646218" y="3431375"/>
            <a:ext cx="1306286" cy="54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স্পর্ধার</a:t>
            </a:r>
          </a:p>
        </p:txBody>
      </p:sp>
      <p:sp>
        <p:nvSpPr>
          <p:cNvPr id="8" name="Rectangle 7">
            <a:extLst>
              <a:ext uri="{FF2B5EF4-FFF2-40B4-BE49-F238E27FC236}">
                <a16:creationId xmlns:a16="http://schemas.microsoft.com/office/drawing/2014/main" id="{381EB173-84DA-4DF2-96BE-F4AFD9ECC445}"/>
              </a:ext>
            </a:extLst>
          </p:cNvPr>
          <p:cNvSpPr/>
          <p:nvPr/>
        </p:nvSpPr>
        <p:spPr>
          <a:xfrm>
            <a:off x="2646218" y="4255522"/>
            <a:ext cx="1306286" cy="54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শ্রেষ্ঠ </a:t>
            </a:r>
          </a:p>
        </p:txBody>
      </p:sp>
      <p:sp>
        <p:nvSpPr>
          <p:cNvPr id="9" name="Rectangle 8">
            <a:extLst>
              <a:ext uri="{FF2B5EF4-FFF2-40B4-BE49-F238E27FC236}">
                <a16:creationId xmlns:a16="http://schemas.microsoft.com/office/drawing/2014/main" id="{C6044821-8697-402B-8E3C-AAF0CFAF56D9}"/>
              </a:ext>
            </a:extLst>
          </p:cNvPr>
          <p:cNvSpPr/>
          <p:nvPr/>
        </p:nvSpPr>
        <p:spPr>
          <a:xfrm>
            <a:off x="2646218" y="5193475"/>
            <a:ext cx="1306286" cy="54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দিল্লি</a:t>
            </a:r>
          </a:p>
        </p:txBody>
      </p:sp>
      <p:sp>
        <p:nvSpPr>
          <p:cNvPr id="5" name="Arrow: Right 4">
            <a:extLst>
              <a:ext uri="{FF2B5EF4-FFF2-40B4-BE49-F238E27FC236}">
                <a16:creationId xmlns:a16="http://schemas.microsoft.com/office/drawing/2014/main" id="{E003BAB9-96FD-4F82-A9D0-6005C672D8F7}"/>
              </a:ext>
            </a:extLst>
          </p:cNvPr>
          <p:cNvSpPr/>
          <p:nvPr/>
        </p:nvSpPr>
        <p:spPr>
          <a:xfrm>
            <a:off x="4411535" y="1855917"/>
            <a:ext cx="1484415" cy="419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87B48EF-E7D7-45A0-9CD1-327B1D98ED09}"/>
              </a:ext>
            </a:extLst>
          </p:cNvPr>
          <p:cNvSpPr/>
          <p:nvPr/>
        </p:nvSpPr>
        <p:spPr>
          <a:xfrm>
            <a:off x="4514601" y="2748742"/>
            <a:ext cx="1484415" cy="419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F284905-21F4-4FCE-9F7D-C981749E5C51}"/>
              </a:ext>
            </a:extLst>
          </p:cNvPr>
          <p:cNvSpPr/>
          <p:nvPr/>
        </p:nvSpPr>
        <p:spPr>
          <a:xfrm>
            <a:off x="4534394" y="3629792"/>
            <a:ext cx="1484415" cy="419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C9FD5D4-25FF-49B4-9526-AE137F40C2D4}"/>
              </a:ext>
            </a:extLst>
          </p:cNvPr>
          <p:cNvSpPr/>
          <p:nvPr/>
        </p:nvSpPr>
        <p:spPr>
          <a:xfrm>
            <a:off x="4534395" y="4346170"/>
            <a:ext cx="1484415" cy="419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6662535-EC63-4809-A506-9E63C9F5E654}"/>
              </a:ext>
            </a:extLst>
          </p:cNvPr>
          <p:cNvSpPr/>
          <p:nvPr/>
        </p:nvSpPr>
        <p:spPr>
          <a:xfrm>
            <a:off x="4534395" y="5319947"/>
            <a:ext cx="1484415" cy="419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A8FE94A-BBA5-4974-A25F-83D132BEEFE5}"/>
              </a:ext>
            </a:extLst>
          </p:cNvPr>
          <p:cNvSpPr/>
          <p:nvPr/>
        </p:nvSpPr>
        <p:spPr>
          <a:xfrm>
            <a:off x="6530437" y="1798327"/>
            <a:ext cx="629393" cy="4431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ক </a:t>
            </a:r>
          </a:p>
        </p:txBody>
      </p:sp>
      <p:sp>
        <p:nvSpPr>
          <p:cNvPr id="16" name="Rectangle: Rounded Corners 15">
            <a:extLst>
              <a:ext uri="{FF2B5EF4-FFF2-40B4-BE49-F238E27FC236}">
                <a16:creationId xmlns:a16="http://schemas.microsoft.com/office/drawing/2014/main" id="{3DE5D611-8ED6-4602-823E-DA56E896B615}"/>
              </a:ext>
            </a:extLst>
          </p:cNvPr>
          <p:cNvSpPr/>
          <p:nvPr/>
        </p:nvSpPr>
        <p:spPr>
          <a:xfrm>
            <a:off x="6561113" y="2652942"/>
            <a:ext cx="629393" cy="4431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স</a:t>
            </a:r>
          </a:p>
        </p:txBody>
      </p:sp>
      <p:sp>
        <p:nvSpPr>
          <p:cNvPr id="17" name="Rectangle: Rounded Corners 16">
            <a:extLst>
              <a:ext uri="{FF2B5EF4-FFF2-40B4-BE49-F238E27FC236}">
                <a16:creationId xmlns:a16="http://schemas.microsoft.com/office/drawing/2014/main" id="{A261C79F-33B9-4333-AC4E-1161F0B76D0B}"/>
              </a:ext>
            </a:extLst>
          </p:cNvPr>
          <p:cNvSpPr/>
          <p:nvPr/>
        </p:nvSpPr>
        <p:spPr>
          <a:xfrm>
            <a:off x="7810155" y="1832662"/>
            <a:ext cx="629393" cy="443146"/>
          </a:xfrm>
          <a:prstGeom prst="roundRect">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ষ </a:t>
            </a:r>
          </a:p>
        </p:txBody>
      </p:sp>
      <p:sp>
        <p:nvSpPr>
          <p:cNvPr id="18" name="Rectangle: Rounded Corners 17">
            <a:extLst>
              <a:ext uri="{FF2B5EF4-FFF2-40B4-BE49-F238E27FC236}">
                <a16:creationId xmlns:a16="http://schemas.microsoft.com/office/drawing/2014/main" id="{19CA7961-8C45-4869-A984-88070A0D1019}"/>
              </a:ext>
            </a:extLst>
          </p:cNvPr>
          <p:cNvSpPr/>
          <p:nvPr/>
        </p:nvSpPr>
        <p:spPr>
          <a:xfrm>
            <a:off x="6600699" y="3454232"/>
            <a:ext cx="629393" cy="4431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স</a:t>
            </a:r>
          </a:p>
        </p:txBody>
      </p:sp>
      <p:sp>
        <p:nvSpPr>
          <p:cNvPr id="19" name="Rectangle: Rounded Corners 18">
            <a:extLst>
              <a:ext uri="{FF2B5EF4-FFF2-40B4-BE49-F238E27FC236}">
                <a16:creationId xmlns:a16="http://schemas.microsoft.com/office/drawing/2014/main" id="{A4B1D898-0A15-4112-B230-2A71CE10762A}"/>
              </a:ext>
            </a:extLst>
          </p:cNvPr>
          <p:cNvSpPr/>
          <p:nvPr/>
        </p:nvSpPr>
        <p:spPr>
          <a:xfrm>
            <a:off x="6565075" y="4255522"/>
            <a:ext cx="629393" cy="4431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ষ</a:t>
            </a:r>
          </a:p>
        </p:txBody>
      </p:sp>
      <p:sp>
        <p:nvSpPr>
          <p:cNvPr id="20" name="Rectangle: Rounded Corners 19">
            <a:extLst>
              <a:ext uri="{FF2B5EF4-FFF2-40B4-BE49-F238E27FC236}">
                <a16:creationId xmlns:a16="http://schemas.microsoft.com/office/drawing/2014/main" id="{DA3CD96D-FF7C-42B2-B50E-32554AF592BD}"/>
              </a:ext>
            </a:extLst>
          </p:cNvPr>
          <p:cNvSpPr/>
          <p:nvPr/>
        </p:nvSpPr>
        <p:spPr>
          <a:xfrm>
            <a:off x="6600699" y="5256910"/>
            <a:ext cx="629393" cy="4431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ল </a:t>
            </a:r>
          </a:p>
        </p:txBody>
      </p:sp>
      <p:sp>
        <p:nvSpPr>
          <p:cNvPr id="21" name="Rectangle: Rounded Corners 20">
            <a:extLst>
              <a:ext uri="{FF2B5EF4-FFF2-40B4-BE49-F238E27FC236}">
                <a16:creationId xmlns:a16="http://schemas.microsoft.com/office/drawing/2014/main" id="{26A09344-2FAD-4F02-97C4-14F4E08359DE}"/>
              </a:ext>
            </a:extLst>
          </p:cNvPr>
          <p:cNvSpPr/>
          <p:nvPr/>
        </p:nvSpPr>
        <p:spPr>
          <a:xfrm>
            <a:off x="7847613" y="2652942"/>
            <a:ext cx="629393" cy="4431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ত </a:t>
            </a:r>
          </a:p>
        </p:txBody>
      </p:sp>
      <p:sp>
        <p:nvSpPr>
          <p:cNvPr id="22" name="Rectangle: Rounded Corners 21">
            <a:extLst>
              <a:ext uri="{FF2B5EF4-FFF2-40B4-BE49-F238E27FC236}">
                <a16:creationId xmlns:a16="http://schemas.microsoft.com/office/drawing/2014/main" id="{8E781EFC-FCF0-4A5B-BDD1-B35ADF8ED14A}"/>
              </a:ext>
            </a:extLst>
          </p:cNvPr>
          <p:cNvSpPr/>
          <p:nvPr/>
        </p:nvSpPr>
        <p:spPr>
          <a:xfrm>
            <a:off x="7910946" y="3501246"/>
            <a:ext cx="629393" cy="44314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প</a:t>
            </a:r>
          </a:p>
        </p:txBody>
      </p:sp>
      <p:sp>
        <p:nvSpPr>
          <p:cNvPr id="23" name="Rectangle: Rounded Corners 22">
            <a:extLst>
              <a:ext uri="{FF2B5EF4-FFF2-40B4-BE49-F238E27FC236}">
                <a16:creationId xmlns:a16="http://schemas.microsoft.com/office/drawing/2014/main" id="{70E68240-501F-410D-93F3-655DC0C1C3C0}"/>
              </a:ext>
            </a:extLst>
          </p:cNvPr>
          <p:cNvSpPr/>
          <p:nvPr/>
        </p:nvSpPr>
        <p:spPr>
          <a:xfrm>
            <a:off x="7932716" y="4226430"/>
            <a:ext cx="629393" cy="44314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ঠ </a:t>
            </a:r>
          </a:p>
        </p:txBody>
      </p:sp>
      <p:sp>
        <p:nvSpPr>
          <p:cNvPr id="24" name="Rectangle: Rounded Corners 23">
            <a:extLst>
              <a:ext uri="{FF2B5EF4-FFF2-40B4-BE49-F238E27FC236}">
                <a16:creationId xmlns:a16="http://schemas.microsoft.com/office/drawing/2014/main" id="{F3796B5A-43EB-4A89-B17B-C2BB4242960C}"/>
              </a:ext>
            </a:extLst>
          </p:cNvPr>
          <p:cNvSpPr/>
          <p:nvPr/>
        </p:nvSpPr>
        <p:spPr>
          <a:xfrm>
            <a:off x="7956467" y="5272052"/>
            <a:ext cx="629393" cy="4431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ল </a:t>
            </a:r>
          </a:p>
        </p:txBody>
      </p:sp>
      <p:sp>
        <p:nvSpPr>
          <p:cNvPr id="25" name="Rectangle: Rounded Corners 24">
            <a:extLst>
              <a:ext uri="{FF2B5EF4-FFF2-40B4-BE49-F238E27FC236}">
                <a16:creationId xmlns:a16="http://schemas.microsoft.com/office/drawing/2014/main" id="{E3AA8DAA-79BA-44CC-88B5-C5253A5A82A7}"/>
              </a:ext>
            </a:extLst>
          </p:cNvPr>
          <p:cNvSpPr/>
          <p:nvPr/>
        </p:nvSpPr>
        <p:spPr>
          <a:xfrm>
            <a:off x="9068638" y="2601382"/>
            <a:ext cx="1215393" cy="54626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র ফলা</a:t>
            </a:r>
          </a:p>
        </p:txBody>
      </p:sp>
    </p:spTree>
    <p:extLst>
      <p:ext uri="{BB962C8B-B14F-4D97-AF65-F5344CB8AC3E}">
        <p14:creationId xmlns:p14="http://schemas.microsoft.com/office/powerpoint/2010/main" val="1326572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C6EAD775-E208-4748-9859-822D0F55E446}"/>
              </a:ext>
            </a:extLst>
          </p:cNvPr>
          <p:cNvSpPr/>
          <p:nvPr/>
        </p:nvSpPr>
        <p:spPr>
          <a:xfrm>
            <a:off x="559130" y="2161448"/>
            <a:ext cx="2363189" cy="14131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a:latin typeface="NikoshBAN" panose="02000000000000000000" pitchFamily="2" charset="0"/>
                <a:cs typeface="NikoshBAN" panose="02000000000000000000" pitchFamily="2" charset="0"/>
              </a:rPr>
              <a:t>বারি</a:t>
            </a:r>
            <a:r>
              <a:rPr lang="bn-BD" sz="1800">
                <a:latin typeface="NikoshBAN" panose="02000000000000000000" pitchFamily="2" charset="0"/>
                <a:cs typeface="NikoshBAN" panose="02000000000000000000" pitchFamily="2" charset="0"/>
              </a:rPr>
              <a:t> </a:t>
            </a:r>
            <a:endParaRPr lang="en-US"/>
          </a:p>
        </p:txBody>
      </p:sp>
      <p:sp>
        <p:nvSpPr>
          <p:cNvPr id="3" name="Cloud 2">
            <a:extLst>
              <a:ext uri="{FF2B5EF4-FFF2-40B4-BE49-F238E27FC236}">
                <a16:creationId xmlns:a16="http://schemas.microsoft.com/office/drawing/2014/main" id="{AB4B747F-3989-46FA-8183-21CD0E7666D5}"/>
              </a:ext>
            </a:extLst>
          </p:cNvPr>
          <p:cNvSpPr/>
          <p:nvPr/>
        </p:nvSpPr>
        <p:spPr>
          <a:xfrm>
            <a:off x="584362" y="5052280"/>
            <a:ext cx="2363189" cy="14131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a:latin typeface="NikoshBAN" panose="02000000000000000000" pitchFamily="2" charset="0"/>
                <a:cs typeface="NikoshBAN" panose="02000000000000000000" pitchFamily="2" charset="0"/>
              </a:rPr>
              <a:t>শির</a:t>
            </a:r>
            <a:endParaRPr lang="en-US" sz="4000"/>
          </a:p>
        </p:txBody>
      </p:sp>
      <p:sp>
        <p:nvSpPr>
          <p:cNvPr id="4" name="Cloud 3">
            <a:extLst>
              <a:ext uri="{FF2B5EF4-FFF2-40B4-BE49-F238E27FC236}">
                <a16:creationId xmlns:a16="http://schemas.microsoft.com/office/drawing/2014/main" id="{0CA56CCC-D417-4DBA-9E9B-4A4903C2DE93}"/>
              </a:ext>
            </a:extLst>
          </p:cNvPr>
          <p:cNvSpPr/>
          <p:nvPr/>
        </p:nvSpPr>
        <p:spPr>
          <a:xfrm>
            <a:off x="574963" y="546682"/>
            <a:ext cx="2363189" cy="14131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NikoshBAN" panose="02000000000000000000" pitchFamily="2" charset="0"/>
                <a:cs typeface="NikoshBAN" panose="02000000000000000000" pitchFamily="2" charset="0"/>
              </a:rPr>
              <a:t>কুমার</a:t>
            </a:r>
            <a:endParaRPr lang="en-US" sz="4000"/>
          </a:p>
        </p:txBody>
      </p:sp>
      <p:sp>
        <p:nvSpPr>
          <p:cNvPr id="5" name="Cloud 4">
            <a:extLst>
              <a:ext uri="{FF2B5EF4-FFF2-40B4-BE49-F238E27FC236}">
                <a16:creationId xmlns:a16="http://schemas.microsoft.com/office/drawing/2014/main" id="{1AF85DB8-13C7-413A-8903-5AD7DFED21DE}"/>
              </a:ext>
            </a:extLst>
          </p:cNvPr>
          <p:cNvSpPr/>
          <p:nvPr/>
        </p:nvSpPr>
        <p:spPr>
          <a:xfrm>
            <a:off x="584363" y="3569398"/>
            <a:ext cx="2363189" cy="14131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a:latin typeface="NikoshBAN" panose="02000000000000000000" pitchFamily="2" charset="0"/>
                <a:cs typeface="NikoshBAN" panose="02000000000000000000" pitchFamily="2" charset="0"/>
              </a:rPr>
              <a:t>চরণ</a:t>
            </a:r>
            <a:endParaRPr lang="en-US" sz="4000"/>
          </a:p>
        </p:txBody>
      </p:sp>
      <p:sp>
        <p:nvSpPr>
          <p:cNvPr id="7" name="Arrow: Right 6">
            <a:extLst>
              <a:ext uri="{FF2B5EF4-FFF2-40B4-BE49-F238E27FC236}">
                <a16:creationId xmlns:a16="http://schemas.microsoft.com/office/drawing/2014/main" id="{27E6CF9E-5063-4F0F-97F2-206C0CD7314E}"/>
              </a:ext>
            </a:extLst>
          </p:cNvPr>
          <p:cNvSpPr/>
          <p:nvPr/>
        </p:nvSpPr>
        <p:spPr>
          <a:xfrm>
            <a:off x="4215740" y="855023"/>
            <a:ext cx="1686296" cy="6650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0A312ED-71D0-46B6-B560-9CB748D357DB}"/>
              </a:ext>
            </a:extLst>
          </p:cNvPr>
          <p:cNvSpPr/>
          <p:nvPr/>
        </p:nvSpPr>
        <p:spPr>
          <a:xfrm>
            <a:off x="4308763" y="2556282"/>
            <a:ext cx="1686296" cy="6650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F26718E-1464-4074-A40A-1DBD8F2E52D5}"/>
              </a:ext>
            </a:extLst>
          </p:cNvPr>
          <p:cNvSpPr/>
          <p:nvPr/>
        </p:nvSpPr>
        <p:spPr>
          <a:xfrm>
            <a:off x="4308763" y="3943471"/>
            <a:ext cx="1686296" cy="6650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49B7725-C934-471B-A26C-F121FCD15CBC}"/>
              </a:ext>
            </a:extLst>
          </p:cNvPr>
          <p:cNvSpPr/>
          <p:nvPr/>
        </p:nvSpPr>
        <p:spPr>
          <a:xfrm>
            <a:off x="4308763" y="5663169"/>
            <a:ext cx="1686296" cy="6650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B7E3E266-F41C-4310-BED5-EABFFE7D76AF}"/>
              </a:ext>
            </a:extLst>
          </p:cNvPr>
          <p:cNvSpPr/>
          <p:nvPr/>
        </p:nvSpPr>
        <p:spPr>
          <a:xfrm>
            <a:off x="7673442" y="393383"/>
            <a:ext cx="2529448" cy="1413164"/>
          </a:xfrm>
          <a:prstGeom prst="star5">
            <a:avLst>
              <a:gd name="adj" fmla="val 37137"/>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a:latin typeface="NikoshBAN" panose="02000000000000000000" pitchFamily="2" charset="0"/>
                <a:cs typeface="NikoshBAN" panose="02000000000000000000" pitchFamily="2" charset="0"/>
              </a:rPr>
              <a:t>রাজার ছেলে</a:t>
            </a:r>
            <a:endParaRPr lang="bn-BD" sz="3600" dirty="0">
              <a:latin typeface="NikoshBAN" panose="02000000000000000000" pitchFamily="2" charset="0"/>
              <a:cs typeface="NikoshBAN" panose="02000000000000000000" pitchFamily="2" charset="0"/>
            </a:endParaRPr>
          </a:p>
        </p:txBody>
      </p:sp>
      <p:sp>
        <p:nvSpPr>
          <p:cNvPr id="12" name="Star: 5 Points 11">
            <a:extLst>
              <a:ext uri="{FF2B5EF4-FFF2-40B4-BE49-F238E27FC236}">
                <a16:creationId xmlns:a16="http://schemas.microsoft.com/office/drawing/2014/main" id="{8E73BD3D-EF3E-4363-B0A0-B9866FFD5FDF}"/>
              </a:ext>
            </a:extLst>
          </p:cNvPr>
          <p:cNvSpPr/>
          <p:nvPr/>
        </p:nvSpPr>
        <p:spPr>
          <a:xfrm>
            <a:off x="7584379" y="1806547"/>
            <a:ext cx="2707574" cy="14131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a:latin typeface="NikoshBAN" panose="02000000000000000000" pitchFamily="2" charset="0"/>
                <a:cs typeface="NikoshBAN" panose="02000000000000000000" pitchFamily="2" charset="0"/>
              </a:rPr>
              <a:t> পানি</a:t>
            </a:r>
            <a:endParaRPr lang="en-US" sz="3600"/>
          </a:p>
        </p:txBody>
      </p:sp>
      <p:sp>
        <p:nvSpPr>
          <p:cNvPr id="13" name="Star: 5 Points 12">
            <a:extLst>
              <a:ext uri="{FF2B5EF4-FFF2-40B4-BE49-F238E27FC236}">
                <a16:creationId xmlns:a16="http://schemas.microsoft.com/office/drawing/2014/main" id="{A782F3FC-8B2E-4356-AB5F-2CBB569CBADD}"/>
              </a:ext>
            </a:extLst>
          </p:cNvPr>
          <p:cNvSpPr/>
          <p:nvPr/>
        </p:nvSpPr>
        <p:spPr>
          <a:xfrm>
            <a:off x="7643260" y="3102181"/>
            <a:ext cx="2707574" cy="1413164"/>
          </a:xfrm>
          <a:prstGeom prst="star5">
            <a:avLst>
              <a:gd name="adj" fmla="val 3658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a:latin typeface="NikoshBAN" panose="02000000000000000000" pitchFamily="2" charset="0"/>
                <a:cs typeface="NikoshBAN" panose="02000000000000000000" pitchFamily="2" charset="0"/>
              </a:rPr>
              <a:t>পা </a:t>
            </a:r>
            <a:endParaRPr lang="bn-BD" sz="4000" dirty="0">
              <a:latin typeface="NikoshBAN" panose="02000000000000000000" pitchFamily="2" charset="0"/>
              <a:cs typeface="NikoshBAN" panose="02000000000000000000" pitchFamily="2" charset="0"/>
            </a:endParaRPr>
          </a:p>
        </p:txBody>
      </p:sp>
      <p:sp>
        <p:nvSpPr>
          <p:cNvPr id="14" name="Star: 5 Points 13">
            <a:extLst>
              <a:ext uri="{FF2B5EF4-FFF2-40B4-BE49-F238E27FC236}">
                <a16:creationId xmlns:a16="http://schemas.microsoft.com/office/drawing/2014/main" id="{A4965E5C-0B4B-48EC-915B-1211BE658D11}"/>
              </a:ext>
            </a:extLst>
          </p:cNvPr>
          <p:cNvSpPr/>
          <p:nvPr/>
        </p:nvSpPr>
        <p:spPr>
          <a:xfrm>
            <a:off x="7847619" y="4513985"/>
            <a:ext cx="2699655" cy="21645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a:latin typeface="NikoshBAN" panose="02000000000000000000" pitchFamily="2" charset="0"/>
                <a:cs typeface="NikoshBAN" panose="02000000000000000000" pitchFamily="2" charset="0"/>
              </a:rPr>
              <a:t>মাথা,মস্তক</a:t>
            </a:r>
            <a:endParaRPr lang="en-US" sz="3200"/>
          </a:p>
        </p:txBody>
      </p:sp>
      <p:sp>
        <p:nvSpPr>
          <p:cNvPr id="16" name="Rectangle 15">
            <a:extLst>
              <a:ext uri="{FF2B5EF4-FFF2-40B4-BE49-F238E27FC236}">
                <a16:creationId xmlns:a16="http://schemas.microsoft.com/office/drawing/2014/main" id="{76239491-A55E-488D-988D-CEADD50F06FC}"/>
              </a:ext>
            </a:extLst>
          </p:cNvPr>
          <p:cNvSpPr/>
          <p:nvPr/>
        </p:nvSpPr>
        <p:spPr>
          <a:xfrm>
            <a:off x="2887409" y="122716"/>
            <a:ext cx="4836777" cy="646331"/>
          </a:xfrm>
          <a:prstGeom prst="rect">
            <a:avLst/>
          </a:prstGeom>
          <a:solidFill>
            <a:srgbClr val="FF0000"/>
          </a:solidFill>
          <a:ln>
            <a:solidFill>
              <a:srgbClr val="80008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নতুন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 অর্থগুলো জেনে নিই</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5832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7792">
              <a:srgbClr val="92D050"/>
            </a:gs>
            <a:gs pos="28342">
              <a:srgbClr val="00B0F0"/>
            </a:gs>
            <a:gs pos="0">
              <a:schemeClr val="accent1">
                <a:lumMod val="5000"/>
                <a:lumOff val="95000"/>
              </a:schemeClr>
            </a:gs>
            <a:gs pos="74000">
              <a:schemeClr val="accent1">
                <a:lumMod val="45000"/>
                <a:lumOff val="55000"/>
              </a:schemeClr>
            </a:gs>
            <a:gs pos="83000">
              <a:schemeClr val="accent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4FFB09B0-D2E3-45F7-A6DB-DBC219D7C316}"/>
              </a:ext>
            </a:extLst>
          </p:cNvPr>
          <p:cNvSpPr txBox="1"/>
          <p:nvPr/>
        </p:nvSpPr>
        <p:spPr>
          <a:xfrm>
            <a:off x="919109" y="1572077"/>
            <a:ext cx="989931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a:solidFill>
                  <a:srgbClr val="C00000"/>
                </a:solidFill>
                <a:latin typeface="NikoshBAN" pitchFamily="2" charset="0"/>
                <a:cs typeface="NikoshBAN" pitchFamily="2" charset="0"/>
              </a:rPr>
              <a:t>শাহাজাদা </a:t>
            </a:r>
            <a:r>
              <a:rPr lang="bn-IN" sz="4800" dirty="0">
                <a:solidFill>
                  <a:srgbClr val="C00000"/>
                </a:solidFill>
                <a:latin typeface="NikoshBAN" pitchFamily="2" charset="0"/>
                <a:cs typeface="NikoshBAN" pitchFamily="2" charset="0"/>
              </a:rPr>
              <a:t>-      </a:t>
            </a:r>
            <a:r>
              <a:rPr lang="bn-IN" sz="4800" dirty="0">
                <a:latin typeface="NikoshBAN" pitchFamily="2" charset="0"/>
                <a:cs typeface="NikoshBAN" pitchFamily="2" charset="0"/>
              </a:rPr>
              <a:t>বাদশার পুত্র</a:t>
            </a:r>
          </a:p>
          <a:p>
            <a:r>
              <a:rPr lang="bn-IN" sz="4800">
                <a:solidFill>
                  <a:srgbClr val="C00000"/>
                </a:solidFill>
                <a:latin typeface="NikoshBAN" pitchFamily="2" charset="0"/>
                <a:cs typeface="NikoshBAN" pitchFamily="2" charset="0"/>
              </a:rPr>
              <a:t>শাহানশাহ </a:t>
            </a:r>
            <a:r>
              <a:rPr lang="bn-IN" sz="4800" dirty="0">
                <a:solidFill>
                  <a:srgbClr val="C00000"/>
                </a:solidFill>
                <a:latin typeface="NikoshBAN" pitchFamily="2" charset="0"/>
                <a:cs typeface="NikoshBAN" pitchFamily="2" charset="0"/>
              </a:rPr>
              <a:t>-         </a:t>
            </a:r>
            <a:r>
              <a:rPr lang="bn-IN" sz="4800" dirty="0">
                <a:latin typeface="NikoshBAN" pitchFamily="2" charset="0"/>
                <a:cs typeface="NikoshBAN" pitchFamily="2" charset="0"/>
              </a:rPr>
              <a:t>বাদশাহ, রাজাধিরাজ</a:t>
            </a:r>
          </a:p>
          <a:p>
            <a:r>
              <a:rPr lang="bn-IN" sz="4800" dirty="0">
                <a:solidFill>
                  <a:srgbClr val="C00000"/>
                </a:solidFill>
                <a:latin typeface="NikoshBAN" pitchFamily="2" charset="0"/>
                <a:cs typeface="NikoshBAN" pitchFamily="2" charset="0"/>
              </a:rPr>
              <a:t>   কুর্নিশ -            </a:t>
            </a:r>
            <a:r>
              <a:rPr lang="bn-IN" sz="4800" dirty="0">
                <a:latin typeface="NikoshBAN" pitchFamily="2" charset="0"/>
                <a:cs typeface="NikoshBAN" pitchFamily="2" charset="0"/>
              </a:rPr>
              <a:t>মাথা নত করে অভিবাদন করা।</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17322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D44F05-C078-43BD-A917-31D4E2D22512}"/>
              </a:ext>
            </a:extLst>
          </p:cNvPr>
          <p:cNvSpPr txBox="1"/>
          <p:nvPr/>
        </p:nvSpPr>
        <p:spPr>
          <a:xfrm>
            <a:off x="2216100" y="4018395"/>
            <a:ext cx="723549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bn-IN" sz="4000" b="1" dirty="0">
                <a:latin typeface="NikoshBAN" panose="02000000000000000000" pitchFamily="2" charset="0"/>
                <a:cs typeface="NikoshBAN" panose="02000000000000000000" pitchFamily="2" charset="0"/>
              </a:rPr>
              <a:t>১।বাদশাহ আলমগীরের পুত্রকে কে পড়াতেন?</a:t>
            </a:r>
            <a:endParaRPr lang="en-US" sz="4000" b="1" dirty="0">
              <a:latin typeface="NikoshBAN" panose="02000000000000000000" pitchFamily="2" charset="0"/>
              <a:cs typeface="NikoshBAN" panose="02000000000000000000" pitchFamily="2" charset="0"/>
            </a:endParaRPr>
          </a:p>
        </p:txBody>
      </p:sp>
      <p:sp>
        <p:nvSpPr>
          <p:cNvPr id="5" name="TextBox 3">
            <a:extLst>
              <a:ext uri="{FF2B5EF4-FFF2-40B4-BE49-F238E27FC236}">
                <a16:creationId xmlns:a16="http://schemas.microsoft.com/office/drawing/2014/main" id="{DBA363D3-EAD0-4888-B737-32B15A3C90E6}"/>
              </a:ext>
            </a:extLst>
          </p:cNvPr>
          <p:cNvSpPr txBox="1"/>
          <p:nvPr/>
        </p:nvSpPr>
        <p:spPr>
          <a:xfrm>
            <a:off x="2179279" y="4878217"/>
            <a:ext cx="800304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bn-IN" sz="4000" b="1" dirty="0">
                <a:solidFill>
                  <a:schemeClr val="tx1">
                    <a:lumMod val="95000"/>
                    <a:lumOff val="5000"/>
                  </a:schemeClr>
                </a:solidFill>
                <a:latin typeface="NikoshBAN" panose="02000000000000000000" pitchFamily="2" charset="0"/>
                <a:cs typeface="NikoshBAN" panose="02000000000000000000" pitchFamily="2" charset="0"/>
              </a:rPr>
              <a:t>২।একদিন সকালে বাদশাহ কী দেখতে পেলেন?</a:t>
            </a:r>
            <a:endParaRPr lang="en-US" sz="40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739EC126-9314-4CDF-B10A-1BD3DFCB9432}"/>
              </a:ext>
            </a:extLst>
          </p:cNvPr>
          <p:cNvSpPr/>
          <p:nvPr/>
        </p:nvSpPr>
        <p:spPr>
          <a:xfrm>
            <a:off x="2216100" y="5526777"/>
            <a:ext cx="7548861"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bn-IN" sz="4000" b="1" dirty="0">
                <a:solidFill>
                  <a:prstClr val="black"/>
                </a:solidFill>
                <a:latin typeface="NikoshBAN" panose="02000000000000000000" pitchFamily="2" charset="0"/>
                <a:cs typeface="NikoshBAN" panose="02000000000000000000" pitchFamily="2" charset="0"/>
              </a:rPr>
              <a:t>৩।বাদশাহকে দেখে শিক্ষক প্রথমে কী ভাবলেন?</a:t>
            </a:r>
            <a:endParaRPr lang="en-US" sz="4000" b="1" dirty="0">
              <a:solidFill>
                <a:prstClr val="black"/>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9FED95F1-7629-43A4-93D0-980E587E9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279" y="890563"/>
            <a:ext cx="7487235" cy="2975896"/>
          </a:xfrm>
          <a:prstGeom prst="rect">
            <a:avLst/>
          </a:prstGeom>
        </p:spPr>
      </p:pic>
      <p:sp>
        <p:nvSpPr>
          <p:cNvPr id="8" name="TextBox 7">
            <a:extLst>
              <a:ext uri="{FF2B5EF4-FFF2-40B4-BE49-F238E27FC236}">
                <a16:creationId xmlns:a16="http://schemas.microsoft.com/office/drawing/2014/main" id="{5ED891DD-35C3-4609-8B0E-E14CC677EFB9}"/>
              </a:ext>
            </a:extLst>
          </p:cNvPr>
          <p:cNvSpPr txBox="1"/>
          <p:nvPr/>
        </p:nvSpPr>
        <p:spPr>
          <a:xfrm>
            <a:off x="4843133" y="168264"/>
            <a:ext cx="2159526" cy="646331"/>
          </a:xfrm>
          <a:prstGeom prst="rect">
            <a:avLst/>
          </a:prstGeom>
          <a:noFill/>
        </p:spPr>
        <p:txBody>
          <a:bodyPr wrap="square" rtlCol="0">
            <a:spAutoFit/>
          </a:bodyPr>
          <a:lstStyle/>
          <a:p>
            <a:r>
              <a:rPr lang="en-US" sz="3600"/>
              <a:t>মূল্যায়ন</a:t>
            </a:r>
            <a:r>
              <a:rPr lang="en-US"/>
              <a:t> </a:t>
            </a:r>
          </a:p>
        </p:txBody>
      </p:sp>
      <p:pic>
        <p:nvPicPr>
          <p:cNvPr id="9" name="Picture 2" descr="আরেকেসি উডি উদ্ভিদ গাছ, খেজুর, Arecaceae, arecales png | PNGEgg">
            <a:extLst>
              <a:ext uri="{FF2B5EF4-FFF2-40B4-BE49-F238E27FC236}">
                <a16:creationId xmlns:a16="http://schemas.microsoft.com/office/drawing/2014/main" id="{B14FE765-EB72-4A08-BEA0-D52AD4926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9E8A1-F924-4E0E-9059-EF2FBAA23E9A}"/>
              </a:ext>
            </a:extLst>
          </p:cNvPr>
          <p:cNvSpPr txBox="1"/>
          <p:nvPr/>
        </p:nvSpPr>
        <p:spPr>
          <a:xfrm>
            <a:off x="1528948" y="1157246"/>
            <a:ext cx="6097978" cy="1077218"/>
          </a:xfrm>
          <a:prstGeom prst="rect">
            <a:avLst/>
          </a:prstGeom>
          <a:noFill/>
        </p:spPr>
        <p:txBody>
          <a:bodyPr wrap="square">
            <a:spAutoFit/>
          </a:bodyPr>
          <a:lstStyle/>
          <a:p>
            <a:r>
              <a:rPr lang="bn-BD" sz="3200">
                <a:latin typeface="NikoshBAN" panose="02000000000000000000" pitchFamily="2" charset="0"/>
                <a:cs typeface="NikoshBAN" panose="02000000000000000000" pitchFamily="2" charset="0"/>
              </a:rPr>
              <a:t> উত্তরঃ বাদশা আলমগীরের পুত্রকে দিল্লির এক মৌলবি পড়াতেন</a:t>
            </a:r>
            <a:r>
              <a:rPr lang="bn-BD" sz="1800">
                <a:latin typeface="NikoshBAN" panose="02000000000000000000" pitchFamily="2" charset="0"/>
                <a:cs typeface="NikoshBAN" panose="02000000000000000000" pitchFamily="2" charset="0"/>
              </a:rPr>
              <a:t>।</a:t>
            </a:r>
            <a:endParaRPr lang="en-US"/>
          </a:p>
        </p:txBody>
      </p:sp>
      <p:sp>
        <p:nvSpPr>
          <p:cNvPr id="5" name="TextBox 4">
            <a:extLst>
              <a:ext uri="{FF2B5EF4-FFF2-40B4-BE49-F238E27FC236}">
                <a16:creationId xmlns:a16="http://schemas.microsoft.com/office/drawing/2014/main" id="{4F9701C2-DE0C-4C22-9315-1C58CCC813C9}"/>
              </a:ext>
            </a:extLst>
          </p:cNvPr>
          <p:cNvSpPr txBox="1"/>
          <p:nvPr/>
        </p:nvSpPr>
        <p:spPr>
          <a:xfrm>
            <a:off x="1528948" y="2424038"/>
            <a:ext cx="7460672" cy="1569660"/>
          </a:xfrm>
          <a:prstGeom prst="rect">
            <a:avLst/>
          </a:prstGeom>
          <a:noFill/>
        </p:spPr>
        <p:txBody>
          <a:bodyPr wrap="square">
            <a:spAutoFit/>
          </a:bodyPr>
          <a:lstStyle/>
          <a:p>
            <a:r>
              <a:rPr lang="bn-BD" sz="3200">
                <a:latin typeface="NikoshBAN" panose="02000000000000000000" pitchFamily="2" charset="0"/>
                <a:cs typeface="NikoshBAN" panose="02000000000000000000" pitchFamily="2" charset="0"/>
              </a:rPr>
              <a:t> উত্তরঃ একদিন সকালে বাদশাহ দেখতে পেলেন,শাহজাদা একটি পাত্র হাতে নিয়ে শিক্ষকের পায়ে পানি ঢালছে আর শিক্ষক নিজ হাত দিয়ে পায়ের</a:t>
            </a:r>
            <a:r>
              <a:rPr lang="en-US" sz="3200">
                <a:latin typeface="NikoshBAN" panose="02000000000000000000" pitchFamily="2" charset="0"/>
                <a:cs typeface="NikoshBAN" panose="02000000000000000000" pitchFamily="2" charset="0"/>
              </a:rPr>
              <a:t> </a:t>
            </a:r>
            <a:r>
              <a:rPr lang="bn-BD" sz="3200">
                <a:latin typeface="NikoshBAN" panose="02000000000000000000" pitchFamily="2" charset="0"/>
                <a:cs typeface="NikoshBAN" panose="02000000000000000000" pitchFamily="2" charset="0"/>
              </a:rPr>
              <a:t>ধুলো ধুয়ে মুছে সাফ করছেন। </a:t>
            </a:r>
            <a:endParaRPr lang="en-US" sz="3200"/>
          </a:p>
        </p:txBody>
      </p:sp>
      <p:pic>
        <p:nvPicPr>
          <p:cNvPr id="6" name="Picture 2" descr="আরেকেসি উডি উদ্ভিদ গাছ, খেজুর, Arecaceae, arecales png | PNGEgg">
            <a:extLst>
              <a:ext uri="{FF2B5EF4-FFF2-40B4-BE49-F238E27FC236}">
                <a16:creationId xmlns:a16="http://schemas.microsoft.com/office/drawing/2014/main" id="{0E978251-4F26-4371-B8A7-82CC3B4C0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65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2A2D64-A218-4738-B83F-BB2EFACF3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350" y="519547"/>
            <a:ext cx="6789928" cy="4091049"/>
          </a:xfrm>
          <a:prstGeom prst="rect">
            <a:avLst/>
          </a:prstGeom>
        </p:spPr>
      </p:pic>
      <p:sp>
        <p:nvSpPr>
          <p:cNvPr id="2" name="Thought Bubble: Cloud 1">
            <a:extLst>
              <a:ext uri="{FF2B5EF4-FFF2-40B4-BE49-F238E27FC236}">
                <a16:creationId xmlns:a16="http://schemas.microsoft.com/office/drawing/2014/main" id="{F27C2EB3-9BBE-43F4-BC0E-C8B4B41B3307}"/>
              </a:ext>
            </a:extLst>
          </p:cNvPr>
          <p:cNvSpPr/>
          <p:nvPr/>
        </p:nvSpPr>
        <p:spPr>
          <a:xfrm>
            <a:off x="4017818" y="1591296"/>
            <a:ext cx="3950526" cy="1448788"/>
          </a:xfrm>
          <a:prstGeom prst="cloudCallout">
            <a:avLst>
              <a:gd name="adj1" fmla="val -29752"/>
              <a:gd name="adj2" fmla="val 984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বাড়ির কাজ </a:t>
            </a:r>
          </a:p>
        </p:txBody>
      </p:sp>
      <p:sp>
        <p:nvSpPr>
          <p:cNvPr id="6" name="TextBox 5">
            <a:extLst>
              <a:ext uri="{FF2B5EF4-FFF2-40B4-BE49-F238E27FC236}">
                <a16:creationId xmlns:a16="http://schemas.microsoft.com/office/drawing/2014/main" id="{067CDA3F-063E-4056-AEA9-5387F13D0294}"/>
              </a:ext>
            </a:extLst>
          </p:cNvPr>
          <p:cNvSpPr txBox="1"/>
          <p:nvPr/>
        </p:nvSpPr>
        <p:spPr>
          <a:xfrm>
            <a:off x="2612077" y="4965605"/>
            <a:ext cx="6967846" cy="1077218"/>
          </a:xfrm>
          <a:prstGeom prst="rect">
            <a:avLst/>
          </a:prstGeom>
          <a:noFill/>
        </p:spPr>
        <p:txBody>
          <a:bodyPr wrap="square">
            <a:spAutoFit/>
          </a:bodyPr>
          <a:lstStyle/>
          <a:p>
            <a:r>
              <a:rPr lang="bn-IN" sz="3200" b="1">
                <a:solidFill>
                  <a:schemeClr val="tx1">
                    <a:lumMod val="95000"/>
                    <a:lumOff val="5000"/>
                  </a:schemeClr>
                </a:solidFill>
                <a:latin typeface="NikoshBAN" panose="02000000000000000000" pitchFamily="2" charset="0"/>
                <a:cs typeface="NikoshBAN" panose="02000000000000000000" pitchFamily="2" charset="0"/>
              </a:rPr>
              <a:t>প্রাণের চেয়ে মান বড়”- এ কথা </a:t>
            </a:r>
            <a:r>
              <a:rPr lang="en-US" sz="3200" b="1">
                <a:solidFill>
                  <a:schemeClr val="tx1">
                    <a:lumMod val="95000"/>
                    <a:lumOff val="5000"/>
                  </a:schemeClr>
                </a:solidFill>
                <a:latin typeface="NikoshBAN" panose="02000000000000000000" pitchFamily="2" charset="0"/>
                <a:cs typeface="NikoshBAN" panose="02000000000000000000" pitchFamily="2" charset="0"/>
              </a:rPr>
              <a:t> দ্বারা কি বোঝানো হয়েছে ৫টি বাক্যে লিখ  ।</a:t>
            </a:r>
            <a:endParaRPr lang="en-US" sz="3200"/>
          </a:p>
        </p:txBody>
      </p:sp>
      <p:pic>
        <p:nvPicPr>
          <p:cNvPr id="7" name="Picture 2" descr="আরেকেসি উডি উদ্ভিদ গাছ, খেজুর, Arecaceae, arecales png | PNGEgg">
            <a:extLst>
              <a:ext uri="{FF2B5EF4-FFF2-40B4-BE49-F238E27FC236}">
                <a16:creationId xmlns:a16="http://schemas.microsoft.com/office/drawing/2014/main" id="{DAE26B3F-BCEC-41EC-A949-F7CA308D8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2"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74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A6F0FC-93FF-4E0A-B85F-CE2EE4A7CB75}"/>
              </a:ext>
            </a:extLst>
          </p:cNvPr>
          <p:cNvSpPr txBox="1"/>
          <p:nvPr/>
        </p:nvSpPr>
        <p:spPr>
          <a:xfrm>
            <a:off x="3586348" y="380010"/>
            <a:ext cx="4643252" cy="830997"/>
          </a:xfrm>
          <a:prstGeom prst="rect">
            <a:avLst/>
          </a:prstGeom>
          <a:noFill/>
        </p:spPr>
        <p:txBody>
          <a:bodyPr wrap="square" rtlCol="0">
            <a:spAutoFit/>
          </a:bodyPr>
          <a:lstStyle/>
          <a:p>
            <a:r>
              <a:rPr lang="en-US" sz="4800">
                <a:solidFill>
                  <a:srgbClr val="FF0000"/>
                </a:solidFill>
              </a:rPr>
              <a:t>ধন্যবাদ সবাইকে </a:t>
            </a:r>
          </a:p>
        </p:txBody>
      </p:sp>
      <p:sp>
        <p:nvSpPr>
          <p:cNvPr id="3" name="TextBox 2">
            <a:extLst>
              <a:ext uri="{FF2B5EF4-FFF2-40B4-BE49-F238E27FC236}">
                <a16:creationId xmlns:a16="http://schemas.microsoft.com/office/drawing/2014/main" id="{02B7C18C-2FF8-4EAC-BA5D-F23585990876}"/>
              </a:ext>
            </a:extLst>
          </p:cNvPr>
          <p:cNvSpPr txBox="1"/>
          <p:nvPr/>
        </p:nvSpPr>
        <p:spPr>
          <a:xfrm>
            <a:off x="2481943" y="5646992"/>
            <a:ext cx="7077694" cy="830997"/>
          </a:xfrm>
          <a:prstGeom prst="rect">
            <a:avLst/>
          </a:prstGeom>
          <a:noFill/>
        </p:spPr>
        <p:txBody>
          <a:bodyPr wrap="square" rtlCol="0">
            <a:spAutoFit/>
          </a:bodyPr>
          <a:lstStyle/>
          <a:p>
            <a:r>
              <a:rPr lang="en-US" sz="2400"/>
              <a:t>আমার জন্মের জন্য পিতা মাতার কাছে ঋণী</a:t>
            </a:r>
          </a:p>
          <a:p>
            <a:r>
              <a:rPr lang="en-US" sz="2400"/>
              <a:t>কিন্তু আমার জ্ঞানের জন্মের জন্য শিক্ষকের কাছে ঋণী </a:t>
            </a:r>
            <a:r>
              <a:rPr lang="en-US"/>
              <a:t>।</a:t>
            </a:r>
          </a:p>
        </p:txBody>
      </p:sp>
      <p:pic>
        <p:nvPicPr>
          <p:cNvPr id="2052" name="Picture 4" descr="যে জন জানে মানুষ মন্ত্র - মতামত - দৈনিকশিক্ষা">
            <a:extLst>
              <a:ext uri="{FF2B5EF4-FFF2-40B4-BE49-F238E27FC236}">
                <a16:creationId xmlns:a16="http://schemas.microsoft.com/office/drawing/2014/main" id="{46F6E32D-2225-4776-A0D9-9D7CEDD50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349" y="1307632"/>
            <a:ext cx="4643251" cy="424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3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BCB015-5819-46A6-A352-85B7E6EE5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15" y="237895"/>
            <a:ext cx="11465169" cy="6215954"/>
          </a:xfrm>
          <a:prstGeom prst="rect">
            <a:avLst/>
          </a:prstGeom>
        </p:spPr>
      </p:pic>
      <p:sp>
        <p:nvSpPr>
          <p:cNvPr id="5" name="TextBox 4">
            <a:extLst>
              <a:ext uri="{FF2B5EF4-FFF2-40B4-BE49-F238E27FC236}">
                <a16:creationId xmlns:a16="http://schemas.microsoft.com/office/drawing/2014/main" id="{892FD377-0541-464A-B4A3-834590821E45}"/>
              </a:ext>
            </a:extLst>
          </p:cNvPr>
          <p:cNvSpPr txBox="1"/>
          <p:nvPr/>
        </p:nvSpPr>
        <p:spPr>
          <a:xfrm>
            <a:off x="3047011" y="2059771"/>
            <a:ext cx="6097978" cy="646331"/>
          </a:xfrm>
          <a:prstGeom prst="rect">
            <a:avLst/>
          </a:prstGeom>
          <a:noFill/>
        </p:spPr>
        <p:txBody>
          <a:bodyPr wrap="square">
            <a:spAutoFit/>
          </a:bodyPr>
          <a:lstStyle/>
          <a:p>
            <a:pPr algn="ctr"/>
            <a:r>
              <a:rPr lang="bn-IN" sz="360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a:t>
            </a:r>
            <a:r>
              <a:rPr lang="en-US" sz="360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 পাঠে সবাইকে শুভেচ্ছা</a:t>
            </a:r>
            <a:endParaRPr lang="en-US" sz="36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62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184606-0AC0-443C-8DED-26E3632E994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755466" y="1027289"/>
            <a:ext cx="3793067" cy="4803422"/>
          </a:xfrm>
          <a:prstGeom prst="snip2DiagRect">
            <a:avLst/>
          </a:prstGeom>
          <a:solidFill>
            <a:srgbClr val="FFFFFF">
              <a:shade val="85000"/>
            </a:srgbClr>
          </a:solidFill>
          <a:ln w="762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Scroll: Horizontal 3">
            <a:extLst>
              <a:ext uri="{FF2B5EF4-FFF2-40B4-BE49-F238E27FC236}">
                <a16:creationId xmlns:a16="http://schemas.microsoft.com/office/drawing/2014/main" id="{389B8BA6-02A6-4699-8C73-AD71EF09121B}"/>
              </a:ext>
            </a:extLst>
          </p:cNvPr>
          <p:cNvSpPr/>
          <p:nvPr/>
        </p:nvSpPr>
        <p:spPr>
          <a:xfrm>
            <a:off x="367409" y="1216666"/>
            <a:ext cx="5813778" cy="447886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274CA2-4A91-40AD-A59D-48F197447AE6}"/>
              </a:ext>
            </a:extLst>
          </p:cNvPr>
          <p:cNvSpPr txBox="1"/>
          <p:nvPr/>
        </p:nvSpPr>
        <p:spPr>
          <a:xfrm>
            <a:off x="1061156" y="1976267"/>
            <a:ext cx="4842933" cy="2739211"/>
          </a:xfrm>
          <a:prstGeom prst="rect">
            <a:avLst/>
          </a:prstGeom>
          <a:solidFill>
            <a:srgbClr val="00B0F0"/>
          </a:solidFill>
        </p:spPr>
        <p:txBody>
          <a:bodyPr wrap="square" rtlCol="0">
            <a:spAutoFit/>
          </a:bodyPr>
          <a:lstStyle/>
          <a:p>
            <a:r>
              <a:rPr lang="en-US" sz="3600"/>
              <a:t>কাজী রুনা</a:t>
            </a:r>
          </a:p>
          <a:p>
            <a:r>
              <a:rPr lang="en-US" sz="3600"/>
              <a:t>সহকারী শিক্ষক</a:t>
            </a:r>
          </a:p>
          <a:p>
            <a:r>
              <a:rPr lang="en-US" sz="3200"/>
              <a:t>দিঘলী সরকারি প্রাথমিক বিদ্যালয়</a:t>
            </a:r>
          </a:p>
          <a:p>
            <a:r>
              <a:rPr lang="en-US" sz="3600"/>
              <a:t>লৌহজং , মুন্সিগঞ্জ ।</a:t>
            </a:r>
          </a:p>
        </p:txBody>
      </p:sp>
      <p:grpSp>
        <p:nvGrpSpPr>
          <p:cNvPr id="6" name="Group 5">
            <a:extLst>
              <a:ext uri="{FF2B5EF4-FFF2-40B4-BE49-F238E27FC236}">
                <a16:creationId xmlns:a16="http://schemas.microsoft.com/office/drawing/2014/main" id="{76B22999-4878-49E9-806A-3643783833A4}"/>
              </a:ext>
            </a:extLst>
          </p:cNvPr>
          <p:cNvGrpSpPr/>
          <p:nvPr/>
        </p:nvGrpSpPr>
        <p:grpSpPr>
          <a:xfrm>
            <a:off x="6092358" y="1172623"/>
            <a:ext cx="1474839" cy="4670795"/>
            <a:chOff x="4453280" y="1835526"/>
            <a:chExt cx="2085975" cy="4285397"/>
          </a:xfrm>
        </p:grpSpPr>
        <p:grpSp>
          <p:nvGrpSpPr>
            <p:cNvPr id="7" name="Group 6">
              <a:extLst>
                <a:ext uri="{FF2B5EF4-FFF2-40B4-BE49-F238E27FC236}">
                  <a16:creationId xmlns:a16="http://schemas.microsoft.com/office/drawing/2014/main" id="{11B4C91B-C756-4239-9B4D-25F68D93E8E6}"/>
                </a:ext>
              </a:extLst>
            </p:cNvPr>
            <p:cNvGrpSpPr/>
            <p:nvPr/>
          </p:nvGrpSpPr>
          <p:grpSpPr>
            <a:xfrm>
              <a:off x="5393071" y="1835526"/>
              <a:ext cx="225158" cy="4285397"/>
              <a:chOff x="4401404" y="805218"/>
              <a:chExt cx="225158" cy="4285397"/>
            </a:xfrm>
          </p:grpSpPr>
          <p:cxnSp>
            <p:nvCxnSpPr>
              <p:cNvPr id="9" name="Straight Arrow Connector 8">
                <a:extLst>
                  <a:ext uri="{FF2B5EF4-FFF2-40B4-BE49-F238E27FC236}">
                    <a16:creationId xmlns:a16="http://schemas.microsoft.com/office/drawing/2014/main" id="{374AF370-37FD-4043-B457-F0FF700F2EBD}"/>
                  </a:ext>
                </a:extLst>
              </p:cNvPr>
              <p:cNvCxnSpPr/>
              <p:nvPr/>
            </p:nvCxnSpPr>
            <p:spPr>
              <a:xfrm>
                <a:off x="4504601" y="805218"/>
                <a:ext cx="8530" cy="428539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0B35B742-E818-4E17-AD04-67E67FC3B5CC}"/>
                  </a:ext>
                </a:extLst>
              </p:cNvPr>
              <p:cNvCxnSpPr/>
              <p:nvPr/>
            </p:nvCxnSpPr>
            <p:spPr>
              <a:xfrm flipH="1">
                <a:off x="4616327" y="1435017"/>
                <a:ext cx="10235" cy="319195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a16="http://schemas.microsoft.com/office/drawing/2014/main" id="{08F452B6-3DA0-4634-8B02-7E39E821C46D}"/>
                  </a:ext>
                </a:extLst>
              </p:cNvPr>
              <p:cNvCxnSpPr/>
              <p:nvPr/>
            </p:nvCxnSpPr>
            <p:spPr>
              <a:xfrm flipH="1">
                <a:off x="4401404" y="1422134"/>
                <a:ext cx="1" cy="319195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grpSp>
        <p:pic>
          <p:nvPicPr>
            <p:cNvPr id="8" name="Picture 7">
              <a:extLst>
                <a:ext uri="{FF2B5EF4-FFF2-40B4-BE49-F238E27FC236}">
                  <a16:creationId xmlns:a16="http://schemas.microsoft.com/office/drawing/2014/main" id="{B832F36F-B5B9-4FB5-A968-3539498FDD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53280" y="3204053"/>
              <a:ext cx="2085975" cy="1714500"/>
            </a:xfrm>
            <a:prstGeom prst="rect">
              <a:avLst/>
            </a:prstGeom>
          </p:spPr>
        </p:pic>
      </p:grpSp>
    </p:spTree>
    <p:extLst>
      <p:ext uri="{BB962C8B-B14F-4D97-AF65-F5344CB8AC3E}">
        <p14:creationId xmlns:p14="http://schemas.microsoft.com/office/powerpoint/2010/main" val="266009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72743-B452-4E87-B1AC-D29FDA5AB1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05848" y="1353787"/>
            <a:ext cx="3396343" cy="3871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Single Corner Snipped 3">
            <a:extLst>
              <a:ext uri="{FF2B5EF4-FFF2-40B4-BE49-F238E27FC236}">
                <a16:creationId xmlns:a16="http://schemas.microsoft.com/office/drawing/2014/main" id="{417C1F36-1225-4ECE-836B-19D89B56E410}"/>
              </a:ext>
            </a:extLst>
          </p:cNvPr>
          <p:cNvSpPr/>
          <p:nvPr/>
        </p:nvSpPr>
        <p:spPr>
          <a:xfrm>
            <a:off x="1674457" y="1358586"/>
            <a:ext cx="4750130" cy="3871356"/>
          </a:xfrm>
          <a:prstGeom prst="snip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a:solidFill>
                  <a:schemeClr val="tx1"/>
                </a:solidFill>
                <a:latin typeface="NikoshBAN" panose="02000000000000000000" pitchFamily="2" charset="0"/>
                <a:cs typeface="NikoshBAN" panose="02000000000000000000" pitchFamily="2" charset="0"/>
              </a:rPr>
              <a:t>শ্রেণীঃ ৫ম</a:t>
            </a:r>
          </a:p>
          <a:p>
            <a:pPr algn="ctr"/>
            <a:r>
              <a:rPr lang="bn-IN" sz="3200" b="1">
                <a:solidFill>
                  <a:schemeClr val="tx1"/>
                </a:solidFill>
                <a:latin typeface="NikoshBAN" panose="02000000000000000000" pitchFamily="2" charset="0"/>
                <a:cs typeface="NikoshBAN" panose="02000000000000000000" pitchFamily="2" charset="0"/>
              </a:rPr>
              <a:t>বিষয়ঃ </a:t>
            </a:r>
            <a:r>
              <a:rPr lang="en-US" sz="3200" b="1">
                <a:solidFill>
                  <a:schemeClr val="tx1"/>
                </a:solidFill>
                <a:latin typeface="NikoshBAN" panose="02000000000000000000" pitchFamily="2" charset="0"/>
                <a:cs typeface="NikoshBAN" panose="02000000000000000000" pitchFamily="2" charset="0"/>
              </a:rPr>
              <a:t>বাংলা</a:t>
            </a:r>
            <a:endParaRPr lang="bn-IN" sz="3200" b="1">
              <a:solidFill>
                <a:schemeClr val="tx1"/>
              </a:solidFill>
              <a:latin typeface="NikoshBAN" panose="02000000000000000000" pitchFamily="2" charset="0"/>
              <a:cs typeface="NikoshBAN" panose="02000000000000000000" pitchFamily="2" charset="0"/>
            </a:endParaRPr>
          </a:p>
          <a:p>
            <a:pPr algn="ctr"/>
            <a:r>
              <a:rPr lang="bn-IN" sz="3200" b="1">
                <a:solidFill>
                  <a:schemeClr val="tx1"/>
                </a:solidFill>
                <a:latin typeface="NikoshBAN" panose="02000000000000000000" pitchFamily="2" charset="0"/>
                <a:cs typeface="NikoshBAN" panose="02000000000000000000" pitchFamily="2" charset="0"/>
              </a:rPr>
              <a:t>অধ্যায়</a:t>
            </a:r>
            <a:r>
              <a:rPr lang="en-US" sz="3200" b="1">
                <a:solidFill>
                  <a:schemeClr val="tx1"/>
                </a:solidFill>
                <a:latin typeface="NikoshBAN" panose="02000000000000000000" pitchFamily="2" charset="0"/>
                <a:cs typeface="NikoshBAN" panose="02000000000000000000" pitchFamily="2" charset="0"/>
              </a:rPr>
              <a:t>ঃ </a:t>
            </a:r>
            <a:r>
              <a:rPr lang="bn-BD" sz="3200" b="1">
                <a:solidFill>
                  <a:schemeClr val="tx1"/>
                </a:solidFill>
                <a:latin typeface="NikoshBAN" panose="02000000000000000000" pitchFamily="2" charset="0"/>
                <a:cs typeface="NikoshBAN" panose="02000000000000000000" pitchFamily="2" charset="0"/>
              </a:rPr>
              <a:t>১৬ </a:t>
            </a:r>
            <a:endParaRPr lang="en-US" sz="3200" b="1">
              <a:solidFill>
                <a:schemeClr val="tx1"/>
              </a:solidFill>
              <a:latin typeface="NikoshBAN" panose="02000000000000000000" pitchFamily="2" charset="0"/>
              <a:cs typeface="NikoshBAN" panose="02000000000000000000" pitchFamily="2" charset="0"/>
            </a:endParaRPr>
          </a:p>
          <a:p>
            <a:pPr algn="ctr"/>
            <a:r>
              <a:rPr lang="en-US" sz="3200" b="1">
                <a:solidFill>
                  <a:schemeClr val="tx1"/>
                </a:solidFill>
                <a:latin typeface="NikoshBAN" panose="02000000000000000000" pitchFamily="2" charset="0"/>
                <a:cs typeface="NikoshBAN" panose="02000000000000000000" pitchFamily="2" charset="0"/>
              </a:rPr>
              <a:t>পাঠঃ </a:t>
            </a:r>
            <a:r>
              <a:rPr lang="bn-BD" sz="3200" b="1">
                <a:solidFill>
                  <a:schemeClr val="tx1"/>
                </a:solidFill>
                <a:latin typeface="NikoshBAN" panose="02000000000000000000" pitchFamily="2" charset="0"/>
                <a:cs typeface="NikoshBAN" panose="02000000000000000000" pitchFamily="2" charset="0"/>
              </a:rPr>
              <a:t>শিক্ষাগুরুর মর্যাদা </a:t>
            </a:r>
          </a:p>
          <a:p>
            <a:pPr algn="ctr"/>
            <a:r>
              <a:rPr lang="en-US" sz="3200" b="1">
                <a:solidFill>
                  <a:schemeClr val="tx1"/>
                </a:solidFill>
                <a:latin typeface="NikoshBAN" panose="02000000000000000000" pitchFamily="2" charset="0"/>
                <a:cs typeface="NikoshBAN" panose="02000000000000000000" pitchFamily="2" charset="0"/>
              </a:rPr>
              <a:t>পাঠ্যাংশঃ</a:t>
            </a:r>
            <a:r>
              <a:rPr lang="bn-BD" sz="3200" b="1">
                <a:solidFill>
                  <a:schemeClr val="tx1"/>
                </a:solidFill>
                <a:latin typeface="NikoshBAN" panose="02000000000000000000" pitchFamily="2" charset="0"/>
                <a:cs typeface="NikoshBAN" panose="02000000000000000000" pitchFamily="2" charset="0"/>
              </a:rPr>
              <a:t> বাদশা আলমগীর ----</a:t>
            </a:r>
            <a:r>
              <a:rPr lang="en-US" sz="3200" b="1">
                <a:solidFill>
                  <a:schemeClr val="tx1"/>
                </a:solidFill>
                <a:latin typeface="NikoshBAN" panose="02000000000000000000" pitchFamily="2" charset="0"/>
                <a:cs typeface="NikoshBAN" panose="02000000000000000000" pitchFamily="2" charset="0"/>
              </a:rPr>
              <a:t>শুনাব শাহানশাহে । </a:t>
            </a:r>
            <a:endParaRPr lang="en-US" sz="3200" dirty="0">
              <a:solidFill>
                <a:schemeClr val="tx1"/>
              </a:solidFill>
            </a:endParaRPr>
          </a:p>
        </p:txBody>
      </p:sp>
      <p:grpSp>
        <p:nvGrpSpPr>
          <p:cNvPr id="5" name="Group 4">
            <a:extLst>
              <a:ext uri="{FF2B5EF4-FFF2-40B4-BE49-F238E27FC236}">
                <a16:creationId xmlns:a16="http://schemas.microsoft.com/office/drawing/2014/main" id="{892744E7-BC9B-4355-9EBF-53B26C6763A7}"/>
              </a:ext>
            </a:extLst>
          </p:cNvPr>
          <p:cNvGrpSpPr/>
          <p:nvPr/>
        </p:nvGrpSpPr>
        <p:grpSpPr>
          <a:xfrm>
            <a:off x="6577798" y="1093601"/>
            <a:ext cx="1474839" cy="4670795"/>
            <a:chOff x="4453280" y="1835526"/>
            <a:chExt cx="2085975" cy="4285397"/>
          </a:xfrm>
        </p:grpSpPr>
        <p:grpSp>
          <p:nvGrpSpPr>
            <p:cNvPr id="6" name="Group 5">
              <a:extLst>
                <a:ext uri="{FF2B5EF4-FFF2-40B4-BE49-F238E27FC236}">
                  <a16:creationId xmlns:a16="http://schemas.microsoft.com/office/drawing/2014/main" id="{155257F4-54B4-4A6B-AAA7-7E88CFF67FD2}"/>
                </a:ext>
              </a:extLst>
            </p:cNvPr>
            <p:cNvGrpSpPr/>
            <p:nvPr/>
          </p:nvGrpSpPr>
          <p:grpSpPr>
            <a:xfrm>
              <a:off x="5393071" y="1835526"/>
              <a:ext cx="225158" cy="4285397"/>
              <a:chOff x="4401404" y="805218"/>
              <a:chExt cx="225158" cy="4285397"/>
            </a:xfrm>
          </p:grpSpPr>
          <p:cxnSp>
            <p:nvCxnSpPr>
              <p:cNvPr id="8" name="Straight Arrow Connector 7">
                <a:extLst>
                  <a:ext uri="{FF2B5EF4-FFF2-40B4-BE49-F238E27FC236}">
                    <a16:creationId xmlns:a16="http://schemas.microsoft.com/office/drawing/2014/main" id="{33130E64-CEFF-463F-93BF-CF45D883F472}"/>
                  </a:ext>
                </a:extLst>
              </p:cNvPr>
              <p:cNvCxnSpPr/>
              <p:nvPr/>
            </p:nvCxnSpPr>
            <p:spPr>
              <a:xfrm>
                <a:off x="4504601" y="805218"/>
                <a:ext cx="8530" cy="428539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cxnSp>
            <p:nvCxnSpPr>
              <p:cNvPr id="9" name="Straight Arrow Connector 8">
                <a:extLst>
                  <a:ext uri="{FF2B5EF4-FFF2-40B4-BE49-F238E27FC236}">
                    <a16:creationId xmlns:a16="http://schemas.microsoft.com/office/drawing/2014/main" id="{18C20689-9CAD-47D4-9FD7-6A414D7EF7A1}"/>
                  </a:ext>
                </a:extLst>
              </p:cNvPr>
              <p:cNvCxnSpPr/>
              <p:nvPr/>
            </p:nvCxnSpPr>
            <p:spPr>
              <a:xfrm flipH="1">
                <a:off x="4616327" y="1435017"/>
                <a:ext cx="10235" cy="319195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8B498998-FCD4-40FD-B196-CF0CA4898B1D}"/>
                  </a:ext>
                </a:extLst>
              </p:cNvPr>
              <p:cNvCxnSpPr/>
              <p:nvPr/>
            </p:nvCxnSpPr>
            <p:spPr>
              <a:xfrm flipH="1">
                <a:off x="4401404" y="1422134"/>
                <a:ext cx="1" cy="319195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grpSp>
        <p:pic>
          <p:nvPicPr>
            <p:cNvPr id="7" name="Picture 6">
              <a:extLst>
                <a:ext uri="{FF2B5EF4-FFF2-40B4-BE49-F238E27FC236}">
                  <a16:creationId xmlns:a16="http://schemas.microsoft.com/office/drawing/2014/main" id="{AEA92318-94E2-4D52-9053-213E41941E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53280" y="3204053"/>
              <a:ext cx="2085975" cy="1714500"/>
            </a:xfrm>
            <a:prstGeom prst="rect">
              <a:avLst/>
            </a:prstGeom>
          </p:spPr>
        </p:pic>
      </p:grpSp>
      <p:pic>
        <p:nvPicPr>
          <p:cNvPr id="11" name="Picture 2" descr="আরেকেসি উডি উদ্ভিদ গাছ, খেজুর, Arecaceae, arecales png | PNGEgg">
            <a:extLst>
              <a:ext uri="{FF2B5EF4-FFF2-40B4-BE49-F238E27FC236}">
                <a16:creationId xmlns:a16="http://schemas.microsoft.com/office/drawing/2014/main" id="{FF9A3C25-BF6C-4576-9B81-3C46E51791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5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995317-580B-4D44-97DF-5DFC9E4FF5CE}"/>
              </a:ext>
            </a:extLst>
          </p:cNvPr>
          <p:cNvSpPr txBox="1"/>
          <p:nvPr/>
        </p:nvSpPr>
        <p:spPr>
          <a:xfrm>
            <a:off x="4070011" y="478734"/>
            <a:ext cx="5486400"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88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শিখন ফল</a:t>
            </a:r>
            <a:r>
              <a:rPr lang="en-US" sz="88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a:t>
            </a:r>
          </a:p>
        </p:txBody>
      </p:sp>
      <p:sp>
        <p:nvSpPr>
          <p:cNvPr id="3" name="Rectangle 2">
            <a:extLst>
              <a:ext uri="{FF2B5EF4-FFF2-40B4-BE49-F238E27FC236}">
                <a16:creationId xmlns:a16="http://schemas.microsoft.com/office/drawing/2014/main" id="{0DA0FABF-ACB6-41A4-8EEA-38310209E474}"/>
              </a:ext>
            </a:extLst>
          </p:cNvPr>
          <p:cNvSpPr/>
          <p:nvPr/>
        </p:nvSpPr>
        <p:spPr>
          <a:xfrm>
            <a:off x="2984910" y="2675438"/>
            <a:ext cx="7656601"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lvl="0" indent="-457200">
              <a:buFont typeface="Wingdings" panose="05000000000000000000" pitchFamily="2" charset="2"/>
              <a:buChar char="v"/>
            </a:pP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শোনাঃ ২.১.৩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কবিতা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মূল</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বিষয়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বুঝতে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p>
          <a:p>
            <a:pPr marL="457200" lvl="0" indent="-457200">
              <a:buFont typeface="Wingdings" panose="05000000000000000000" pitchFamily="2" charset="2"/>
              <a:buChar char="v"/>
            </a:pP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বলাঃ</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১</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পাঠ্যবইয়ের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ছড়া</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সাবলীলভাবে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আবৃত্তি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করতে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p>
          <a:p>
            <a:pPr marL="914400" lvl="1" indent="-457200">
              <a:buFont typeface="Wingdings" panose="05000000000000000000" pitchFamily="2" charset="2"/>
              <a:buChar char="v"/>
            </a:pP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পড়াঃ</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১.</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৫</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পাঠে</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ব্যবহৃত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শব্দ</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শ্রবণযোগ্য</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স্পষ্ট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স্বরে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ও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শুদ্ধ</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উচ্চারণে</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পড়তে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endPar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endParaRPr>
          </a:p>
          <a:p>
            <a:pPr marL="457200" lvl="0" indent="-457200">
              <a:buFont typeface="Wingdings" panose="05000000000000000000" pitchFamily="2" charset="2"/>
              <a:buChar char="v"/>
            </a:pP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লেখাঃ 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৫</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বাংলাদেশের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প্রাকৃতিক</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বৈচিত্র্য</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বিষয়সংশ্লিষ্ট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প্রশ্নোত্তর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লিখতে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endParaRPr lang="en-US" sz="1400" dirty="0">
              <a:solidFill>
                <a:schemeClr val="bg2"/>
              </a:solidFill>
            </a:endParaRPr>
          </a:p>
        </p:txBody>
      </p:sp>
      <p:pic>
        <p:nvPicPr>
          <p:cNvPr id="4" name="Picture 2" descr="আরেকেসি উডি উদ্ভিদ গাছ, খেজুর, Arecaceae, arecales png | PNGEgg">
            <a:extLst>
              <a:ext uri="{FF2B5EF4-FFF2-40B4-BE49-F238E27FC236}">
                <a16:creationId xmlns:a16="http://schemas.microsoft.com/office/drawing/2014/main" id="{1427D01E-4199-4417-959C-B330F2844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89"/>
            <a:ext cx="1282535"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7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আরেকেসি উডি উদ্ভিদ গাছ, খেজুর, Arecaceae, arecales png | PNGEgg">
            <a:extLst>
              <a:ext uri="{FF2B5EF4-FFF2-40B4-BE49-F238E27FC236}">
                <a16:creationId xmlns:a16="http://schemas.microsoft.com/office/drawing/2014/main" id="{B53188A0-7175-4889-9B9A-06A86B65C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F2DCA30-7C25-45FD-9491-277B3A5902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6629" y="1701756"/>
            <a:ext cx="5559703" cy="4006690"/>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E75ED5E0-C868-41D3-9271-AEF8AB8AD3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84232" y="1436915"/>
            <a:ext cx="3880298" cy="4536373"/>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732FE757-9B70-4DA5-8F10-94BF90B04C04}"/>
              </a:ext>
            </a:extLst>
          </p:cNvPr>
          <p:cNvSpPr txBox="1"/>
          <p:nvPr/>
        </p:nvSpPr>
        <p:spPr>
          <a:xfrm>
            <a:off x="4702628" y="332508"/>
            <a:ext cx="4595751" cy="646331"/>
          </a:xfrm>
          <a:prstGeom prst="rect">
            <a:avLst/>
          </a:prstGeom>
          <a:noFill/>
        </p:spPr>
        <p:txBody>
          <a:bodyPr wrap="square" rtlCol="0">
            <a:spAutoFit/>
          </a:bodyPr>
          <a:lstStyle/>
          <a:p>
            <a:r>
              <a:rPr lang="en-US" sz="3600"/>
              <a:t>চলো আমরা ছবি দেখি </a:t>
            </a:r>
          </a:p>
        </p:txBody>
      </p:sp>
    </p:spTree>
    <p:extLst>
      <p:ext uri="{BB962C8B-B14F-4D97-AF65-F5344CB8AC3E}">
        <p14:creationId xmlns:p14="http://schemas.microsoft.com/office/powerpoint/2010/main" val="67822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আরেকেসি উডি উদ্ভিদ গাছ, খেজুর, Arecaceae, arecales png | PNGEgg">
            <a:extLst>
              <a:ext uri="{FF2B5EF4-FFF2-40B4-BE49-F238E27FC236}">
                <a16:creationId xmlns:a16="http://schemas.microsoft.com/office/drawing/2014/main" id="{B53188A0-7175-4889-9B9A-06A86B65C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ইনডোর প্ল্যান্ট গাছের ছবি ও গাছ দিয়ে ঘর সাজানোর আইডিয়া - BanglaFeeds.info">
            <a:extLst>
              <a:ext uri="{FF2B5EF4-FFF2-40B4-BE49-F238E27FC236}">
                <a16:creationId xmlns:a16="http://schemas.microsoft.com/office/drawing/2014/main" id="{569C7373-E0F9-4D25-BB5D-50E41BAAD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91554"/>
            <a:ext cx="4301067" cy="10664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ইনডোর প্ল্যান্ট গাছের ছবি ও গাছ দিয়ে ঘর সাজানোর আইডিয়া - BanglaFeeds.info">
            <a:extLst>
              <a:ext uri="{FF2B5EF4-FFF2-40B4-BE49-F238E27FC236}">
                <a16:creationId xmlns:a16="http://schemas.microsoft.com/office/drawing/2014/main" id="{4B8564A3-12B3-442A-90FD-FCC364638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644" y="5791554"/>
            <a:ext cx="4301067" cy="1066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ইনডোর প্ল্যান্ট গাছের ছবি ও গাছ দিয়ে ঘর সাজানোর আইডিয়া - BanglaFeeds.info">
            <a:extLst>
              <a:ext uri="{FF2B5EF4-FFF2-40B4-BE49-F238E27FC236}">
                <a16:creationId xmlns:a16="http://schemas.microsoft.com/office/drawing/2014/main" id="{83DD8A30-F6E8-4979-8834-A2D663965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4711" y="5791554"/>
            <a:ext cx="3567289" cy="10664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Beveled 5">
            <a:extLst>
              <a:ext uri="{FF2B5EF4-FFF2-40B4-BE49-F238E27FC236}">
                <a16:creationId xmlns:a16="http://schemas.microsoft.com/office/drawing/2014/main" id="{8067BADB-E386-4F66-8AAD-8FD5B812E50C}"/>
              </a:ext>
            </a:extLst>
          </p:cNvPr>
          <p:cNvSpPr/>
          <p:nvPr/>
        </p:nvSpPr>
        <p:spPr>
          <a:xfrm>
            <a:off x="2787109" y="1252001"/>
            <a:ext cx="7168443" cy="3854389"/>
          </a:xfrm>
          <a:prstGeom prst="beve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76200">
                <a:gradFill>
                  <a:gsLst>
                    <a:gs pos="28342">
                      <a:srgbClr val="00B0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7" name="TextBox 6">
            <a:extLst>
              <a:ext uri="{FF2B5EF4-FFF2-40B4-BE49-F238E27FC236}">
                <a16:creationId xmlns:a16="http://schemas.microsoft.com/office/drawing/2014/main" id="{1F5ED1F2-C544-4BDC-B14A-C15C80FC32E5}"/>
              </a:ext>
            </a:extLst>
          </p:cNvPr>
          <p:cNvSpPr txBox="1"/>
          <p:nvPr/>
        </p:nvSpPr>
        <p:spPr>
          <a:xfrm>
            <a:off x="4137376" y="2828834"/>
            <a:ext cx="4673600" cy="1200329"/>
          </a:xfrm>
          <a:prstGeom prst="rect">
            <a:avLst/>
          </a:prstGeom>
          <a:noFill/>
        </p:spPr>
        <p:txBody>
          <a:bodyPr wrap="square" rtlCol="0">
            <a:spAutoFit/>
          </a:bodyPr>
          <a:lstStyle/>
          <a:p>
            <a:r>
              <a:rPr lang="en-US" sz="3600">
                <a:solidFill>
                  <a:srgbClr val="FF0000"/>
                </a:solidFill>
              </a:rPr>
              <a:t>শিক্ষাগুরুর মর্যাদা</a:t>
            </a:r>
          </a:p>
          <a:p>
            <a:r>
              <a:rPr lang="en-US" sz="3600">
                <a:solidFill>
                  <a:srgbClr val="92D050"/>
                </a:solidFill>
              </a:rPr>
              <a:t>কাজী কাদের নওয়াজ</a:t>
            </a:r>
          </a:p>
        </p:txBody>
      </p:sp>
      <p:sp>
        <p:nvSpPr>
          <p:cNvPr id="8" name="TextBox 26">
            <a:extLst>
              <a:ext uri="{FF2B5EF4-FFF2-40B4-BE49-F238E27FC236}">
                <a16:creationId xmlns:a16="http://schemas.microsoft.com/office/drawing/2014/main" id="{C600CAE6-557C-4648-A350-60498293D36B}"/>
              </a:ext>
            </a:extLst>
          </p:cNvPr>
          <p:cNvSpPr txBox="1"/>
          <p:nvPr/>
        </p:nvSpPr>
        <p:spPr>
          <a:xfrm>
            <a:off x="4301066" y="296010"/>
            <a:ext cx="4002423" cy="707886"/>
          </a:xfrm>
          <a:prstGeom prst="rect">
            <a:avLst/>
          </a:prstGeom>
          <a:noFill/>
          <a:ln>
            <a:solidFill>
              <a:schemeClr val="tx1"/>
            </a:solid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dirty="0"/>
              <a:t>  </a:t>
            </a:r>
            <a:r>
              <a:rPr lang="bn-IN" sz="4000" b="1" dirty="0">
                <a:latin typeface="NikoshBAN" panose="02000000000000000000" pitchFamily="2" charset="0"/>
                <a:cs typeface="NikoshBAN" panose="02000000000000000000" pitchFamily="2" charset="0"/>
              </a:rPr>
              <a:t>আজ আমরা পড়ব</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045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ইনডোর প্ল্যান্ট গাছের ছবি ও গাছ দিয়ে ঘর সাজানোর আইডিয়া - BanglaFeeds.info">
            <a:extLst>
              <a:ext uri="{FF2B5EF4-FFF2-40B4-BE49-F238E27FC236}">
                <a16:creationId xmlns:a16="http://schemas.microsoft.com/office/drawing/2014/main" id="{21A30BA2-DD2F-43FC-A3B4-F57454660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91554"/>
            <a:ext cx="3567289" cy="1066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ইনডোর প্ল্যান্ট গাছের ছবি ও গাছ দিয়ে ঘর সাজানোর আইডিয়া - BanglaFeeds.info">
            <a:extLst>
              <a:ext uri="{FF2B5EF4-FFF2-40B4-BE49-F238E27FC236}">
                <a16:creationId xmlns:a16="http://schemas.microsoft.com/office/drawing/2014/main" id="{B35C3175-659A-43F8-8DB9-DAB570DB4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288" y="5791554"/>
            <a:ext cx="4143023" cy="1066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ইনডোর প্ল্যান্ট গাছের ছবি ও গাছ দিয়ে ঘর সাজানোর আইডিয়া - BanglaFeeds.info">
            <a:extLst>
              <a:ext uri="{FF2B5EF4-FFF2-40B4-BE49-F238E27FC236}">
                <a16:creationId xmlns:a16="http://schemas.microsoft.com/office/drawing/2014/main" id="{21FC8D4A-BC72-4A95-A72F-03F02ADE9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311" y="5791554"/>
            <a:ext cx="4481689" cy="1066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কবি কাজী কাদের নওয়াজ : জীবন ও সাহিত্যকর্ম">
            <a:extLst>
              <a:ext uri="{FF2B5EF4-FFF2-40B4-BE49-F238E27FC236}">
                <a16:creationId xmlns:a16="http://schemas.microsoft.com/office/drawing/2014/main" id="{EB23DE88-5541-494D-87FD-C2917B72D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39" y="1428537"/>
            <a:ext cx="2705100" cy="2749903"/>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A22CA6FE-856C-4E7D-AA48-0B51BBE1B7AC}"/>
              </a:ext>
            </a:extLst>
          </p:cNvPr>
          <p:cNvSpPr/>
          <p:nvPr/>
        </p:nvSpPr>
        <p:spPr>
          <a:xfrm>
            <a:off x="1678673" y="1049759"/>
            <a:ext cx="2844800" cy="17836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জন্ম</a:t>
            </a:r>
          </a:p>
          <a:p>
            <a:pPr algn="ctr"/>
            <a:r>
              <a:rPr lang="en-US" sz="2400"/>
              <a:t>১৯৯০ সালের ১৫ই জানুয়ারি ।</a:t>
            </a:r>
          </a:p>
        </p:txBody>
      </p:sp>
      <p:sp>
        <p:nvSpPr>
          <p:cNvPr id="9" name="Cloud 8">
            <a:extLst>
              <a:ext uri="{FF2B5EF4-FFF2-40B4-BE49-F238E27FC236}">
                <a16:creationId xmlns:a16="http://schemas.microsoft.com/office/drawing/2014/main" id="{04364F38-51C8-4750-8D7D-F289A1937BB0}"/>
              </a:ext>
            </a:extLst>
          </p:cNvPr>
          <p:cNvSpPr/>
          <p:nvPr/>
        </p:nvSpPr>
        <p:spPr>
          <a:xfrm>
            <a:off x="1783643" y="3639961"/>
            <a:ext cx="2844800" cy="17836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নীতিকথা ও কাহিনীমূলক শিশুতোষ কবিতার জন্য খ্যাতি লাভ করেন </a:t>
            </a:r>
          </a:p>
        </p:txBody>
      </p:sp>
      <p:sp>
        <p:nvSpPr>
          <p:cNvPr id="10" name="Cloud 9">
            <a:extLst>
              <a:ext uri="{FF2B5EF4-FFF2-40B4-BE49-F238E27FC236}">
                <a16:creationId xmlns:a16="http://schemas.microsoft.com/office/drawing/2014/main" id="{B27DE9AF-A13C-41BA-ACF4-CF6A55423EA7}"/>
              </a:ext>
            </a:extLst>
          </p:cNvPr>
          <p:cNvSpPr/>
          <p:nvPr/>
        </p:nvSpPr>
        <p:spPr>
          <a:xfrm>
            <a:off x="8933470" y="3531583"/>
            <a:ext cx="2844800" cy="17836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মৃত্যু</a:t>
            </a:r>
          </a:p>
          <a:p>
            <a:pPr algn="ctr"/>
            <a:r>
              <a:rPr lang="en-US" sz="2400"/>
              <a:t>১৯৮৩ সালের </a:t>
            </a:r>
          </a:p>
          <a:p>
            <a:pPr algn="ctr"/>
            <a:r>
              <a:rPr lang="en-US" sz="2400"/>
              <a:t>৩রা জানুয়ারি</a:t>
            </a:r>
          </a:p>
        </p:txBody>
      </p:sp>
      <p:sp>
        <p:nvSpPr>
          <p:cNvPr id="11" name="Cloud 10">
            <a:extLst>
              <a:ext uri="{FF2B5EF4-FFF2-40B4-BE49-F238E27FC236}">
                <a16:creationId xmlns:a16="http://schemas.microsoft.com/office/drawing/2014/main" id="{37C7A4FC-6E90-4E88-A7EB-9B55E116BC87}"/>
              </a:ext>
            </a:extLst>
          </p:cNvPr>
          <p:cNvSpPr/>
          <p:nvPr/>
        </p:nvSpPr>
        <p:spPr>
          <a:xfrm>
            <a:off x="8605502" y="829064"/>
            <a:ext cx="2844800" cy="17836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তিনি কলকাতা বিশ্ব বিদ্যালয় থেকে অনার্স ও বিটি পাশ করেন । </a:t>
            </a:r>
          </a:p>
        </p:txBody>
      </p:sp>
      <p:sp>
        <p:nvSpPr>
          <p:cNvPr id="12" name="Rectangle 11">
            <a:extLst>
              <a:ext uri="{FF2B5EF4-FFF2-40B4-BE49-F238E27FC236}">
                <a16:creationId xmlns:a16="http://schemas.microsoft.com/office/drawing/2014/main" id="{A7730BB0-33C8-4E77-A389-1BA827565F45}"/>
              </a:ext>
            </a:extLst>
          </p:cNvPr>
          <p:cNvSpPr/>
          <p:nvPr/>
        </p:nvSpPr>
        <p:spPr>
          <a:xfrm>
            <a:off x="4628443" y="413566"/>
            <a:ext cx="3872089" cy="830997"/>
          </a:xfrm>
          <a:prstGeom prst="rect">
            <a:avLst/>
          </a:prstGeom>
          <a:ln>
            <a:solidFill>
              <a:schemeClr val="tx1"/>
            </a:solidFill>
            <a:prstDash val="lgDash"/>
          </a:ln>
        </p:spPr>
        <p:txBody>
          <a:bodyPr wrap="square">
            <a:spAutoFit/>
          </a:bodyPr>
          <a:lstStyle/>
          <a:p>
            <a:pPr lvl="1">
              <a:buFont typeface="Wingdings" pitchFamily="2" charset="2"/>
              <a:buChar char="v"/>
            </a:pPr>
            <a:r>
              <a:rPr lang="bn-BD" sz="4800" b="1" dirty="0">
                <a:effectLst>
                  <a:outerShdw blurRad="38100" dist="38100" dir="2700000" algn="tl">
                    <a:srgbClr val="000000">
                      <a:alpha val="43137"/>
                    </a:srgbClr>
                  </a:outerShdw>
                </a:effectLst>
                <a:latin typeface="NikoshBAN" pitchFamily="2" charset="0"/>
                <a:cs typeface="NikoshBAN" pitchFamily="2" charset="0"/>
              </a:rPr>
              <a:t>কবি পরিচিতি </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a:extLst>
              <a:ext uri="{FF2B5EF4-FFF2-40B4-BE49-F238E27FC236}">
                <a16:creationId xmlns:a16="http://schemas.microsoft.com/office/drawing/2014/main" id="{7375A09D-2F9C-4EA4-BF6F-92DCD0409134}"/>
              </a:ext>
            </a:extLst>
          </p:cNvPr>
          <p:cNvSpPr txBox="1"/>
          <p:nvPr/>
        </p:nvSpPr>
        <p:spPr>
          <a:xfrm>
            <a:off x="5511839" y="4417187"/>
            <a:ext cx="2931676" cy="461665"/>
          </a:xfrm>
          <a:prstGeom prst="rect">
            <a:avLst/>
          </a:prstGeom>
          <a:noFill/>
        </p:spPr>
        <p:txBody>
          <a:bodyPr wrap="square" rtlCol="0">
            <a:spAutoFit/>
          </a:bodyPr>
          <a:lstStyle/>
          <a:p>
            <a:r>
              <a:rPr lang="en-US" sz="2400">
                <a:solidFill>
                  <a:srgbClr val="FF0000"/>
                </a:solidFill>
              </a:rPr>
              <a:t>কাজী কাদের নওয়াজ</a:t>
            </a:r>
          </a:p>
        </p:txBody>
      </p:sp>
      <p:pic>
        <p:nvPicPr>
          <p:cNvPr id="13" name="Picture 2" descr="আরেকেসি উডি উদ্ভিদ গাছ, খেজুর, Arecaceae, arecales png | PNGEgg">
            <a:extLst>
              <a:ext uri="{FF2B5EF4-FFF2-40B4-BE49-F238E27FC236}">
                <a16:creationId xmlns:a16="http://schemas.microsoft.com/office/drawing/2014/main" id="{D9E1B7F8-F0CA-41CA-B38D-68E31D753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7489"/>
            <a:ext cx="1444979" cy="6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570</Words>
  <Application>Microsoft Office PowerPoint</Application>
  <PresentationFormat>Widescreen</PresentationFormat>
  <Paragraphs>101</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2021-09-10T12:13:20Z</dcterms:created>
  <dcterms:modified xsi:type="dcterms:W3CDTF">2021-09-11T12:42:10Z</dcterms:modified>
</cp:coreProperties>
</file>