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Welcome to my new class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106508586_104064771373795_651118779509418858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209800"/>
            <a:ext cx="8077200" cy="4267200"/>
          </a:xfrm>
          <a:solidFill>
            <a:srgbClr val="92D050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3. Guess the meanings of the following words from the context:</a:t>
            </a:r>
          </a:p>
          <a:p>
            <a:r>
              <a:rPr lang="en-US" sz="3200" b="1" dirty="0" smtClean="0"/>
              <a:t>a. persona</a:t>
            </a:r>
          </a:p>
          <a:p>
            <a:r>
              <a:rPr lang="en-US" sz="3200" b="1" dirty="0" smtClean="0"/>
              <a:t>b. curious</a:t>
            </a:r>
          </a:p>
          <a:p>
            <a:r>
              <a:rPr lang="en-US" sz="3200" b="1" dirty="0" smtClean="0"/>
              <a:t>c. fascinating</a:t>
            </a:r>
          </a:p>
          <a:p>
            <a:r>
              <a:rPr lang="en-US" sz="3200" b="1" dirty="0" smtClean="0"/>
              <a:t>d. manic</a:t>
            </a:r>
          </a:p>
          <a:p>
            <a:r>
              <a:rPr lang="en-US" sz="3200" b="1" dirty="0" smtClean="0"/>
              <a:t>e. devoted</a:t>
            </a:r>
          </a:p>
          <a:p>
            <a:r>
              <a:rPr lang="en-US" sz="3200" b="1" dirty="0" smtClean="0"/>
              <a:t>f. obstacles</a:t>
            </a:r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4. Answer the following questions:</a:t>
            </a:r>
          </a:p>
          <a:p>
            <a:r>
              <a:rPr lang="en-US" b="1" i="1" dirty="0" smtClean="0"/>
              <a:t>a. What does </a:t>
            </a:r>
            <a:r>
              <a:rPr lang="en-US" b="1" i="1" dirty="0" err="1" smtClean="0"/>
              <a:t>Ôgiving</a:t>
            </a:r>
            <a:r>
              <a:rPr lang="en-US" b="1" i="1" dirty="0" smtClean="0"/>
              <a:t> </a:t>
            </a:r>
            <a:r>
              <a:rPr lang="en-US" b="1" i="1" dirty="0" err="1" smtClean="0"/>
              <a:t>ticketsÕ</a:t>
            </a:r>
            <a:r>
              <a:rPr lang="en-US" b="1" i="1" dirty="0" smtClean="0"/>
              <a:t> mean in the context?</a:t>
            </a:r>
          </a:p>
          <a:p>
            <a:r>
              <a:rPr lang="en-US" b="1" i="1" dirty="0" smtClean="0"/>
              <a:t>b. What idea of the central character have you formed?</a:t>
            </a:r>
          </a:p>
          <a:p>
            <a:r>
              <a:rPr lang="en-US" b="1" i="1" dirty="0" smtClean="0"/>
              <a:t>c. What is meant by 'the road to </a:t>
            </a:r>
            <a:r>
              <a:rPr lang="en-US" b="1" i="1" dirty="0" err="1" smtClean="0"/>
              <a:t>marriageÕ</a:t>
            </a:r>
            <a:r>
              <a:rPr lang="en-US" b="1" i="1" dirty="0" smtClean="0"/>
              <a:t>?</a:t>
            </a:r>
          </a:p>
          <a:p>
            <a:r>
              <a:rPr lang="en-US" b="1" i="1" dirty="0" smtClean="0"/>
              <a:t>d. In which language was the movie probably made?</a:t>
            </a:r>
          </a:p>
          <a:p>
            <a:r>
              <a:rPr lang="en-US" b="1" i="1" dirty="0" smtClean="0"/>
              <a:t>e. How does the movie end?</a:t>
            </a:r>
          </a:p>
          <a:p>
            <a:pPr>
              <a:buNone/>
            </a:pPr>
            <a:endParaRPr lang="en-US" b="1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Evaluation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i="1" dirty="0" smtClean="0"/>
              <a:t> </a:t>
            </a:r>
            <a:r>
              <a:rPr lang="en-US" sz="4400" b="1" i="1" dirty="0" smtClean="0"/>
              <a:t> </a:t>
            </a:r>
            <a:r>
              <a:rPr lang="en-US" sz="4400" b="1" i="1" dirty="0" smtClean="0"/>
              <a:t>Find the meaning of the word </a:t>
            </a:r>
            <a:r>
              <a:rPr lang="en-US" sz="4400" b="1" i="1" dirty="0" err="1" smtClean="0"/>
              <a:t>Ômanic.Õ</a:t>
            </a:r>
            <a:r>
              <a:rPr lang="en-US" sz="4400" b="1" i="1" dirty="0" smtClean="0"/>
              <a:t> What is the root word for </a:t>
            </a:r>
            <a:r>
              <a:rPr lang="en-US" sz="4400" b="1" i="1" dirty="0" smtClean="0"/>
              <a:t>manic? Describe </a:t>
            </a:r>
            <a:r>
              <a:rPr lang="en-US" sz="4400" b="1" i="1" dirty="0" smtClean="0"/>
              <a:t>in 5 sentences how a manic traffic policeman would behave in real life.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Homework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i="1" dirty="0" smtClean="0"/>
              <a:t>    Go </a:t>
            </a:r>
            <a:r>
              <a:rPr lang="en-US" sz="4800" b="1" i="1" dirty="0" smtClean="0"/>
              <a:t>to Google and find out more about the film and write a 200 </a:t>
            </a:r>
            <a:r>
              <a:rPr lang="en-US" sz="4800" b="1" i="1" dirty="0" smtClean="0"/>
              <a:t>words paragraph </a:t>
            </a:r>
            <a:r>
              <a:rPr lang="en-US" sz="4800" b="1" i="1" dirty="0" smtClean="0"/>
              <a:t>based on your search. If possible, watch the film on the You Tube.</a:t>
            </a:r>
          </a:p>
          <a:p>
            <a:pPr>
              <a:buNone/>
            </a:pPr>
            <a:endParaRPr lang="en-US" sz="48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Thank you all </a:t>
            </a:r>
            <a:endParaRPr lang="en-US" sz="8000" dirty="0"/>
          </a:p>
        </p:txBody>
      </p:sp>
      <p:pic>
        <p:nvPicPr>
          <p:cNvPr id="4" name="Content Placeholder 3" descr="my-brother-the-traffic-policeman_poster_goldposter_com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828800"/>
            <a:ext cx="7924800" cy="4571999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Introduction</a:t>
            </a:r>
            <a:endParaRPr lang="en-US" sz="8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About myself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About my class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MD. ARIFUL ISLAM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LECTURER IN ENGLISH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SHAYESTAGANJ KAMIL MADRASAH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SHAYESTAGANJ, HABIGANJ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CON: 01711957590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EMAIL: arif046980@gmail.com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CLASS: TWELVE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SUB: ENGLISH 1</a:t>
            </a:r>
            <a:r>
              <a:rPr lang="en-US" sz="35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</a:t>
            </a: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PAPEWR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PERIOD: 1</a:t>
            </a:r>
            <a:r>
              <a:rPr lang="en-US" sz="35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SS NUMBER:50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 50 MINUTES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DATE: 26/082021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TOPIC: UNIT-2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LESSON: 04</a:t>
            </a:r>
          </a:p>
          <a:p>
            <a:pPr>
              <a:buNone/>
            </a:pPr>
            <a:endParaRPr lang="en-US" sz="35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1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6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7" grpId="0" build="p"/>
      <p:bldP spid="7" grpId="1" build="p"/>
      <p:bldP spid="6" grpId="0" build="p"/>
      <p:bldP spid="6" grpId="1" build="p"/>
      <p:bldP spid="8" grpId="0" build="p"/>
      <p:bldP spid="8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AT THE PICTURES TELL ABOUT THEM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57400"/>
            <a:ext cx="2486025" cy="4038600"/>
          </a:xfr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057400"/>
            <a:ext cx="2495550" cy="4114800"/>
          </a:xfrm>
          <a:prstGeom prst="rect">
            <a:avLst/>
          </a:prstGeom>
        </p:spPr>
      </p:pic>
      <p:pic>
        <p:nvPicPr>
          <p:cNvPr id="6" name="Picture 5" descr="untitled-design-250x2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133600"/>
            <a:ext cx="2381250" cy="39624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 all of you are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is the very picture of traffic </a:t>
            </a:r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polic</a:t>
            </a: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So our today’s topic is My Brother Is A Traffic Police Man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Our lesson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i="1" dirty="0" smtClean="0"/>
              <a:t>Unit Two: Traffic Education</a:t>
            </a:r>
          </a:p>
          <a:p>
            <a:pPr>
              <a:buNone/>
            </a:pPr>
            <a:r>
              <a:rPr lang="en-US" sz="4800" b="1" i="1" dirty="0" smtClean="0"/>
              <a:t>Lesson </a:t>
            </a:r>
            <a:r>
              <a:rPr lang="en-US" sz="4800" b="1" i="1" dirty="0" smtClean="0"/>
              <a:t>4 From </a:t>
            </a:r>
            <a:r>
              <a:rPr lang="en-US" sz="4800" b="1" i="1" dirty="0" err="1" smtClean="0"/>
              <a:t>Filippos</a:t>
            </a:r>
            <a:r>
              <a:rPr lang="en-US" sz="4800" b="1" i="1" dirty="0" smtClean="0"/>
              <a:t> </a:t>
            </a:r>
            <a:r>
              <a:rPr lang="en-US" sz="4800" b="1" i="1" dirty="0" err="1" smtClean="0"/>
              <a:t>Fylaktos</a:t>
            </a:r>
            <a:r>
              <a:rPr lang="en-US" sz="4800" b="1" i="1" dirty="0" smtClean="0"/>
              <a:t>' </a:t>
            </a:r>
            <a:r>
              <a:rPr lang="en-US" sz="4800" b="1" i="1" dirty="0" err="1" smtClean="0"/>
              <a:t>Film"My</a:t>
            </a:r>
            <a:r>
              <a:rPr lang="en-US" sz="4800" b="1" i="1" dirty="0" smtClean="0"/>
              <a:t> </a:t>
            </a:r>
            <a:r>
              <a:rPr lang="en-US" sz="4800" b="1" i="1" dirty="0" smtClean="0"/>
              <a:t>Brother, the Traffic Policeman"</a:t>
            </a:r>
          </a:p>
          <a:p>
            <a:pPr>
              <a:buNone/>
            </a:pPr>
            <a:endParaRPr lang="en-US" sz="4800" b="1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AFTER COMPLETING THE </a:t>
            </a:r>
            <a:r>
              <a:rPr lang="en-US" sz="3600" b="1" dirty="0" err="1" smtClean="0"/>
              <a:t>THE</a:t>
            </a:r>
            <a:r>
              <a:rPr lang="en-US" sz="3600" b="1" dirty="0" smtClean="0"/>
              <a:t> LESSON THE STUDENTS WILL BE ABLE TO:</a:t>
            </a:r>
          </a:p>
          <a:p>
            <a:pPr marL="651510" indent="-514350">
              <a:buAutoNum type="arabicPeriod"/>
            </a:pPr>
            <a:r>
              <a:rPr lang="en-US" sz="3600" b="1" dirty="0" smtClean="0"/>
              <a:t>Tell about a film on traffic police.</a:t>
            </a:r>
          </a:p>
          <a:p>
            <a:pPr marL="651510" indent="-514350">
              <a:buAutoNum type="arabicPeriod"/>
            </a:pPr>
            <a:r>
              <a:rPr lang="en-US" sz="3600" b="1" dirty="0" smtClean="0"/>
              <a:t>Ask and answer simple question.</a:t>
            </a:r>
          </a:p>
          <a:p>
            <a:pPr marL="651510" indent="-514350">
              <a:buAutoNum type="arabicPeriod"/>
            </a:pPr>
            <a:r>
              <a:rPr lang="en-US" sz="3600" b="1" dirty="0" smtClean="0"/>
              <a:t>Make paragraph on traffic police</a:t>
            </a:r>
            <a:endParaRPr lang="en-US" sz="36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6934200" cy="12954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Warm </a:t>
            </a:r>
            <a:r>
              <a:rPr lang="en-US" i="1" dirty="0" smtClean="0"/>
              <a:t>up activity:</a:t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924800" cy="4267200"/>
          </a:xfrm>
        </p:spPr>
        <p:txBody>
          <a:bodyPr/>
          <a:lstStyle/>
          <a:p>
            <a:r>
              <a:rPr lang="en-US" sz="3600" b="1" i="1" dirty="0" smtClean="0"/>
              <a:t>Imagine </a:t>
            </a:r>
            <a:r>
              <a:rPr lang="en-US" sz="3600" b="1" i="1" dirty="0" smtClean="0"/>
              <a:t>yourself as a traffic policeman. You have just finished your shift</a:t>
            </a:r>
          </a:p>
          <a:p>
            <a:r>
              <a:rPr lang="en-US" sz="3600" b="1" i="1" dirty="0" smtClean="0"/>
              <a:t>directing traffic near a school from morning till noon. Talk to a small group</a:t>
            </a:r>
          </a:p>
          <a:p>
            <a:r>
              <a:rPr lang="en-US" sz="3600" b="1" i="1" dirty="0" smtClean="0"/>
              <a:t>for 5 minutes about your experience.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4000" dirty="0" smtClean="0"/>
              <a:t>Let us read the passage first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153400" cy="4343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persona of a traffic policeman has always been a curious one. It has often </a:t>
            </a:r>
            <a:r>
              <a:rPr lang="en-US" sz="2800" b="1" dirty="0" smtClean="0"/>
              <a:t>found important </a:t>
            </a:r>
            <a:r>
              <a:rPr lang="en-US" sz="2800" b="1" dirty="0" smtClean="0"/>
              <a:t>space and close treatment in literature and other arts. Besides the </a:t>
            </a:r>
            <a:r>
              <a:rPr lang="en-US" sz="2800" b="1" dirty="0" smtClean="0"/>
              <a:t>many poems </a:t>
            </a:r>
            <a:r>
              <a:rPr lang="en-US" sz="2800" b="1" dirty="0" smtClean="0"/>
              <a:t>about this </a:t>
            </a:r>
            <a:r>
              <a:rPr lang="en-US" sz="2800" b="1" dirty="0" smtClean="0"/>
              <a:t>fascinating character</a:t>
            </a:r>
            <a:r>
              <a:rPr lang="en-US" sz="2800" b="1" dirty="0" smtClean="0"/>
              <a:t>, there is at least one movie where the </a:t>
            </a:r>
            <a:r>
              <a:rPr lang="en-US" sz="2800" b="1" dirty="0" smtClean="0"/>
              <a:t>central character </a:t>
            </a:r>
            <a:r>
              <a:rPr lang="en-US" sz="2800" b="1" dirty="0" smtClean="0"/>
              <a:t>is a traffic policeman. In 1963, Greek film maker </a:t>
            </a:r>
            <a:r>
              <a:rPr lang="en-US" sz="2800" b="1" dirty="0" err="1" smtClean="0"/>
              <a:t>Filippos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Fylaktos</a:t>
            </a:r>
            <a:r>
              <a:rPr lang="en-US" sz="2800" b="1" dirty="0" smtClean="0"/>
              <a:t> made this film </a:t>
            </a:r>
            <a:r>
              <a:rPr lang="en-US" sz="2800" b="1" dirty="0" smtClean="0"/>
              <a:t>named </a:t>
            </a:r>
            <a:r>
              <a:rPr lang="en-US" sz="2800" b="1" i="1" dirty="0" smtClean="0"/>
              <a:t>My Brother, the Traffic Policeman. </a:t>
            </a:r>
            <a:r>
              <a:rPr lang="en-US" sz="2800" b="1" dirty="0" smtClean="0"/>
              <a:t>It </a:t>
            </a:r>
            <a:r>
              <a:rPr lang="en-US" sz="2800" b="1" dirty="0" smtClean="0"/>
              <a:t>featured a </a:t>
            </a:r>
            <a:r>
              <a:rPr lang="en-US" sz="2800" b="1" dirty="0" smtClean="0"/>
              <a:t>slightly manic </a:t>
            </a:r>
            <a:r>
              <a:rPr lang="en-US" sz="2800" b="1" dirty="0" smtClean="0"/>
              <a:t>traffic policeman</a:t>
            </a:r>
            <a:r>
              <a:rPr lang="en-US" sz="2800" b="1" dirty="0" smtClean="0"/>
              <a:t>, </a:t>
            </a:r>
            <a:endParaRPr lang="en-US" sz="2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914400"/>
          </a:xfrm>
        </p:spPr>
        <p:txBody>
          <a:bodyPr/>
          <a:lstStyle/>
          <a:p>
            <a:r>
              <a:rPr lang="en-US" sz="6600" dirty="0" smtClean="0"/>
              <a:t>Read silently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09800"/>
            <a:ext cx="7924800" cy="3962400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Antonis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Pikrocholos</a:t>
            </a:r>
            <a:r>
              <a:rPr lang="en-US" sz="2400" b="1" dirty="0" smtClean="0"/>
              <a:t>, who is utterly devoted to service and duty, </a:t>
            </a:r>
            <a:r>
              <a:rPr lang="en-US" sz="2400" b="1" dirty="0" smtClean="0"/>
              <a:t>and applies </a:t>
            </a:r>
            <a:r>
              <a:rPr lang="en-US" sz="2400" b="1" dirty="0" smtClean="0"/>
              <a:t>the traffic code with unyielding severity. Tickets rain down upon </a:t>
            </a:r>
            <a:r>
              <a:rPr lang="en-US" sz="2400" b="1" dirty="0" smtClean="0"/>
              <a:t>law-breakers in </a:t>
            </a:r>
            <a:r>
              <a:rPr lang="en-US" sz="2400" b="1" dirty="0" smtClean="0"/>
              <a:t>particular taxi-drivers and especially </a:t>
            </a:r>
            <a:r>
              <a:rPr lang="en-US" sz="2400" b="1" dirty="0" err="1" smtClean="0"/>
              <a:t>Lampros</a:t>
            </a:r>
            <a:r>
              <a:rPr lang="en-US" sz="2400" b="1" dirty="0" smtClean="0"/>
              <a:t>, who happens to be in love </a:t>
            </a:r>
            <a:r>
              <a:rPr lang="en-US" sz="2400" b="1" dirty="0" smtClean="0"/>
              <a:t>with </a:t>
            </a:r>
            <a:r>
              <a:rPr lang="en-US" sz="2400" b="1" dirty="0" err="1" smtClean="0"/>
              <a:t>Pikrocholos</a:t>
            </a:r>
            <a:r>
              <a:rPr lang="en-US" sz="2400" b="1" dirty="0" smtClean="0"/>
              <a:t>’ </a:t>
            </a:r>
            <a:r>
              <a:rPr lang="en-US" sz="2400" b="1" dirty="0" smtClean="0"/>
              <a:t>sister, Fofo. In his turn, the traffic policeman is in love with </a:t>
            </a:r>
            <a:r>
              <a:rPr lang="en-US" sz="2400" b="1" dirty="0" smtClean="0"/>
              <a:t>a businessman’s </a:t>
            </a:r>
            <a:r>
              <a:rPr lang="en-US" sz="2400" b="1" dirty="0" smtClean="0"/>
              <a:t>daughter, Kiki, who is afraid to reveal her feelings to her </a:t>
            </a:r>
            <a:r>
              <a:rPr lang="en-US" sz="2400" b="1" dirty="0" smtClean="0"/>
              <a:t>father. Besides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Antonis</a:t>
            </a:r>
            <a:r>
              <a:rPr lang="en-US" sz="2400" b="1" dirty="0" smtClean="0"/>
              <a:t> has given lots of traffic tickets to a bus belonging to her </a:t>
            </a:r>
            <a:r>
              <a:rPr lang="en-US" sz="2400" b="1" dirty="0" err="1" smtClean="0"/>
              <a:t>fatherÕs</a:t>
            </a:r>
            <a:r>
              <a:rPr lang="en-US" sz="2400" b="1" dirty="0" smtClean="0"/>
              <a:t> company</a:t>
            </a:r>
            <a:r>
              <a:rPr lang="en-US" sz="2400" b="1" dirty="0" smtClean="0"/>
              <a:t>. For all these reasons, the road to marriage for both couples is long </a:t>
            </a:r>
            <a:r>
              <a:rPr lang="en-US" sz="2400" b="1" dirty="0" smtClean="0"/>
              <a:t>and strewn </a:t>
            </a:r>
            <a:r>
              <a:rPr lang="en-US" sz="2400" b="1" dirty="0" smtClean="0"/>
              <a:t>with obstacles, but the outcome is a happy one for everyone involved.</a:t>
            </a:r>
          </a:p>
          <a:p>
            <a:endParaRPr lang="en-US" sz="2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555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Welcome to my new class</vt:lpstr>
      <vt:lpstr>Introduction</vt:lpstr>
      <vt:lpstr>LOOK AT THE PICTURES TELL ABOUT THEM</vt:lpstr>
      <vt:lpstr>Yes all of you are right</vt:lpstr>
      <vt:lpstr>Our lesson</vt:lpstr>
      <vt:lpstr>LESSON OUTCOMES</vt:lpstr>
      <vt:lpstr>Warm up activity: </vt:lpstr>
      <vt:lpstr>Let us read the passage first</vt:lpstr>
      <vt:lpstr>Read silently</vt:lpstr>
      <vt:lpstr>Individual Work</vt:lpstr>
      <vt:lpstr>Pair Work</vt:lpstr>
      <vt:lpstr>Evaluation</vt:lpstr>
      <vt:lpstr>Homework</vt:lpstr>
      <vt:lpstr>Thank you all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new class</dc:title>
  <dc:creator>user</dc:creator>
  <cp:lastModifiedBy>user</cp:lastModifiedBy>
  <cp:revision>5</cp:revision>
  <dcterms:created xsi:type="dcterms:W3CDTF">2006-08-16T00:00:00Z</dcterms:created>
  <dcterms:modified xsi:type="dcterms:W3CDTF">2021-09-03T15:38:36Z</dcterms:modified>
</cp:coreProperties>
</file>