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409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6" r:id="rId11"/>
    <p:sldId id="267" r:id="rId12"/>
    <p:sldId id="265" r:id="rId13"/>
    <p:sldId id="269" r:id="rId14"/>
    <p:sldId id="268" r:id="rId15"/>
    <p:sldId id="270" r:id="rId16"/>
    <p:sldId id="271" r:id="rId17"/>
  </p:sldIdLst>
  <p:sldSz cx="8229600" cy="6218238"/>
  <p:notesSz cx="6858000" cy="9144000"/>
  <p:defaultTextStyle>
    <a:defPPr>
      <a:defRPr lang="en-US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76" d="100"/>
          <a:sy n="76" d="100"/>
        </p:scale>
        <p:origin x="-870" y="-96"/>
      </p:cViewPr>
      <p:guideLst>
        <p:guide orient="horz" pos="1959"/>
        <p:guide pos="25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80060" y="1243649"/>
            <a:ext cx="7066483" cy="1658197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80060" y="2927357"/>
            <a:ext cx="7069226" cy="1589105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66460" y="829102"/>
            <a:ext cx="1851660" cy="472557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480" y="829102"/>
            <a:ext cx="5417820" cy="472557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317" y="1193903"/>
            <a:ext cx="6995160" cy="1235357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317" y="2452355"/>
            <a:ext cx="6995160" cy="1368876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638407"/>
            <a:ext cx="7406640" cy="1036373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80" y="1740967"/>
            <a:ext cx="3634740" cy="402112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83380" y="1740967"/>
            <a:ext cx="3634740" cy="402112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638407"/>
            <a:ext cx="7406640" cy="1036373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682179"/>
            <a:ext cx="3636169" cy="597843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80525" y="1686269"/>
            <a:ext cx="3637598" cy="593755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11480" y="2280022"/>
            <a:ext cx="3636169" cy="3486964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0525" y="2280022"/>
            <a:ext cx="3637598" cy="3486964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638407"/>
            <a:ext cx="7475220" cy="1036373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466370"/>
            <a:ext cx="2468880" cy="1053646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17220" y="1520014"/>
            <a:ext cx="2468880" cy="4145492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17546" y="1520014"/>
            <a:ext cx="4600575" cy="4145492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849178" y="1004709"/>
            <a:ext cx="4732020" cy="3730943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7203721" y="4859773"/>
            <a:ext cx="139903" cy="140947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1067200"/>
            <a:ext cx="1991563" cy="1434983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2564896"/>
            <a:ext cx="1988820" cy="1976018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69480" y="5763387"/>
            <a:ext cx="548640" cy="33106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137214" y="1087619"/>
            <a:ext cx="4155948" cy="3565123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8573" y="5273989"/>
            <a:ext cx="8246745" cy="9442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943350" y="5639598"/>
            <a:ext cx="4286250" cy="57864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65000" sy="65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8573" y="-6478"/>
            <a:ext cx="8246745" cy="9442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943350" y="-6477"/>
            <a:ext cx="4286250" cy="57864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11480" y="638407"/>
            <a:ext cx="7406640" cy="1036373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11480" y="1754925"/>
            <a:ext cx="7406640" cy="3979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11480" y="5763387"/>
            <a:ext cx="1920240" cy="33106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00300" y="5763387"/>
            <a:ext cx="3017520" cy="33106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132320" y="5763387"/>
            <a:ext cx="685800" cy="33106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7115" y="183526"/>
            <a:ext cx="8262493" cy="58866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ransition spd="slow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823119"/>
            <a:ext cx="7406640" cy="1036373"/>
          </a:xfr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b="1" i="1" dirty="0" smtClean="0">
                <a:ln w="76200">
                  <a:solidFill>
                    <a:schemeClr val="tx1"/>
                  </a:solidFill>
                </a:ln>
              </a:rPr>
              <a:t>Welcome to my class</a:t>
            </a:r>
            <a:endParaRPr lang="en-US" b="1" i="1" dirty="0">
              <a:ln w="76200">
                <a:solidFill>
                  <a:schemeClr val="tx1"/>
                </a:solidFill>
              </a:ln>
            </a:endParaRPr>
          </a:p>
        </p:txBody>
      </p:sp>
      <p:pic>
        <p:nvPicPr>
          <p:cNvPr id="6" name="Content Placeholder 5" descr="121659763_154963279617277_4207080152421992602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042319"/>
            <a:ext cx="7467600" cy="3802856"/>
          </a:xfrm>
          <a:solidFill>
            <a:schemeClr val="accent4"/>
          </a:solidFill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823119"/>
            <a:ext cx="7406640" cy="10668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b="1" i="1" dirty="0" smtClean="0"/>
              <a:t>Read the text in pair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2042319"/>
            <a:ext cx="7406640" cy="3692278"/>
          </a:xfrm>
          <a:solidFill>
            <a:schemeClr val="bg2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i="1" dirty="0" smtClean="0"/>
              <a:t>ii. World Health </a:t>
            </a:r>
            <a:r>
              <a:rPr lang="en-US" i="1" dirty="0" err="1" smtClean="0"/>
              <a:t>Organisation</a:t>
            </a:r>
            <a:r>
              <a:rPr lang="en-US" i="1" dirty="0" smtClean="0"/>
              <a:t> (WHO) identifies adolescence as the period in </a:t>
            </a:r>
            <a:r>
              <a:rPr lang="en-US" i="1" dirty="0" smtClean="0"/>
              <a:t>human growth </a:t>
            </a:r>
            <a:r>
              <a:rPr lang="en-US" i="1" dirty="0" smtClean="0"/>
              <a:t>and development that occurs after childhood and before adulthood. </a:t>
            </a:r>
            <a:r>
              <a:rPr lang="en-US" i="1" dirty="0" smtClean="0"/>
              <a:t>This phase </a:t>
            </a:r>
            <a:r>
              <a:rPr lang="en-US" i="1" dirty="0" smtClean="0"/>
              <a:t>represents one of the critical transitions in </a:t>
            </a:r>
            <a:r>
              <a:rPr lang="en-US" i="1" dirty="0" err="1" smtClean="0"/>
              <a:t>oneÕs</a:t>
            </a:r>
            <a:r>
              <a:rPr lang="en-US" i="1" dirty="0" smtClean="0"/>
              <a:t> life span and is </a:t>
            </a:r>
            <a:r>
              <a:rPr lang="en-US" i="1" dirty="0" err="1" smtClean="0"/>
              <a:t>characterised</a:t>
            </a:r>
            <a:r>
              <a:rPr lang="en-US" i="1" dirty="0" smtClean="0"/>
              <a:t> by </a:t>
            </a:r>
            <a:r>
              <a:rPr lang="en-US" i="1" dirty="0" smtClean="0"/>
              <a:t>fast paced growth and change which are second only to those at </a:t>
            </a:r>
            <a:r>
              <a:rPr lang="en-US" i="1" dirty="0" smtClean="0"/>
              <a:t>infancy. Biological </a:t>
            </a:r>
            <a:r>
              <a:rPr lang="en-US" i="1" dirty="0" smtClean="0"/>
              <a:t>processes drive many aspects of this growth and development with </a:t>
            </a:r>
            <a:r>
              <a:rPr lang="en-US" i="1" dirty="0" smtClean="0"/>
              <a:t>the onset </a:t>
            </a:r>
            <a:r>
              <a:rPr lang="en-US" i="1" dirty="0" smtClean="0"/>
              <a:t>of puberty marking the passage from childhood to adolescence. The </a:t>
            </a:r>
            <a:r>
              <a:rPr lang="en-US" i="1" dirty="0" smtClean="0"/>
              <a:t>biological determinants </a:t>
            </a:r>
            <a:r>
              <a:rPr lang="en-US" i="1" dirty="0" smtClean="0"/>
              <a:t>of adolescence are fairly universal; however, the duration and </a:t>
            </a:r>
            <a:r>
              <a:rPr lang="en-US" i="1" dirty="0" smtClean="0"/>
              <a:t>defining characteristics </a:t>
            </a:r>
            <a:r>
              <a:rPr lang="en-US" i="1" dirty="0" smtClean="0"/>
              <a:t>of this period may vary across time, cultures, and </a:t>
            </a:r>
            <a:r>
              <a:rPr lang="en-US" i="1" dirty="0" smtClean="0"/>
              <a:t>socio-economic situations</a:t>
            </a:r>
            <a:r>
              <a:rPr lang="en-US" i="1" dirty="0" smtClean="0"/>
              <a:t>. </a:t>
            </a:r>
            <a:endParaRPr lang="en-US" i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823119"/>
            <a:ext cx="7406640" cy="10668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b="1" i="1" dirty="0" smtClean="0"/>
              <a:t>Read the text in pair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2042319"/>
            <a:ext cx="7406640" cy="3692278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 </a:t>
            </a:r>
            <a:r>
              <a:rPr lang="en-US" b="1" i="1" dirty="0" smtClean="0"/>
              <a:t>   This </a:t>
            </a:r>
            <a:r>
              <a:rPr lang="en-US" b="1" i="1" dirty="0" smtClean="0"/>
              <a:t>period has seen many changes over the past century-puberty </a:t>
            </a:r>
            <a:r>
              <a:rPr lang="en-US" b="1" i="1" dirty="0" smtClean="0"/>
              <a:t>for example</a:t>
            </a:r>
            <a:r>
              <a:rPr lang="en-US" b="1" i="1" dirty="0" smtClean="0"/>
              <a:t>, comes earlier than before, people marry late, and their sexual attitudes </a:t>
            </a:r>
            <a:r>
              <a:rPr lang="en-US" b="1" i="1" dirty="0" smtClean="0"/>
              <a:t>and 48 </a:t>
            </a:r>
            <a:r>
              <a:rPr lang="en-US" b="1" i="1" dirty="0" smtClean="0"/>
              <a:t>English For </a:t>
            </a:r>
            <a:r>
              <a:rPr lang="en-US" b="1" i="1" dirty="0" smtClean="0"/>
              <a:t>Today </a:t>
            </a:r>
            <a:r>
              <a:rPr lang="en-US" b="1" i="1" dirty="0" err="1" smtClean="0"/>
              <a:t>behaviours</a:t>
            </a:r>
            <a:r>
              <a:rPr lang="en-US" b="1" i="1" dirty="0" smtClean="0"/>
              <a:t> </a:t>
            </a:r>
            <a:r>
              <a:rPr lang="en-US" b="1" i="1" dirty="0" smtClean="0"/>
              <a:t>are different from their grandparents, or even parents. Among </a:t>
            </a:r>
            <a:r>
              <a:rPr lang="en-US" b="1" i="1" dirty="0" smtClean="0"/>
              <a:t>the factors </a:t>
            </a:r>
            <a:r>
              <a:rPr lang="en-US" b="1" i="1" dirty="0" smtClean="0"/>
              <a:t>responsible for the change are education, urbanization and spread of </a:t>
            </a:r>
            <a:r>
              <a:rPr lang="en-US" b="1" i="1" dirty="0" smtClean="0"/>
              <a:t>global communication</a:t>
            </a:r>
            <a:r>
              <a:rPr lang="en-US" b="1" i="1" dirty="0" smtClean="0"/>
              <a:t>.</a:t>
            </a:r>
            <a:endParaRPr lang="en-US" b="1" i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23119"/>
            <a:ext cx="7284720" cy="851661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 smtClean="0"/>
              <a:t>Answer the following questions:</a:t>
            </a:r>
          </a:p>
          <a:p>
            <a:pPr>
              <a:buNone/>
            </a:pPr>
            <a:r>
              <a:rPr lang="en-US" b="1" i="1" dirty="0" smtClean="0"/>
              <a:t>a. What changes are experienced by the adolescent youths?</a:t>
            </a:r>
          </a:p>
          <a:p>
            <a:pPr>
              <a:buNone/>
            </a:pPr>
            <a:r>
              <a:rPr lang="en-US" b="1" i="1" dirty="0" smtClean="0"/>
              <a:t>b. What are some of the potential health risks faced by the adolescents?</a:t>
            </a:r>
          </a:p>
          <a:p>
            <a:pPr>
              <a:buNone/>
            </a:pPr>
            <a:r>
              <a:rPr lang="en-US" b="1" i="1" dirty="0" smtClean="0"/>
              <a:t>c. How are the adolescents different from the children and adults?</a:t>
            </a:r>
          </a:p>
          <a:p>
            <a:pPr>
              <a:buNone/>
            </a:pPr>
            <a:r>
              <a:rPr lang="en-US" b="1" i="1" dirty="0" smtClean="0"/>
              <a:t>d. What role can the society and community play in promoting the adolescents?</a:t>
            </a:r>
          </a:p>
          <a:p>
            <a:pPr>
              <a:buNone/>
            </a:pPr>
            <a:r>
              <a:rPr lang="en-US" b="1" i="1" dirty="0" smtClean="0"/>
              <a:t>e. Do you think you are getting enough support from your family, school </a:t>
            </a:r>
            <a:r>
              <a:rPr lang="en-US" b="1" i="1" dirty="0" smtClean="0"/>
              <a:t>and community</a:t>
            </a:r>
            <a:r>
              <a:rPr lang="en-US" b="1" i="1" dirty="0" smtClean="0"/>
              <a:t>?</a:t>
            </a:r>
            <a:endParaRPr lang="en-US" b="1" i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823119"/>
            <a:ext cx="7406640" cy="10668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b="1" i="1" dirty="0" smtClean="0"/>
              <a:t>Read the text in pair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2042319"/>
            <a:ext cx="7406640" cy="3692278"/>
          </a:xfrm>
          <a:solidFill>
            <a:schemeClr val="bg2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/>
              <a:t>iii. The time of adolescence is a period of </a:t>
            </a:r>
            <a:r>
              <a:rPr lang="en-US" i="1" dirty="0" smtClean="0"/>
              <a:t>preparation</a:t>
            </a:r>
          </a:p>
          <a:p>
            <a:pPr>
              <a:buNone/>
            </a:pPr>
            <a:r>
              <a:rPr lang="en-US" i="1" dirty="0" smtClean="0"/>
              <a:t>for </a:t>
            </a:r>
            <a:r>
              <a:rPr lang="en-US" i="1" dirty="0" smtClean="0"/>
              <a:t>adulthood during which </a:t>
            </a:r>
            <a:r>
              <a:rPr lang="en-US" i="1" dirty="0" smtClean="0"/>
              <a:t>one </a:t>
            </a:r>
            <a:r>
              <a:rPr lang="en-US" i="1" dirty="0" err="1" smtClean="0"/>
              <a:t>experiencs</a:t>
            </a:r>
            <a:r>
              <a:rPr lang="en-US" i="1" dirty="0" smtClean="0"/>
              <a:t> </a:t>
            </a:r>
            <a:r>
              <a:rPr lang="en-US" i="1" dirty="0" smtClean="0"/>
              <a:t>several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key developments</a:t>
            </a:r>
            <a:r>
              <a:rPr lang="en-US" i="1" dirty="0" smtClean="0"/>
              <a:t>. Besides physical and </a:t>
            </a:r>
            <a:r>
              <a:rPr lang="en-US" i="1" dirty="0" smtClean="0"/>
              <a:t>sexual </a:t>
            </a:r>
          </a:p>
          <a:p>
            <a:pPr>
              <a:buNone/>
            </a:pPr>
            <a:r>
              <a:rPr lang="en-US" i="1" dirty="0" smtClean="0"/>
              <a:t>maturation, </a:t>
            </a:r>
            <a:r>
              <a:rPr lang="en-US" i="1" dirty="0" err="1" smtClean="0"/>
              <a:t>theseexperiences</a:t>
            </a:r>
            <a:r>
              <a:rPr lang="en-US" i="1" dirty="0" smtClean="0"/>
              <a:t> </a:t>
            </a:r>
            <a:r>
              <a:rPr lang="en-US" i="1" dirty="0" smtClean="0"/>
              <a:t>include movement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toward social </a:t>
            </a:r>
            <a:r>
              <a:rPr lang="en-US" i="1" dirty="0" smtClean="0"/>
              <a:t>and economic </a:t>
            </a:r>
            <a:r>
              <a:rPr lang="en-US" i="1" dirty="0" smtClean="0"/>
              <a:t>independence, development </a:t>
            </a:r>
          </a:p>
          <a:p>
            <a:pPr>
              <a:buNone/>
            </a:pPr>
            <a:r>
              <a:rPr lang="en-US" i="1" dirty="0" smtClean="0"/>
              <a:t>of identity</a:t>
            </a:r>
            <a:r>
              <a:rPr lang="en-US" i="1" dirty="0" smtClean="0"/>
              <a:t>, the acquisition of skills needed to carry out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adult relationships </a:t>
            </a:r>
            <a:r>
              <a:rPr lang="en-US" i="1" dirty="0" smtClean="0"/>
              <a:t>and roles and the capacity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for  abstract </a:t>
            </a:r>
            <a:r>
              <a:rPr lang="en-US" i="1" dirty="0" smtClean="0"/>
              <a:t>reasoning. While </a:t>
            </a:r>
            <a:r>
              <a:rPr lang="en-US" i="1" dirty="0" smtClean="0"/>
              <a:t>adolescence is </a:t>
            </a:r>
            <a:r>
              <a:rPr lang="en-US" i="1" dirty="0" smtClean="0"/>
              <a:t>a time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of tremendous </a:t>
            </a:r>
            <a:r>
              <a:rPr lang="en-US" i="1" dirty="0" smtClean="0"/>
              <a:t>growth and potential, it is also a time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of </a:t>
            </a:r>
            <a:r>
              <a:rPr lang="en-US" i="1" dirty="0" smtClean="0"/>
              <a:t>considerable risks during </a:t>
            </a:r>
            <a:r>
              <a:rPr lang="en-US" i="1" dirty="0" smtClean="0"/>
              <a:t>which social </a:t>
            </a:r>
            <a:r>
              <a:rPr lang="en-US" i="1" dirty="0" smtClean="0"/>
              <a:t>contexts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exert </a:t>
            </a:r>
            <a:r>
              <a:rPr lang="en-US" i="1" dirty="0" smtClean="0"/>
              <a:t>powerful influences.</a:t>
            </a:r>
            <a:endParaRPr lang="en-US" i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Evaluation</a:t>
            </a:r>
            <a:endParaRPr lang="en-US" sz="8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i="1" dirty="0" smtClean="0"/>
              <a:t>7. What do the following words and terms mean?</a:t>
            </a:r>
          </a:p>
          <a:p>
            <a:r>
              <a:rPr lang="en-US" sz="3200" b="1" i="1" dirty="0" smtClean="0"/>
              <a:t>a. infancy</a:t>
            </a:r>
          </a:p>
          <a:p>
            <a:r>
              <a:rPr lang="en-US" sz="3200" b="1" i="1" dirty="0" smtClean="0"/>
              <a:t>b. puberty</a:t>
            </a:r>
          </a:p>
          <a:p>
            <a:r>
              <a:rPr lang="en-US" sz="3200" b="1" i="1" dirty="0" smtClean="0"/>
              <a:t>c. transition</a:t>
            </a:r>
          </a:p>
          <a:p>
            <a:r>
              <a:rPr lang="en-US" sz="3200" b="1" i="1" dirty="0" smtClean="0"/>
              <a:t>d. defining characteristic</a:t>
            </a:r>
          </a:p>
          <a:p>
            <a:r>
              <a:rPr lang="en-US" sz="3200" b="1" i="1" dirty="0" smtClean="0"/>
              <a:t>e. provider attitude</a:t>
            </a:r>
            <a:endParaRPr lang="en-US" sz="3200" b="1" i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build="p" animBg="1"/>
      <p:bldP spid="6" grpI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3119"/>
            <a:ext cx="7406640" cy="29718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800" b="1" i="1" dirty="0" smtClean="0"/>
              <a:t>Suppose you are going to give a presentation on the possible health </a:t>
            </a:r>
            <a:r>
              <a:rPr lang="en-US" sz="2800" b="1" i="1" dirty="0" smtClean="0"/>
              <a:t>problems that </a:t>
            </a:r>
            <a:r>
              <a:rPr lang="en-US" sz="2800" b="1" i="1" dirty="0" smtClean="0"/>
              <a:t>adolescent youths may face: What problems will you highlight and </a:t>
            </a:r>
            <a:r>
              <a:rPr lang="en-US" sz="2800" b="1" i="1" dirty="0" smtClean="0"/>
              <a:t>what solutions </a:t>
            </a:r>
            <a:r>
              <a:rPr lang="en-US" sz="2800" b="1" i="1" dirty="0" smtClean="0"/>
              <a:t>would you offer? Write a paragraph (about 150 words) introducing</a:t>
            </a:r>
            <a:br>
              <a:rPr lang="en-US" sz="2800" b="1" i="1" dirty="0" smtClean="0"/>
            </a:br>
            <a:r>
              <a:rPr lang="en-US" sz="2800" b="1" i="1" dirty="0" smtClean="0"/>
              <a:t>the topic.</a:t>
            </a:r>
            <a:br>
              <a:rPr lang="en-US" sz="2800" b="1" i="1" dirty="0" smtClean="0"/>
            </a:br>
            <a:endParaRPr lang="en-US" sz="2800" b="1" i="1" dirty="0"/>
          </a:p>
        </p:txBody>
      </p:sp>
      <p:pic>
        <p:nvPicPr>
          <p:cNvPr id="4" name="Content Placeholder 3" descr="117338082_129335065513432_8670156217302248363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3794919"/>
            <a:ext cx="7315200" cy="1828800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975519"/>
            <a:ext cx="7406640" cy="1143000"/>
          </a:xfr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vert="horz"/>
          <a:lstStyle/>
          <a:p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latin typeface="Agency FB" pitchFamily="34" charset="0"/>
              </a:rPr>
              <a:t>Thank you all my lovely students</a:t>
            </a:r>
            <a:endParaRPr lang="en-US" b="1" i="1" dirty="0">
              <a:solidFill>
                <a:schemeClr val="tx2">
                  <a:lumMod val="50000"/>
                </a:schemeClr>
              </a:solidFill>
              <a:latin typeface="Agency FB" pitchFamily="34" charset="0"/>
            </a:endParaRPr>
          </a:p>
        </p:txBody>
      </p:sp>
      <p:pic>
        <p:nvPicPr>
          <p:cNvPr id="4" name="Content Placeholder 3" descr="122304700_156061596174112_171364182621172794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499519"/>
            <a:ext cx="7467600" cy="3276599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975519"/>
            <a:ext cx="3742849" cy="32766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i="1" dirty="0" err="1" smtClean="0">
                <a:solidFill>
                  <a:srgbClr val="00B050"/>
                </a:solidFill>
              </a:rPr>
              <a:t>Md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Ariful</a:t>
            </a:r>
            <a:r>
              <a:rPr lang="en-US" i="1" dirty="0" smtClean="0">
                <a:solidFill>
                  <a:srgbClr val="00B050"/>
                </a:solidFill>
              </a:rPr>
              <a:t> Islam</a:t>
            </a:r>
          </a:p>
          <a:p>
            <a:r>
              <a:rPr lang="en-US" i="1" dirty="0" smtClean="0">
                <a:solidFill>
                  <a:srgbClr val="00B050"/>
                </a:solidFill>
              </a:rPr>
              <a:t>Lecturer in English</a:t>
            </a:r>
          </a:p>
          <a:p>
            <a:r>
              <a:rPr lang="en-US" i="1" dirty="0" err="1" smtClean="0">
                <a:solidFill>
                  <a:srgbClr val="00B050"/>
                </a:solidFill>
              </a:rPr>
              <a:t>Shayestaganj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Kamil</a:t>
            </a:r>
            <a:r>
              <a:rPr lang="en-US" i="1" dirty="0" smtClean="0">
                <a:solidFill>
                  <a:srgbClr val="00B050"/>
                </a:solidFill>
              </a:rPr>
              <a:t> </a:t>
            </a:r>
            <a:r>
              <a:rPr lang="en-US" i="1" dirty="0" err="1" smtClean="0">
                <a:solidFill>
                  <a:srgbClr val="00B050"/>
                </a:solidFill>
              </a:rPr>
              <a:t>Madrasah</a:t>
            </a:r>
            <a:r>
              <a:rPr lang="en-US" i="1" dirty="0" smtClean="0">
                <a:solidFill>
                  <a:srgbClr val="00B050"/>
                </a:solidFill>
              </a:rPr>
              <a:t>, </a:t>
            </a:r>
            <a:r>
              <a:rPr lang="en-US" i="1" dirty="0" err="1" smtClean="0">
                <a:solidFill>
                  <a:srgbClr val="00B050"/>
                </a:solidFill>
              </a:rPr>
              <a:t>Shayestaganj</a:t>
            </a:r>
            <a:endParaRPr lang="en-US" i="1" dirty="0" smtClean="0">
              <a:solidFill>
                <a:srgbClr val="00B050"/>
              </a:solidFill>
            </a:endParaRPr>
          </a:p>
          <a:p>
            <a:r>
              <a:rPr lang="en-US" i="1" dirty="0" smtClean="0">
                <a:solidFill>
                  <a:srgbClr val="00B050"/>
                </a:solidFill>
              </a:rPr>
              <a:t>Con: 01711857580</a:t>
            </a:r>
          </a:p>
          <a:p>
            <a:r>
              <a:rPr lang="en-US" i="1" dirty="0" smtClean="0">
                <a:solidFill>
                  <a:srgbClr val="00B050"/>
                </a:solidFill>
              </a:rPr>
              <a:t>Email: arif046980@gmail.com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191000" y="899319"/>
            <a:ext cx="3627123" cy="35052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00B050"/>
                </a:solidFill>
              </a:rPr>
              <a:t>Class: Twelve</a:t>
            </a:r>
          </a:p>
          <a:p>
            <a:r>
              <a:rPr lang="en-US" sz="2800" i="1" dirty="0" smtClean="0">
                <a:solidFill>
                  <a:srgbClr val="00B050"/>
                </a:solidFill>
              </a:rPr>
              <a:t>Sub: English</a:t>
            </a:r>
          </a:p>
          <a:p>
            <a:r>
              <a:rPr lang="en-US" sz="2800" i="1" dirty="0" smtClean="0">
                <a:solidFill>
                  <a:srgbClr val="00B050"/>
                </a:solidFill>
              </a:rPr>
              <a:t>Period: 1</a:t>
            </a:r>
            <a:r>
              <a:rPr lang="en-US" sz="2800" i="1" baseline="30000" dirty="0" smtClean="0">
                <a:solidFill>
                  <a:srgbClr val="00B050"/>
                </a:solidFill>
              </a:rPr>
              <a:t>st</a:t>
            </a:r>
            <a:endParaRPr lang="en-US" sz="2800" i="1" dirty="0" smtClean="0">
              <a:solidFill>
                <a:srgbClr val="00B050"/>
              </a:solidFill>
            </a:endParaRPr>
          </a:p>
          <a:p>
            <a:r>
              <a:rPr lang="en-US" sz="2800" i="1" dirty="0" smtClean="0">
                <a:solidFill>
                  <a:srgbClr val="00B050"/>
                </a:solidFill>
              </a:rPr>
              <a:t>Date:31/08/2021</a:t>
            </a:r>
          </a:p>
          <a:p>
            <a:r>
              <a:rPr lang="en-US" sz="2800" i="1" dirty="0" smtClean="0">
                <a:solidFill>
                  <a:srgbClr val="00B050"/>
                </a:solidFill>
              </a:rPr>
              <a:t>Number of Ss: 50</a:t>
            </a:r>
          </a:p>
          <a:p>
            <a:r>
              <a:rPr lang="en-US" sz="2800" i="1" dirty="0" smtClean="0">
                <a:solidFill>
                  <a:srgbClr val="00B050"/>
                </a:solidFill>
              </a:rPr>
              <a:t>Time: 50 minutes</a:t>
            </a:r>
            <a:endParaRPr lang="en-US" sz="2800" i="1" dirty="0">
              <a:solidFill>
                <a:srgbClr val="00B050"/>
              </a:solidFill>
            </a:endParaRPr>
          </a:p>
        </p:txBody>
      </p:sp>
      <p:pic>
        <p:nvPicPr>
          <p:cNvPr id="10" name="Content Placeholder 9" descr="106472071_104060494707556_3110408211938320099_n(1)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28600" y="4252119"/>
            <a:ext cx="3733800" cy="1515268"/>
          </a:xfrm>
        </p:spPr>
      </p:pic>
      <p:pic>
        <p:nvPicPr>
          <p:cNvPr id="11" name="Content Placeholder 10" descr="120637479_150690610044544_8912012319283550203_n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267200" y="4175919"/>
            <a:ext cx="3505200" cy="1676400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1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5" grpId="1" build="p" animBg="1"/>
      <p:bldP spid="7" grpId="0" build="p" animBg="1"/>
      <p:bldP spid="7" grpI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823119"/>
            <a:ext cx="6827520" cy="1295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i="1" dirty="0" smtClean="0"/>
              <a:t>Look at the picture and say what the picture about</a:t>
            </a:r>
            <a:endParaRPr lang="en-US" b="1" i="1" dirty="0"/>
          </a:p>
        </p:txBody>
      </p:sp>
      <p:pic>
        <p:nvPicPr>
          <p:cNvPr id="4" name="Content Placeholder 3" descr="ed-school-elementary-school-wordpress-them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195513"/>
            <a:ext cx="7239000" cy="3538537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746919"/>
            <a:ext cx="7406640" cy="1371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>Yes, we see some adolescent boys and girls are rejoicing.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2194719"/>
            <a:ext cx="7406640" cy="353987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Our today’s lesson is:</a:t>
            </a:r>
          </a:p>
          <a:p>
            <a:r>
              <a:rPr lang="en-US" sz="4000" b="1" i="1" dirty="0" smtClean="0"/>
              <a:t>Unit Five: Adolescence</a:t>
            </a:r>
          </a:p>
          <a:p>
            <a:r>
              <a:rPr lang="en-US" sz="4000" b="1" i="1" dirty="0" smtClean="0"/>
              <a:t>Lesson 1</a:t>
            </a:r>
          </a:p>
          <a:p>
            <a:r>
              <a:rPr lang="en-US" sz="4000" b="1" i="1" dirty="0" smtClean="0"/>
              <a:t>The Storm and Stress of Adolescence</a:t>
            </a:r>
          </a:p>
          <a:p>
            <a:pPr>
              <a:buNone/>
            </a:pPr>
            <a:endParaRPr lang="en-US" sz="4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823119"/>
            <a:ext cx="7406640" cy="12954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>After completing the lesson the students will be able to :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2347119"/>
            <a:ext cx="7406640" cy="338747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en-US" sz="3600" b="1" i="1" dirty="0" smtClean="0"/>
              <a:t>Tell the meaning of some </a:t>
            </a:r>
            <a:r>
              <a:rPr lang="en-US" sz="3600" b="1" i="1" dirty="0" err="1" smtClean="0"/>
              <a:t>vocabs</a:t>
            </a:r>
            <a:r>
              <a:rPr lang="en-US" sz="3600" b="1" i="1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3600" b="1" i="1" dirty="0" smtClean="0"/>
              <a:t>Read a text.</a:t>
            </a:r>
          </a:p>
          <a:p>
            <a:pPr marL="514350" indent="-514350">
              <a:buAutoNum type="arabicPeriod"/>
            </a:pPr>
            <a:r>
              <a:rPr lang="en-US" sz="3600" b="1" i="1" dirty="0" smtClean="0"/>
              <a:t>Ask and answer the questions.</a:t>
            </a:r>
          </a:p>
          <a:p>
            <a:pPr marL="514350" indent="-514350">
              <a:buAutoNum type="arabicPeriod"/>
            </a:pPr>
            <a:r>
              <a:rPr lang="en-US" sz="3600" b="1" i="1" dirty="0" smtClean="0"/>
              <a:t>Write a paragraph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899319"/>
            <a:ext cx="7406640" cy="775461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/>
              <a:t>Worm up activity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i="1" dirty="0" smtClean="0"/>
              <a:t>Discuss </a:t>
            </a:r>
            <a:r>
              <a:rPr lang="en-US" sz="2800" i="1" dirty="0" smtClean="0"/>
              <a:t>the questions in pair.</a:t>
            </a:r>
          </a:p>
          <a:p>
            <a:pPr>
              <a:buNone/>
            </a:pPr>
            <a:r>
              <a:rPr lang="en-US" sz="2800" i="1" dirty="0" smtClean="0"/>
              <a:t>_ What age group do you </a:t>
            </a:r>
            <a:r>
              <a:rPr lang="en-US" sz="2800" i="1" dirty="0" smtClean="0"/>
              <a:t>belong to</a:t>
            </a:r>
            <a:r>
              <a:rPr lang="en-US" sz="2800" i="1" dirty="0" smtClean="0"/>
              <a:t>? (16-17, 18-21, 22-23).</a:t>
            </a:r>
          </a:p>
          <a:p>
            <a:pPr>
              <a:buNone/>
            </a:pPr>
            <a:r>
              <a:rPr lang="en-US" sz="2800" i="1" dirty="0" smtClean="0"/>
              <a:t>_ Do you think you are old </a:t>
            </a:r>
            <a:r>
              <a:rPr lang="en-US" sz="2800" i="1" dirty="0" smtClean="0"/>
              <a:t>enough to </a:t>
            </a:r>
            <a:r>
              <a:rPr lang="en-US" sz="2800" i="1" dirty="0" smtClean="0"/>
              <a:t>face the world?</a:t>
            </a:r>
          </a:p>
          <a:p>
            <a:pPr>
              <a:buNone/>
            </a:pPr>
            <a:r>
              <a:rPr lang="en-US" sz="2800" i="1" dirty="0" smtClean="0"/>
              <a:t>_ Do you ever feel that people do </a:t>
            </a:r>
            <a:r>
              <a:rPr lang="en-US" sz="2800" i="1" dirty="0" smtClean="0"/>
              <a:t>not pay </a:t>
            </a:r>
            <a:r>
              <a:rPr lang="en-US" sz="2800" i="1" dirty="0" smtClean="0"/>
              <a:t>you much attention because </a:t>
            </a:r>
            <a:r>
              <a:rPr lang="en-US" sz="2800" i="1" dirty="0" err="1" smtClean="0"/>
              <a:t>ofn</a:t>
            </a:r>
            <a:r>
              <a:rPr lang="en-US" sz="2800" i="1" dirty="0" smtClean="0"/>
              <a:t> your </a:t>
            </a:r>
            <a:r>
              <a:rPr lang="en-US" sz="2800" i="1" dirty="0" smtClean="0"/>
              <a:t>age? Why?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823119"/>
            <a:ext cx="7406640" cy="11430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b="1" i="1" dirty="0" smtClean="0"/>
              <a:t>Do individually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2118519"/>
            <a:ext cx="7406640" cy="361607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Write the meaning of the following words:</a:t>
            </a:r>
          </a:p>
          <a:p>
            <a:pPr marL="514350" indent="-514350">
              <a:buAutoNum type="alphaLcPeriod"/>
            </a:pPr>
            <a:r>
              <a:rPr lang="en-US" sz="3600" b="1" i="1" dirty="0" smtClean="0"/>
              <a:t>i</a:t>
            </a:r>
            <a:r>
              <a:rPr lang="en-US" sz="3600" b="1" i="1" dirty="0" smtClean="0"/>
              <a:t>nfancy</a:t>
            </a:r>
          </a:p>
          <a:p>
            <a:pPr marL="514350" indent="-514350">
              <a:buAutoNum type="alphaLcPeriod"/>
            </a:pPr>
            <a:r>
              <a:rPr lang="en-US" sz="3600" b="1" i="1" dirty="0" smtClean="0"/>
              <a:t>Adolescence</a:t>
            </a:r>
          </a:p>
          <a:p>
            <a:pPr marL="514350" indent="-514350">
              <a:buAutoNum type="alphaLcPeriod"/>
            </a:pPr>
            <a:r>
              <a:rPr lang="en-US" sz="3600" b="1" i="1" dirty="0" smtClean="0"/>
              <a:t>Identifies</a:t>
            </a:r>
          </a:p>
          <a:p>
            <a:pPr marL="514350" indent="-514350">
              <a:buAutoNum type="alphaLcPeriod"/>
            </a:pPr>
            <a:r>
              <a:rPr lang="en-US" sz="3600" b="1" i="1" dirty="0" smtClean="0"/>
              <a:t>Occurs</a:t>
            </a:r>
          </a:p>
          <a:p>
            <a:pPr marL="514350" indent="-514350">
              <a:buAutoNum type="alphaLcPeriod"/>
            </a:pPr>
            <a:r>
              <a:rPr lang="en-US" sz="3600" b="1" i="1" dirty="0" smtClean="0"/>
              <a:t>span</a:t>
            </a:r>
            <a:endParaRPr lang="en-US" sz="3600" b="1" i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823119"/>
            <a:ext cx="7406640" cy="11430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b="1" i="1" dirty="0" smtClean="0"/>
              <a:t>Match the answers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2118519"/>
            <a:ext cx="7406640" cy="3616078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Write the meaning of the following words:</a:t>
            </a:r>
          </a:p>
          <a:p>
            <a:pPr marL="514350" indent="-514350">
              <a:buAutoNum type="alphaLcPeriod"/>
            </a:pPr>
            <a:r>
              <a:rPr lang="en-US" sz="3600" b="1" i="1" dirty="0" smtClean="0"/>
              <a:t>Infancy------------ childhood</a:t>
            </a:r>
          </a:p>
          <a:p>
            <a:pPr marL="514350" indent="-514350">
              <a:buAutoNum type="alphaLcPeriod"/>
            </a:pPr>
            <a:r>
              <a:rPr lang="en-US" sz="3600" b="1" i="1" dirty="0" smtClean="0"/>
              <a:t>Adolescence----- </a:t>
            </a:r>
            <a:r>
              <a:rPr lang="en-US" sz="3600" b="1" i="1" dirty="0" err="1" smtClean="0"/>
              <a:t>puberly</a:t>
            </a:r>
            <a:endParaRPr lang="en-US" sz="3600" b="1" i="1" dirty="0" smtClean="0"/>
          </a:p>
          <a:p>
            <a:pPr marL="514350" indent="-514350">
              <a:buAutoNum type="alphaLcPeriod"/>
            </a:pPr>
            <a:r>
              <a:rPr lang="en-US" sz="3600" b="1" i="1" dirty="0" smtClean="0"/>
              <a:t>Identifies---------traces</a:t>
            </a:r>
          </a:p>
          <a:p>
            <a:pPr marL="514350" indent="-514350">
              <a:buAutoNum type="alphaLcPeriod"/>
            </a:pPr>
            <a:r>
              <a:rPr lang="en-US" sz="3600" b="1" i="1" dirty="0" smtClean="0"/>
              <a:t>Occurs-------------happens</a:t>
            </a:r>
          </a:p>
          <a:p>
            <a:pPr marL="514350" indent="-514350">
              <a:buAutoNum type="alphaLcPeriod"/>
            </a:pPr>
            <a:r>
              <a:rPr lang="en-US" sz="3600" b="1" i="1" dirty="0" smtClean="0"/>
              <a:t>Span-----------------period</a:t>
            </a:r>
            <a:endParaRPr lang="en-US" sz="3600" b="1" i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823119"/>
            <a:ext cx="7406640" cy="10668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b="1" i="1" dirty="0" smtClean="0"/>
              <a:t>Read the text in pair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2042319"/>
            <a:ext cx="7406640" cy="3692278"/>
          </a:xfrm>
          <a:solidFill>
            <a:schemeClr val="bg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smtClean="0"/>
              <a:t>   </a:t>
            </a:r>
            <a:r>
              <a:rPr lang="en-US" i="1" dirty="0" err="1" smtClean="0"/>
              <a:t>i</a:t>
            </a:r>
            <a:r>
              <a:rPr lang="en-US" i="1" dirty="0" smtClean="0"/>
              <a:t>. Children must pass through several stages in their lives to become adults. For </a:t>
            </a:r>
            <a:r>
              <a:rPr lang="en-US" i="1" dirty="0" smtClean="0"/>
              <a:t>most people</a:t>
            </a:r>
            <a:r>
              <a:rPr lang="en-US" i="1" dirty="0" smtClean="0"/>
              <a:t>, there are four or five such stages of growth where they learn certain </a:t>
            </a:r>
            <a:r>
              <a:rPr lang="en-US" i="1" dirty="0" smtClean="0"/>
              <a:t>things: infancy </a:t>
            </a:r>
            <a:r>
              <a:rPr lang="en-US" i="1" dirty="0" smtClean="0"/>
              <a:t>(birth to age 2), early childhood (3 to 8 years), later childhood (9 to </a:t>
            </a:r>
            <a:r>
              <a:rPr lang="en-US" i="1" dirty="0" smtClean="0"/>
              <a:t>12 years</a:t>
            </a:r>
            <a:r>
              <a:rPr lang="en-US" i="1" dirty="0" smtClean="0"/>
              <a:t>) and adolescence (13 to 18 years). Persons 18 and over are considered </a:t>
            </a:r>
            <a:r>
              <a:rPr lang="en-US" i="1" dirty="0" smtClean="0"/>
              <a:t>adults in </a:t>
            </a:r>
            <a:r>
              <a:rPr lang="en-US" i="1" dirty="0" smtClean="0"/>
              <a:t>our society. Of course, there are some who will try to act older than their </a:t>
            </a:r>
            <a:r>
              <a:rPr lang="en-US" i="1" dirty="0" smtClean="0"/>
              <a:t>years. But</a:t>
            </a:r>
            <a:r>
              <a:rPr lang="en-US" i="1" dirty="0" smtClean="0"/>
              <a:t>, for the most part, most individuals have to go through these stages </a:t>
            </a:r>
            <a:r>
              <a:rPr lang="en-US" i="1" dirty="0" smtClean="0"/>
              <a:t>irrespective of </a:t>
            </a:r>
            <a:r>
              <a:rPr lang="en-US" i="1" dirty="0" smtClean="0"/>
              <a:t>their economic or social status.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755</Words>
  <Application>Microsoft Office PowerPoint</Application>
  <PresentationFormat>Custom</PresentationFormat>
  <Paragraphs>76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Welcome to my class</vt:lpstr>
      <vt:lpstr>Slide 4</vt:lpstr>
      <vt:lpstr>Look at the picture and say what the picture about</vt:lpstr>
      <vt:lpstr>Yes, we see some adolescent boys and girls are rejoicing.</vt:lpstr>
      <vt:lpstr>After completing the lesson the students will be able to :</vt:lpstr>
      <vt:lpstr>Worm up activity</vt:lpstr>
      <vt:lpstr>Do individually</vt:lpstr>
      <vt:lpstr>Match the answers</vt:lpstr>
      <vt:lpstr>Read the text in pair</vt:lpstr>
      <vt:lpstr>Read the text in pair</vt:lpstr>
      <vt:lpstr>Read the text in pair</vt:lpstr>
      <vt:lpstr>Group work</vt:lpstr>
      <vt:lpstr>Read the text in pair</vt:lpstr>
      <vt:lpstr>Evaluation</vt:lpstr>
      <vt:lpstr>Suppose you are going to give a presentation on the possible health problems that adolescent youths may face: What problems will you highlight and what solutions would you offer? Write a paragraph (about 150 words) introducing the topic. </vt:lpstr>
      <vt:lpstr>Thank you all my lovely students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ABOUR</dc:title>
  <dc:creator>user</dc:creator>
  <cp:lastModifiedBy>user</cp:lastModifiedBy>
  <cp:revision>11</cp:revision>
  <dcterms:created xsi:type="dcterms:W3CDTF">2006-08-16T00:00:00Z</dcterms:created>
  <dcterms:modified xsi:type="dcterms:W3CDTF">2021-09-04T19:50:17Z</dcterms:modified>
</cp:coreProperties>
</file>