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90" r:id="rId3"/>
    <p:sldId id="291" r:id="rId4"/>
    <p:sldId id="292" r:id="rId5"/>
    <p:sldId id="273" r:id="rId6"/>
    <p:sldId id="259" r:id="rId7"/>
    <p:sldId id="261" r:id="rId8"/>
    <p:sldId id="262" r:id="rId9"/>
    <p:sldId id="263" r:id="rId10"/>
    <p:sldId id="265" r:id="rId11"/>
    <p:sldId id="264" r:id="rId12"/>
    <p:sldId id="272" r:id="rId13"/>
    <p:sldId id="278" r:id="rId14"/>
    <p:sldId id="28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6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4B69-E5CD-42A4-8BA1-4648DBA7969A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5A65-65CB-4663-97A5-A8205AED1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DA460-4865-4EE5-9CE1-2BAB90C6E3C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20B5-A593-4B75-8DBC-A69C7C33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0584" y="1611090"/>
            <a:ext cx="7182979" cy="2608139"/>
            <a:chOff x="-403366" y="-1592237"/>
            <a:chExt cx="11971631" cy="62039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6" y="-1592237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0327" y="1279765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9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219200"/>
            <a:ext cx="71628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কম্পিউটার মাউস (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mouse)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হলো একটি কম্পিউটার ডিভাইস এর অনেক প্রয়োজনীয় একটি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hardware component.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কে,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 moving device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বা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pointing device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এর নামেও বলা যেতে পারে।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অৱশ্যে, ল্যাপটপ বা ট্যাবলেট কম্পিউটার গুলিতে আলাদাভাবে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ব্যবহার না করলেও হয় যদিও, একটি ডেস্কটপ কম্পিউটার, মাউস ছাড়া নিয়ন্ত্রণ করা অসম্ভব।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তাই, একটি মাউস একটি কিবোর্ডের মতোই কম্পিউটারের অনেক গুরুত্বপূর্ণ এবং মুখ্য ইনপুট ডিভাইস বললে আমি ভুল হবোনা।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একটি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আমাদের হাথের দ্বারা নিয়ন্ত্রণ করে ব্যবহার করতে হয়।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এবং,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এর দাঁড়া আমরা কম্পিউটারের স্ক্রিনে থাকা কার্সরটিকে (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cursor)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বিভিন্ন ক্ষেত্রে নির্দেশ (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instructions)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দিতে পারি।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Computer screen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 থাকা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 icon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টিকে নির্দেশ দেয়ার জন্য,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cursor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টিকে নিজের মন মতো করে কাজ করানোর জন্য,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mouse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এর ডান দিকে এবং বামদিকে দুটি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button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রয়েছে।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এই দুটি বাটন হলো “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right click”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এবং “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left click” button.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তাছাড়া, </a:t>
            </a:r>
            <a:r>
              <a:rPr lang="en-US" sz="1600" b="1" i="0" dirty="0" smtClean="0">
                <a:solidFill>
                  <a:srgbClr val="3A3A3A"/>
                </a:solidFill>
                <a:effectLst/>
                <a:latin typeface="Baloo Da 2"/>
              </a:rPr>
              <a:t>scroll button </a:t>
            </a:r>
            <a:r>
              <a:rPr lang="as-IN" sz="1600" b="1" i="0" dirty="0" smtClean="0">
                <a:solidFill>
                  <a:srgbClr val="3A3A3A"/>
                </a:solidFill>
                <a:effectLst/>
                <a:latin typeface="Baloo Da 2"/>
              </a:rPr>
              <a:t>নামের আরো একটি বাটন অবশই রয়েছে।</a:t>
            </a:r>
          </a:p>
          <a:p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228600"/>
            <a:ext cx="25908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মাউস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000960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447800"/>
            <a:ext cx="82296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কীবোর্ড, কম্পিউটারের সব থেকে জরুরি এবং মুখ্য একটি ইনপুট ডিভাইস।</a:t>
            </a:r>
            <a:endParaRPr lang="en-US" b="1" i="0" dirty="0" smtClean="0">
              <a:solidFill>
                <a:schemeClr val="tx1"/>
              </a:solidFill>
              <a:effectLst/>
              <a:latin typeface="Baloo Da 2"/>
            </a:endParaRPr>
          </a:p>
          <a:p>
            <a:pPr marL="285750" indent="-285750" fontAlgn="base"/>
            <a:endParaRPr lang="as-IN" b="1" i="0" dirty="0" smtClean="0">
              <a:solidFill>
                <a:schemeClr val="tx1"/>
              </a:solidFill>
              <a:effectLst/>
              <a:latin typeface="Baloo Da 2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কম্পিউটারে সব রকমের লিখার সাথে জড়িত কাজ আমরা কীবোর্ড দিয়ে টাইপ করে লিখি।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একটি সম্পূর্ণ কম্পিউটার সেট এর মধ্যে, সব থেকে বেশি ব্যবহার হওয়া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hardware component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হলো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keyboard.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Keyboard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ব্যবহার করে, আমরা কম্পিউটারে লিখা লিখির কাজ যেমন,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text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লিখা,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article, application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ও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document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লিখা,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email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করা এবং আরো সব ধরণের লেখা লেখির কাজ করতে পারি।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আপনারা যে আমার এই আর্টিকেলটি পড়ছেন, এটাও আমি 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keyboard 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দিয়ে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Baloo Da 2"/>
              </a:rPr>
              <a:t>type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করে লিখেছি।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লিখা বা শব্দের মাধ্যমে কম্পিউটারকে ইনপুট ডাটা বা নির্দেশ দেয়ার জন্যে, কীবোর্ড ব্যবহার করা হয়।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228600"/>
            <a:ext cx="3200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কী-বোর্ড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2261247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143000"/>
            <a:ext cx="7162800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Joystick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(জয়স্টিক)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Scanner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(স্ক্যানার)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Microphone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(মাইক্রোফোন)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Digital camera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(ডিজিটাল ক্যামেরা)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Fingerprint scanner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(ফিঙ্গারপ্রিন্ট স্ক্যানার)</a:t>
            </a:r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endParaRPr lang="en-US" sz="2500" b="1" i="0" dirty="0" smtClean="0">
              <a:solidFill>
                <a:srgbClr val="3A3A3A"/>
              </a:solidFill>
              <a:effectLst/>
              <a:latin typeface="Baloo Da 2"/>
            </a:endParaRPr>
          </a:p>
          <a:p>
            <a:pPr fontAlgn="base"/>
            <a:r>
              <a:rPr lang="en-US" sz="2500" b="1" i="0" dirty="0" smtClean="0">
                <a:solidFill>
                  <a:srgbClr val="3A3A3A"/>
                </a:solidFill>
                <a:effectLst/>
                <a:latin typeface="Baloo Da 2"/>
              </a:rPr>
              <a:t>Barcode reader </a:t>
            </a:r>
            <a:r>
              <a:rPr lang="bn-IN" sz="2500" b="1" i="0" dirty="0" smtClean="0">
                <a:solidFill>
                  <a:srgbClr val="3A3A3A"/>
                </a:solidFill>
                <a:effectLst/>
                <a:latin typeface="Baloo Da 2"/>
              </a:rPr>
              <a:t>(বারকোড রিডার)</a:t>
            </a: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228600"/>
            <a:ext cx="5943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আরও কিছু ইনপুট ডিভাইস </a:t>
            </a:r>
            <a:endParaRPr lang="en-US" sz="28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295400" y="1219200"/>
            <a:ext cx="6324600" cy="4495800"/>
            <a:chOff x="762000" y="457200"/>
            <a:chExt cx="7391400" cy="6007100"/>
          </a:xfrm>
        </p:grpSpPr>
        <p:pic>
          <p:nvPicPr>
            <p:cNvPr id="9219" name="Picture 3" descr="F:\ম্যলওয়্যার ভাইরাস\lc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4191000"/>
              <a:ext cx="32099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TextBox 1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2209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C R T </a:t>
              </a:r>
              <a:r>
                <a:rPr lang="en-US" b="1" dirty="0"/>
                <a:t>Monitor</a:t>
              </a:r>
            </a:p>
          </p:txBody>
        </p:sp>
        <p:sp>
          <p:nvSpPr>
            <p:cNvPr id="9222" name="TextBox 5"/>
            <p:cNvSpPr txBox="1">
              <a:spLocks noChangeArrowheads="1"/>
            </p:cNvSpPr>
            <p:nvPr/>
          </p:nvSpPr>
          <p:spPr bwMode="auto">
            <a:xfrm>
              <a:off x="1981200" y="6096000"/>
              <a:ext cx="2209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L C D  Monitor</a:t>
              </a:r>
            </a:p>
          </p:txBody>
        </p:sp>
        <p:sp>
          <p:nvSpPr>
            <p:cNvPr id="9223" name="TextBox 6"/>
            <p:cNvSpPr txBox="1">
              <a:spLocks noChangeArrowheads="1"/>
            </p:cNvSpPr>
            <p:nvPr/>
          </p:nvSpPr>
          <p:spPr bwMode="auto">
            <a:xfrm>
              <a:off x="5943600" y="4800600"/>
              <a:ext cx="2209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L E D  Monitor</a:t>
              </a:r>
            </a:p>
          </p:txBody>
        </p:sp>
        <p:pic>
          <p:nvPicPr>
            <p:cNvPr id="9225" name="Picture 9" descr="E:\Image\cr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457200"/>
              <a:ext cx="3276600" cy="3003550"/>
            </a:xfrm>
            <a:prstGeom prst="rect">
              <a:avLst/>
            </a:prstGeom>
            <a:noFill/>
          </p:spPr>
        </p:pic>
      </p:grpSp>
      <p:pic>
        <p:nvPicPr>
          <p:cNvPr id="9226" name="Picture 10" descr="E:\Image\mmo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447800"/>
            <a:ext cx="3178629" cy="27813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971800" y="228600"/>
            <a:ext cx="3352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/>
              <a:t>আউটপুট</a:t>
            </a:r>
            <a:r>
              <a:rPr lang="en-US" sz="2500" b="1" dirty="0" smtClean="0"/>
              <a:t> </a:t>
            </a:r>
            <a:r>
              <a:rPr lang="bn-IN" sz="2500" b="1" dirty="0" smtClean="0"/>
              <a:t>ডিভাইস</a:t>
            </a:r>
            <a:endParaRPr lang="en-US" sz="25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0"/>
            <a:ext cx="5638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নিচের চিত্রটি লক্ষ্য কর এবং বল 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Flower\pl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2438400" cy="2100943"/>
          </a:xfrm>
          <a:prstGeom prst="rect">
            <a:avLst/>
          </a:prstGeom>
          <a:noFill/>
        </p:spPr>
      </p:pic>
      <p:pic>
        <p:nvPicPr>
          <p:cNvPr id="2052" name="Picture 4" descr="E:\Image\Hp_laserjet_4200dt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352800"/>
            <a:ext cx="2362200" cy="2188286"/>
          </a:xfrm>
          <a:prstGeom prst="rect">
            <a:avLst/>
          </a:prstGeom>
          <a:noFill/>
        </p:spPr>
      </p:pic>
      <p:pic>
        <p:nvPicPr>
          <p:cNvPr id="2053" name="Picture 5" descr="E:\Flower\outtt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371600"/>
            <a:ext cx="2286000" cy="2450703"/>
          </a:xfrm>
          <a:prstGeom prst="rect">
            <a:avLst/>
          </a:prstGeom>
          <a:noFill/>
        </p:spPr>
      </p:pic>
      <p:pic>
        <p:nvPicPr>
          <p:cNvPr id="2054" name="Picture 6" descr="E:\Flower\outrrrr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810000"/>
            <a:ext cx="2286000" cy="2133600"/>
          </a:xfrm>
          <a:prstGeom prst="rect">
            <a:avLst/>
          </a:prstGeom>
          <a:noFill/>
        </p:spPr>
      </p:pic>
      <p:pic>
        <p:nvPicPr>
          <p:cNvPr id="2055" name="Picture 7" descr="E:\Flower\ou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590800"/>
            <a:ext cx="2971800" cy="252888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7315200" cy="47089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/>
              <a:t>মনিটর</a:t>
            </a:r>
            <a:r>
              <a:rPr lang="en-US" sz="3000" dirty="0"/>
              <a:t> : </a:t>
            </a:r>
            <a:endParaRPr lang="en-US" sz="3000" dirty="0" smtClean="0"/>
          </a:p>
          <a:p>
            <a:r>
              <a:rPr lang="en-US" sz="3000" dirty="0" err="1" smtClean="0"/>
              <a:t>মনিটর</a:t>
            </a:r>
            <a:r>
              <a:rPr lang="en-US" sz="3000" dirty="0" smtClean="0"/>
              <a:t> </a:t>
            </a:r>
            <a:r>
              <a:rPr lang="en-US" sz="3000" dirty="0" err="1"/>
              <a:t>আসলে</a:t>
            </a:r>
            <a:r>
              <a:rPr lang="en-US" sz="3000" dirty="0"/>
              <a:t> </a:t>
            </a:r>
            <a:r>
              <a:rPr lang="en-US" sz="3000" dirty="0" err="1"/>
              <a:t>একটি</a:t>
            </a:r>
            <a:r>
              <a:rPr lang="en-US" sz="3000" dirty="0"/>
              <a:t> </a:t>
            </a:r>
            <a:r>
              <a:rPr lang="en-US" sz="3000" dirty="0" err="1"/>
              <a:t>আউটপুট</a:t>
            </a:r>
            <a:r>
              <a:rPr lang="en-US" sz="3000" dirty="0"/>
              <a:t> </a:t>
            </a:r>
            <a:r>
              <a:rPr lang="en-US" sz="3000" dirty="0" err="1"/>
              <a:t>ডিভাইস</a:t>
            </a:r>
            <a:r>
              <a:rPr lang="en-US" sz="3000" dirty="0"/>
              <a:t>। </a:t>
            </a:r>
            <a:r>
              <a:rPr lang="en-US" sz="3000" dirty="0" err="1"/>
              <a:t>এমন</a:t>
            </a:r>
            <a:r>
              <a:rPr lang="en-US" sz="3000" dirty="0"/>
              <a:t> </a:t>
            </a:r>
            <a:r>
              <a:rPr lang="en-US" sz="3000" dirty="0" err="1"/>
              <a:t>এমন</a:t>
            </a:r>
            <a:r>
              <a:rPr lang="en-US" sz="3000" dirty="0"/>
              <a:t> </a:t>
            </a:r>
            <a:r>
              <a:rPr lang="en-US" sz="3000" dirty="0" err="1"/>
              <a:t>মনিটর</a:t>
            </a:r>
            <a:r>
              <a:rPr lang="en-US" sz="3000" dirty="0"/>
              <a:t> </a:t>
            </a:r>
            <a:r>
              <a:rPr lang="en-US" sz="3000" dirty="0" err="1"/>
              <a:t>পাওয়া</a:t>
            </a:r>
            <a:r>
              <a:rPr lang="en-US" sz="3000" dirty="0"/>
              <a:t> </a:t>
            </a:r>
            <a:r>
              <a:rPr lang="en-US" sz="3000" dirty="0" err="1"/>
              <a:t>যায়</a:t>
            </a:r>
            <a:r>
              <a:rPr lang="en-US" sz="3000" dirty="0"/>
              <a:t> </a:t>
            </a:r>
            <a:r>
              <a:rPr lang="en-US" sz="3000" dirty="0" err="1"/>
              <a:t>যা</a:t>
            </a:r>
            <a:r>
              <a:rPr lang="en-US" sz="3000" dirty="0"/>
              <a:t> </a:t>
            </a:r>
            <a:r>
              <a:rPr lang="en-US" sz="3000" dirty="0" err="1"/>
              <a:t>ইনপুট</a:t>
            </a:r>
            <a:r>
              <a:rPr lang="en-US" sz="3000" dirty="0"/>
              <a:t> </a:t>
            </a:r>
            <a:r>
              <a:rPr lang="en-US" sz="3000" dirty="0" err="1"/>
              <a:t>এবং</a:t>
            </a:r>
            <a:r>
              <a:rPr lang="en-US" sz="3000" dirty="0"/>
              <a:t> </a:t>
            </a:r>
            <a:r>
              <a:rPr lang="en-US" sz="3000" dirty="0" err="1"/>
              <a:t>আউটপুট</a:t>
            </a:r>
            <a:r>
              <a:rPr lang="en-US" sz="3000" dirty="0"/>
              <a:t> </a:t>
            </a:r>
            <a:r>
              <a:rPr lang="en-US" sz="3000" dirty="0" err="1"/>
              <a:t>হিসেবে</a:t>
            </a:r>
            <a:r>
              <a:rPr lang="en-US" sz="3000" dirty="0"/>
              <a:t> </a:t>
            </a:r>
            <a:r>
              <a:rPr lang="en-US" sz="3000" dirty="0" err="1"/>
              <a:t>কাজ</a:t>
            </a:r>
            <a:r>
              <a:rPr lang="en-US" sz="3000" dirty="0"/>
              <a:t> </a:t>
            </a:r>
            <a:r>
              <a:rPr lang="en-US" sz="3000" dirty="0" err="1"/>
              <a:t>করে</a:t>
            </a:r>
            <a:r>
              <a:rPr lang="en-US" sz="3000" dirty="0"/>
              <a:t>। </a:t>
            </a:r>
            <a:r>
              <a:rPr lang="en-US" sz="3000" dirty="0" err="1"/>
              <a:t>তোমরা</a:t>
            </a:r>
            <a:r>
              <a:rPr lang="en-US" sz="3000" dirty="0"/>
              <a:t> </a:t>
            </a:r>
            <a:r>
              <a:rPr lang="en-US" sz="3000" dirty="0" err="1"/>
              <a:t>নিশ্চিই</a:t>
            </a:r>
            <a:r>
              <a:rPr lang="en-US" sz="3000" dirty="0"/>
              <a:t> </a:t>
            </a:r>
            <a:r>
              <a:rPr lang="en-US" sz="3000" dirty="0" err="1"/>
              <a:t>বুঝে</a:t>
            </a:r>
            <a:r>
              <a:rPr lang="en-US" sz="3000" dirty="0"/>
              <a:t> </a:t>
            </a:r>
            <a:r>
              <a:rPr lang="en-US" sz="3000" dirty="0" err="1"/>
              <a:t>গেছ</a:t>
            </a:r>
            <a:r>
              <a:rPr lang="en-US" sz="3000" dirty="0"/>
              <a:t> </a:t>
            </a:r>
            <a:r>
              <a:rPr lang="en-US" sz="3000" dirty="0" err="1"/>
              <a:t>এখানে</a:t>
            </a:r>
            <a:r>
              <a:rPr lang="en-US" sz="3000" dirty="0"/>
              <a:t> </a:t>
            </a:r>
            <a:r>
              <a:rPr lang="en-US" sz="3000" dirty="0" err="1"/>
              <a:t>টার্চস্ক্রিন</a:t>
            </a:r>
            <a:r>
              <a:rPr lang="en-US" sz="3000" dirty="0"/>
              <a:t> </a:t>
            </a:r>
            <a:r>
              <a:rPr lang="en-US" sz="3000" dirty="0" err="1"/>
              <a:t>মনিটরের</a:t>
            </a:r>
            <a:r>
              <a:rPr lang="en-US" sz="3000" dirty="0"/>
              <a:t> </a:t>
            </a:r>
            <a:r>
              <a:rPr lang="en-US" sz="3000" dirty="0" err="1"/>
              <a:t>কথা</a:t>
            </a:r>
            <a:r>
              <a:rPr lang="en-US" sz="3000" dirty="0"/>
              <a:t> </a:t>
            </a:r>
            <a:r>
              <a:rPr lang="en-US" sz="3000" dirty="0" err="1"/>
              <a:t>বলা</a:t>
            </a:r>
            <a:r>
              <a:rPr lang="en-US" sz="3000" dirty="0"/>
              <a:t> </a:t>
            </a:r>
            <a:r>
              <a:rPr lang="en-US" sz="3000" dirty="0" err="1"/>
              <a:t>হয়েছে</a:t>
            </a:r>
            <a:r>
              <a:rPr lang="en-US" sz="3000" dirty="0"/>
              <a:t>। </a:t>
            </a:r>
            <a:r>
              <a:rPr lang="en-US" sz="3000" dirty="0" err="1"/>
              <a:t>আজকাল</a:t>
            </a:r>
            <a:r>
              <a:rPr lang="en-US" sz="3000" dirty="0"/>
              <a:t> </a:t>
            </a:r>
            <a:r>
              <a:rPr lang="en-US" sz="3000" dirty="0" err="1"/>
              <a:t>টার্চস্ক্রিনসহ</a:t>
            </a:r>
            <a:r>
              <a:rPr lang="en-US" sz="3000" dirty="0"/>
              <a:t> </a:t>
            </a:r>
            <a:r>
              <a:rPr lang="en-US" sz="3000" dirty="0" err="1"/>
              <a:t>মোবাইল</a:t>
            </a:r>
            <a:r>
              <a:rPr lang="en-US" sz="3000" dirty="0"/>
              <a:t> </a:t>
            </a:r>
            <a:r>
              <a:rPr lang="en-US" sz="3000" dirty="0" err="1"/>
              <a:t>ফোন</a:t>
            </a:r>
            <a:r>
              <a:rPr lang="en-US" sz="3000" dirty="0"/>
              <a:t>, </a:t>
            </a:r>
            <a:r>
              <a:rPr lang="en-US" sz="3000" dirty="0" err="1"/>
              <a:t>ট্যাবলেট</a:t>
            </a:r>
            <a:r>
              <a:rPr lang="en-US" sz="3000" dirty="0"/>
              <a:t> </a:t>
            </a:r>
            <a:r>
              <a:rPr lang="en-US" sz="3000" dirty="0" err="1"/>
              <a:t>কম্পিউটার</a:t>
            </a:r>
            <a:r>
              <a:rPr lang="en-US" sz="3000" dirty="0"/>
              <a:t>, </a:t>
            </a:r>
            <a:r>
              <a:rPr lang="en-US" sz="3000" dirty="0" err="1"/>
              <a:t>ল্যাপটপ</a:t>
            </a:r>
            <a:r>
              <a:rPr lang="en-US" sz="3000" dirty="0"/>
              <a:t> </a:t>
            </a:r>
            <a:r>
              <a:rPr lang="en-US" sz="3000" dirty="0" err="1"/>
              <a:t>কিংবা</a:t>
            </a:r>
            <a:r>
              <a:rPr lang="en-US" sz="3000" dirty="0"/>
              <a:t> </a:t>
            </a:r>
            <a:r>
              <a:rPr lang="en-US" sz="3000" dirty="0" err="1"/>
              <a:t>সাধারণ</a:t>
            </a:r>
            <a:r>
              <a:rPr lang="en-US" sz="3000" dirty="0"/>
              <a:t> </a:t>
            </a:r>
            <a:r>
              <a:rPr lang="en-US" sz="3000" dirty="0" err="1"/>
              <a:t>মনিটর</a:t>
            </a:r>
            <a:r>
              <a:rPr lang="en-US" sz="3000" dirty="0"/>
              <a:t> </a:t>
            </a:r>
            <a:r>
              <a:rPr lang="en-US" sz="3000" dirty="0" err="1"/>
              <a:t>সবখানেই</a:t>
            </a:r>
            <a:r>
              <a:rPr lang="en-US" sz="3000" dirty="0"/>
              <a:t> </a:t>
            </a:r>
            <a:r>
              <a:rPr lang="en-US" sz="3000" dirty="0" err="1"/>
              <a:t>পাওয়া</a:t>
            </a:r>
            <a:r>
              <a:rPr lang="en-US" sz="3000" dirty="0"/>
              <a:t> </a:t>
            </a:r>
            <a:r>
              <a:rPr lang="en-US" sz="3000" dirty="0" err="1"/>
              <a:t>যায়</a:t>
            </a:r>
            <a:r>
              <a:rPr lang="en-US" sz="3000" dirty="0"/>
              <a:t>। </a:t>
            </a:r>
            <a:r>
              <a:rPr lang="en-US" sz="3000" dirty="0" err="1"/>
              <a:t>তোমরা</a:t>
            </a:r>
            <a:r>
              <a:rPr lang="en-US" sz="3000" dirty="0"/>
              <a:t> </a:t>
            </a:r>
            <a:r>
              <a:rPr lang="en-US" sz="3000" dirty="0" err="1"/>
              <a:t>অনেকেই</a:t>
            </a:r>
            <a:r>
              <a:rPr lang="en-US" sz="3000" dirty="0"/>
              <a:t> </a:t>
            </a:r>
            <a:r>
              <a:rPr lang="en-US" sz="3000" dirty="0" err="1"/>
              <a:t>হয়তো</a:t>
            </a:r>
            <a:r>
              <a:rPr lang="en-US" sz="3000" dirty="0"/>
              <a:t> </a:t>
            </a:r>
            <a:r>
              <a:rPr lang="en-US" sz="3000" dirty="0" err="1" smtClean="0"/>
              <a:t>এর</a:t>
            </a:r>
            <a:r>
              <a:rPr lang="en-US" sz="3000" dirty="0" smtClean="0"/>
              <a:t> </a:t>
            </a:r>
            <a:r>
              <a:rPr lang="en-US" sz="3000" dirty="0" err="1" smtClean="0"/>
              <a:t>মধ্যে</a:t>
            </a:r>
            <a:r>
              <a:rPr lang="en-US" sz="3000" dirty="0" smtClean="0"/>
              <a:t> </a:t>
            </a:r>
            <a:r>
              <a:rPr lang="en-US" sz="3000" dirty="0" err="1"/>
              <a:t>এসব</a:t>
            </a:r>
            <a:r>
              <a:rPr lang="en-US" sz="3000" dirty="0"/>
              <a:t> </a:t>
            </a:r>
            <a:r>
              <a:rPr lang="en-US" sz="3000" dirty="0" err="1"/>
              <a:t>ব্যবহার</a:t>
            </a:r>
            <a:r>
              <a:rPr lang="en-US" sz="3000" dirty="0"/>
              <a:t> ও </a:t>
            </a:r>
            <a:r>
              <a:rPr lang="en-US" sz="3000" dirty="0" err="1"/>
              <a:t>করে</a:t>
            </a:r>
            <a:r>
              <a:rPr lang="en-US" sz="3000" dirty="0"/>
              <a:t> </a:t>
            </a:r>
            <a:r>
              <a:rPr lang="en-US" sz="3000" dirty="0" err="1" smtClean="0"/>
              <a:t>ফেলেছ</a:t>
            </a:r>
            <a:endParaRPr lang="en-US" sz="3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371600" y="533400"/>
            <a:ext cx="7239000" cy="4953000"/>
            <a:chOff x="1066800" y="533400"/>
            <a:chExt cx="7543800" cy="5962650"/>
          </a:xfrm>
        </p:grpSpPr>
        <p:pic>
          <p:nvPicPr>
            <p:cNvPr id="11266" name="Picture 2" descr="F:\ম্যলওয়্যার ভাইরাস\do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533400"/>
              <a:ext cx="6248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4" descr="F:\ম্যলওয়্যার ভাইরাস\les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3373438"/>
              <a:ext cx="2667000" cy="295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Box 1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2590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Dot Matrix Printer</a:t>
              </a:r>
            </a:p>
          </p:txBody>
        </p:sp>
        <p:sp>
          <p:nvSpPr>
            <p:cNvPr id="11270" name="TextBox 5"/>
            <p:cNvSpPr txBox="1">
              <a:spLocks noChangeArrowheads="1"/>
            </p:cNvSpPr>
            <p:nvPr/>
          </p:nvSpPr>
          <p:spPr bwMode="auto">
            <a:xfrm>
              <a:off x="1447800" y="6126163"/>
              <a:ext cx="2590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Inkjet Printer</a:t>
              </a:r>
            </a:p>
          </p:txBody>
        </p:sp>
        <p:sp>
          <p:nvSpPr>
            <p:cNvPr id="11271" name="TextBox 6"/>
            <p:cNvSpPr txBox="1">
              <a:spLocks noChangeArrowheads="1"/>
            </p:cNvSpPr>
            <p:nvPr/>
          </p:nvSpPr>
          <p:spPr bwMode="auto">
            <a:xfrm>
              <a:off x="6019800" y="6019800"/>
              <a:ext cx="2590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err="1"/>
                <a:t>Leser</a:t>
              </a:r>
              <a:r>
                <a:rPr lang="en-US" b="1" dirty="0"/>
                <a:t> Printer</a:t>
              </a:r>
            </a:p>
          </p:txBody>
        </p:sp>
        <p:pic>
          <p:nvPicPr>
            <p:cNvPr id="11272" name="Picture 8" descr="E:\Image\images (26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3962400"/>
              <a:ext cx="2590800" cy="2143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295400" y="990600"/>
            <a:ext cx="71628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প্রিন্টার</a:t>
            </a:r>
            <a:r>
              <a:rPr lang="en-US" sz="2000" b="1" dirty="0"/>
              <a:t> : </a:t>
            </a:r>
            <a:endParaRPr lang="en-US" sz="2000" b="1" dirty="0" smtClean="0"/>
          </a:p>
          <a:p>
            <a:r>
              <a:rPr lang="en-US" sz="2000" b="1" dirty="0" err="1" smtClean="0"/>
              <a:t>মনিটরের</a:t>
            </a:r>
            <a:r>
              <a:rPr lang="en-US" sz="2000" b="1" dirty="0" smtClean="0"/>
              <a:t> </a:t>
            </a:r>
            <a:r>
              <a:rPr lang="en-US" sz="2000" b="1" dirty="0" err="1"/>
              <a:t>পর</a:t>
            </a:r>
            <a:r>
              <a:rPr lang="en-US" sz="2000" b="1" dirty="0"/>
              <a:t> </a:t>
            </a:r>
            <a:r>
              <a:rPr lang="en-US" sz="2000" b="1" dirty="0" err="1"/>
              <a:t>আমাদের</a:t>
            </a:r>
            <a:r>
              <a:rPr lang="en-US" sz="2000" b="1" dirty="0"/>
              <a:t> </a:t>
            </a:r>
            <a:r>
              <a:rPr lang="en-US" sz="2000" b="1" dirty="0" err="1"/>
              <a:t>যে</a:t>
            </a:r>
            <a:r>
              <a:rPr lang="en-US" sz="2000" b="1" dirty="0"/>
              <a:t> </a:t>
            </a:r>
            <a:r>
              <a:rPr lang="en-US" sz="2000" b="1" dirty="0" err="1"/>
              <a:t>আউটপুট</a:t>
            </a:r>
            <a:r>
              <a:rPr lang="en-US" sz="2000" b="1" dirty="0"/>
              <a:t> </a:t>
            </a:r>
            <a:r>
              <a:rPr lang="en-US" sz="2000" b="1" dirty="0" err="1"/>
              <a:t>যন্ত্রটি</a:t>
            </a:r>
            <a:r>
              <a:rPr lang="en-US" sz="2000" b="1" dirty="0"/>
              <a:t> </a:t>
            </a:r>
            <a:r>
              <a:rPr lang="en-US" sz="2000" b="1" dirty="0" err="1"/>
              <a:t>বেশি</a:t>
            </a:r>
            <a:r>
              <a:rPr lang="en-US" sz="2000" b="1" dirty="0"/>
              <a:t> </a:t>
            </a:r>
            <a:r>
              <a:rPr lang="en-US" sz="2000" b="1" dirty="0" err="1"/>
              <a:t>প্রয়োজন</a:t>
            </a:r>
            <a:r>
              <a:rPr lang="en-US" sz="2000" b="1" dirty="0"/>
              <a:t> </a:t>
            </a:r>
            <a:r>
              <a:rPr lang="en-US" sz="2000" b="1" dirty="0" err="1"/>
              <a:t>হয়</a:t>
            </a:r>
            <a:r>
              <a:rPr lang="en-US" sz="2000" b="1" dirty="0"/>
              <a:t> </a:t>
            </a:r>
            <a:r>
              <a:rPr lang="en-US" sz="2000" b="1" dirty="0" err="1"/>
              <a:t>তা</a:t>
            </a:r>
            <a:r>
              <a:rPr lang="en-US" sz="2000" b="1" dirty="0"/>
              <a:t> </a:t>
            </a:r>
            <a:r>
              <a:rPr lang="en-US" sz="2000" b="1" dirty="0" err="1"/>
              <a:t>হলো</a:t>
            </a:r>
            <a:r>
              <a:rPr lang="en-US" sz="2000" b="1" dirty="0"/>
              <a:t> </a:t>
            </a:r>
            <a:r>
              <a:rPr lang="en-US" sz="2000" b="1" dirty="0" err="1"/>
              <a:t>প্রিন্টার</a:t>
            </a:r>
            <a:r>
              <a:rPr lang="en-US" sz="2000" b="1" dirty="0"/>
              <a:t>। </a:t>
            </a:r>
            <a:r>
              <a:rPr lang="en-US" sz="2000" b="1" dirty="0" err="1"/>
              <a:t>কম্পিউটারে</a:t>
            </a:r>
            <a:r>
              <a:rPr lang="en-US" sz="2000" b="1" dirty="0"/>
              <a:t> </a:t>
            </a:r>
            <a:r>
              <a:rPr lang="en-US" sz="2000" b="1" dirty="0" err="1"/>
              <a:t>প্রসেসিং</a:t>
            </a:r>
            <a:r>
              <a:rPr lang="en-US" sz="2000" b="1" dirty="0"/>
              <a:t> </a:t>
            </a:r>
            <a:r>
              <a:rPr lang="en-US" sz="2000" b="1" dirty="0" err="1"/>
              <a:t>করার</a:t>
            </a:r>
            <a:r>
              <a:rPr lang="en-US" sz="2000" b="1" dirty="0"/>
              <a:t> </a:t>
            </a:r>
            <a:r>
              <a:rPr lang="en-US" sz="2000" b="1" dirty="0" err="1"/>
              <a:t>পর</a:t>
            </a:r>
            <a:r>
              <a:rPr lang="en-US" sz="2000" b="1" dirty="0"/>
              <a:t> </a:t>
            </a:r>
            <a:r>
              <a:rPr lang="en-US" sz="2000" b="1" dirty="0" err="1" smtClean="0"/>
              <a:t>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আউটপুট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কাগজে</a:t>
            </a:r>
            <a:r>
              <a:rPr lang="en-US" sz="2000" b="1" dirty="0" smtClean="0"/>
              <a:t> </a:t>
            </a:r>
            <a:r>
              <a:rPr lang="en-US" sz="2000" b="1" dirty="0" err="1"/>
              <a:t>ছাপানোর</a:t>
            </a:r>
            <a:r>
              <a:rPr lang="en-US" sz="2000" b="1" dirty="0"/>
              <a:t> </a:t>
            </a:r>
            <a:r>
              <a:rPr lang="en-US" sz="2000" b="1" dirty="0" err="1"/>
              <a:t>জন্য</a:t>
            </a:r>
            <a:r>
              <a:rPr lang="en-US" sz="2000" b="1" dirty="0"/>
              <a:t> </a:t>
            </a:r>
            <a:r>
              <a:rPr lang="en-US" sz="2000" b="1" dirty="0" err="1"/>
              <a:t>আমাদের</a:t>
            </a:r>
            <a:r>
              <a:rPr lang="en-US" sz="2000" b="1" dirty="0"/>
              <a:t> </a:t>
            </a:r>
            <a:r>
              <a:rPr lang="en-US" sz="2000" b="1" dirty="0" err="1"/>
              <a:t>প্রিন্টার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বহার</a:t>
            </a:r>
            <a:r>
              <a:rPr lang="en-US" sz="2000" b="1" dirty="0" smtClean="0"/>
              <a:t> </a:t>
            </a:r>
            <a:r>
              <a:rPr lang="en-US" sz="2000" b="1" dirty="0" err="1"/>
              <a:t>করতে</a:t>
            </a:r>
            <a:r>
              <a:rPr lang="en-US" sz="2000" b="1" dirty="0"/>
              <a:t> </a:t>
            </a:r>
            <a:r>
              <a:rPr lang="en-US" sz="2000" b="1" dirty="0" err="1"/>
              <a:t>হয়</a:t>
            </a:r>
            <a:r>
              <a:rPr lang="en-US" sz="2000" b="1" dirty="0"/>
              <a:t>। </a:t>
            </a:r>
            <a:r>
              <a:rPr lang="en-US" sz="2000" b="1" dirty="0" err="1"/>
              <a:t>ডিজিটাল</a:t>
            </a:r>
            <a:r>
              <a:rPr lang="en-US" sz="2000" b="1" dirty="0"/>
              <a:t> </a:t>
            </a:r>
            <a:r>
              <a:rPr lang="en-US" sz="2000" b="1" dirty="0" err="1"/>
              <a:t>ক্যামেরায়</a:t>
            </a:r>
            <a:r>
              <a:rPr lang="en-US" sz="2000" b="1" dirty="0"/>
              <a:t> </a:t>
            </a:r>
            <a:r>
              <a:rPr lang="en-US" sz="2000" b="1" dirty="0" err="1"/>
              <a:t>তোলা</a:t>
            </a:r>
            <a:r>
              <a:rPr lang="en-US" sz="2000" b="1" dirty="0"/>
              <a:t> </a:t>
            </a:r>
            <a:r>
              <a:rPr lang="en-US" sz="2000" b="1" dirty="0" err="1"/>
              <a:t>ছবি</a:t>
            </a:r>
            <a:r>
              <a:rPr lang="en-US" sz="2000" b="1" dirty="0"/>
              <a:t> ও </a:t>
            </a:r>
            <a:r>
              <a:rPr lang="en-US" sz="2000" b="1" dirty="0" err="1"/>
              <a:t>আমরা</a:t>
            </a:r>
            <a:r>
              <a:rPr lang="en-US" sz="2000" b="1" dirty="0"/>
              <a:t> </a:t>
            </a:r>
            <a:r>
              <a:rPr lang="en-US" sz="2000" b="1" dirty="0" err="1" smtClean="0"/>
              <a:t>প্রিন্টারে</a:t>
            </a:r>
            <a:r>
              <a:rPr lang="en-US" sz="2000" b="1" dirty="0" smtClean="0"/>
              <a:t> </a:t>
            </a:r>
            <a:r>
              <a:rPr lang="en-US" sz="2000" b="1" dirty="0" err="1"/>
              <a:t>প্রিন্ট</a:t>
            </a:r>
            <a:r>
              <a:rPr lang="en-US" sz="2000" b="1" dirty="0"/>
              <a:t> </a:t>
            </a:r>
            <a:r>
              <a:rPr lang="en-US" sz="2000" b="1" dirty="0" err="1"/>
              <a:t>করতে</a:t>
            </a:r>
            <a:r>
              <a:rPr lang="en-US" sz="2000" b="1" dirty="0"/>
              <a:t> </a:t>
            </a:r>
            <a:r>
              <a:rPr lang="en-US" sz="2000" b="1" dirty="0" err="1"/>
              <a:t>পারি</a:t>
            </a:r>
            <a:r>
              <a:rPr lang="en-US" sz="2000" b="1" dirty="0"/>
              <a:t>।</a:t>
            </a:r>
          </a:p>
          <a:p>
            <a:endParaRPr lang="en-US" sz="2000" b="1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343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১। </a:t>
            </a:r>
            <a:r>
              <a:rPr lang="en-US" b="1" dirty="0" err="1" smtClean="0"/>
              <a:t>লেজার</a:t>
            </a:r>
            <a:r>
              <a:rPr lang="en-US" b="1" dirty="0" smtClean="0"/>
              <a:t> </a:t>
            </a:r>
            <a:r>
              <a:rPr lang="en-US" b="1" dirty="0" err="1"/>
              <a:t>প্রিন্টার</a:t>
            </a:r>
            <a:endParaRPr lang="en-US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5029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২। </a:t>
            </a:r>
            <a:r>
              <a:rPr lang="en-US" b="1" dirty="0" err="1" smtClean="0"/>
              <a:t>ইঙ্কজেট</a:t>
            </a:r>
            <a:r>
              <a:rPr lang="en-US" b="1" dirty="0" smtClean="0"/>
              <a:t> </a:t>
            </a:r>
            <a:r>
              <a:rPr lang="en-US" b="1" dirty="0" err="1"/>
              <a:t>প্রিন্টার</a:t>
            </a:r>
            <a:endParaRPr lang="en-US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57150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৩</a:t>
            </a:r>
            <a:r>
              <a:rPr lang="en-US" b="1" dirty="0" smtClean="0"/>
              <a:t>। </a:t>
            </a:r>
            <a:r>
              <a:rPr lang="en-US" b="1" dirty="0" err="1" smtClean="0"/>
              <a:t>ডট</a:t>
            </a:r>
            <a:r>
              <a:rPr lang="en-US" b="1" dirty="0" smtClean="0"/>
              <a:t> </a:t>
            </a:r>
            <a:r>
              <a:rPr lang="en-US" b="1" dirty="0" err="1" smtClean="0"/>
              <a:t>মেট্রিক্স</a:t>
            </a:r>
            <a:r>
              <a:rPr lang="en-US" b="1" dirty="0" smtClean="0"/>
              <a:t> </a:t>
            </a:r>
            <a:r>
              <a:rPr lang="en-US" b="1" dirty="0" err="1"/>
              <a:t>প্রিন্টার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352801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সাধারণত</a:t>
            </a:r>
            <a:r>
              <a:rPr lang="en-US" b="1" dirty="0" smtClean="0"/>
              <a:t> </a:t>
            </a:r>
            <a:r>
              <a:rPr lang="en-US" b="1" dirty="0" err="1" smtClean="0"/>
              <a:t>তিন</a:t>
            </a:r>
            <a:r>
              <a:rPr lang="en-US" b="1" dirty="0" smtClean="0"/>
              <a:t> </a:t>
            </a:r>
            <a:r>
              <a:rPr lang="en-US" b="1" dirty="0" err="1" smtClean="0"/>
              <a:t>ধরনের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প্রিন্টার</a:t>
            </a:r>
            <a:r>
              <a:rPr lang="en-US" b="1" dirty="0" smtClean="0"/>
              <a:t> </a:t>
            </a:r>
            <a:r>
              <a:rPr lang="en-US" b="1" dirty="0" err="1" smtClean="0"/>
              <a:t>পাওয়া</a:t>
            </a:r>
            <a:r>
              <a:rPr lang="en-US" b="1" dirty="0" smtClean="0"/>
              <a:t> </a:t>
            </a:r>
            <a:r>
              <a:rPr lang="en-US" b="1" dirty="0" err="1" smtClean="0"/>
              <a:t>যায়</a:t>
            </a:r>
            <a:r>
              <a:rPr lang="en-US" b="1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066800" y="1600200"/>
            <a:ext cx="7162800" cy="3962400"/>
            <a:chOff x="381000" y="1600200"/>
            <a:chExt cx="8458200" cy="3962400"/>
          </a:xfrm>
        </p:grpSpPr>
        <p:pic>
          <p:nvPicPr>
            <p:cNvPr id="13316" name="Picture 4" descr="E:\Flower\plo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1600200"/>
              <a:ext cx="4038600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317" name="Picture 5" descr="E:\Flower\ploterrr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600200"/>
              <a:ext cx="4274717" cy="30388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2630521" y="5029200"/>
              <a:ext cx="316067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/>
                <a:t>প্লটার</a:t>
              </a:r>
              <a:r>
                <a:rPr lang="en-US" sz="2800" b="1" dirty="0" smtClean="0"/>
                <a:t> </a:t>
              </a:r>
              <a:r>
                <a:rPr lang="en-US" sz="2800" b="1" dirty="0" err="1"/>
                <a:t>প্রিন্টার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14400" y="1600200"/>
            <a:ext cx="7620000" cy="4114800"/>
            <a:chOff x="609601" y="1676400"/>
            <a:chExt cx="8153399" cy="4485620"/>
          </a:xfrm>
        </p:grpSpPr>
        <p:pic>
          <p:nvPicPr>
            <p:cNvPr id="14340" name="Picture 4" descr="E:\Flower\outyyyy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1" y="1676400"/>
              <a:ext cx="3733800" cy="3505200"/>
            </a:xfrm>
            <a:prstGeom prst="rect">
              <a:avLst/>
            </a:prstGeom>
            <a:noFill/>
          </p:spPr>
        </p:pic>
        <p:pic>
          <p:nvPicPr>
            <p:cNvPr id="14341" name="Picture 5" descr="E:\Flower\outttt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1676400"/>
              <a:ext cx="3733800" cy="3810000"/>
            </a:xfrm>
            <a:prstGeom prst="rect">
              <a:avLst/>
            </a:prstGeom>
            <a:noFill/>
          </p:spPr>
        </p:pic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3429000" y="5638800"/>
              <a:ext cx="2438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/>
                <a:t>প্রজেক্টর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0" y="2542480"/>
            <a:ext cx="2159758" cy="266363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411188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3146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:\ম্যলওয়্যার ভাইরাস\les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706734"/>
            <a:ext cx="6324600" cy="417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200400" y="48768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লেজার</a:t>
            </a:r>
            <a:r>
              <a:rPr lang="en-US" sz="2800" b="1" dirty="0"/>
              <a:t> </a:t>
            </a:r>
            <a:r>
              <a:rPr lang="en-US" sz="2800" b="1" dirty="0" err="1"/>
              <a:t>প্রিন্টার</a:t>
            </a:r>
            <a:endParaRPr lang="en-US" sz="28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762000" y="1295400"/>
            <a:ext cx="7848600" cy="3505200"/>
            <a:chOff x="762000" y="1295400"/>
            <a:chExt cx="7848600" cy="3505200"/>
          </a:xfrm>
        </p:grpSpPr>
        <p:pic>
          <p:nvPicPr>
            <p:cNvPr id="16386" name="Picture 2" descr="F:\ম্যলওয়্যার ভাইরাস\speak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1295400"/>
              <a:ext cx="2869049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 descr="F:\ম্যলওয়্যার ভাইরাস\aa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19050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2"/>
            <p:cNvSpPr txBox="1">
              <a:spLocks noChangeArrowheads="1"/>
            </p:cNvSpPr>
            <p:nvPr/>
          </p:nvSpPr>
          <p:spPr bwMode="auto">
            <a:xfrm>
              <a:off x="990600" y="44196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স্পিকার</a:t>
              </a:r>
              <a:endParaRPr lang="en-US" dirty="0"/>
            </a:p>
          </p:txBody>
        </p:sp>
        <p:sp>
          <p:nvSpPr>
            <p:cNvPr id="16390" name="TextBox 6"/>
            <p:cNvSpPr txBox="1">
              <a:spLocks noChangeArrowheads="1"/>
            </p:cNvSpPr>
            <p:nvPr/>
          </p:nvSpPr>
          <p:spPr bwMode="auto">
            <a:xfrm>
              <a:off x="3886200" y="44196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হেডফোন</a:t>
              </a:r>
              <a:endParaRPr lang="en-US" dirty="0"/>
            </a:p>
          </p:txBody>
        </p:sp>
        <p:pic>
          <p:nvPicPr>
            <p:cNvPr id="16392" name="Picture 8" descr="E:\Flower\outrrrr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" y="1676400"/>
              <a:ext cx="2332038" cy="2133600"/>
            </a:xfrm>
            <a:prstGeom prst="rect">
              <a:avLst/>
            </a:prstGeom>
            <a:noFill/>
          </p:spPr>
        </p:pic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7010400" y="44196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স্পিকার</a:t>
              </a:r>
              <a:endParaRPr lang="en-US" dirty="0"/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B122DD-7F82-467C-8773-C4D8FBAF80F3}"/>
              </a:ext>
            </a:extLst>
          </p:cNvPr>
          <p:cNvSpPr/>
          <p:nvPr/>
        </p:nvSpPr>
        <p:spPr>
          <a:xfrm>
            <a:off x="838200" y="3962400"/>
            <a:ext cx="7696200" cy="990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৫ </a:t>
            </a:r>
            <a:r>
              <a:rPr lang="en-US" sz="2500" b="1" dirty="0" err="1" smtClean="0"/>
              <a:t>টি</a:t>
            </a:r>
            <a:r>
              <a:rPr lang="en-US" sz="2500" b="1" dirty="0" smtClean="0"/>
              <a:t> </a:t>
            </a:r>
            <a:r>
              <a:rPr lang="bn-IN" sz="2500" b="1" dirty="0" smtClean="0"/>
              <a:t>ইনপুট </a:t>
            </a:r>
            <a:r>
              <a:rPr lang="en-US" sz="2500" b="1" dirty="0" smtClean="0"/>
              <a:t>ও ৫ </a:t>
            </a:r>
            <a:r>
              <a:rPr lang="en-US" sz="2500" b="1" dirty="0" err="1" smtClean="0"/>
              <a:t>টি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আউটপুট</a:t>
            </a:r>
            <a:r>
              <a:rPr lang="bn-IN" sz="2500" b="1" dirty="0" smtClean="0"/>
              <a:t> ডিভাই</a:t>
            </a:r>
            <a:r>
              <a:rPr lang="en-US" sz="2500" b="1" dirty="0" err="1" smtClean="0"/>
              <a:t>সের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নাম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লিখ</a:t>
            </a:r>
            <a:r>
              <a:rPr lang="en-US" sz="2500" b="1" dirty="0" smtClean="0"/>
              <a:t>? </a:t>
            </a:r>
            <a:r>
              <a:rPr lang="bn-IN" sz="2500" b="1" dirty="0" smtClean="0"/>
              <a:t> </a:t>
            </a:r>
            <a:endParaRPr lang="en-US" sz="2500" b="1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743200" y="381000"/>
            <a:ext cx="3657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একক কাজ </a:t>
            </a:r>
            <a:endParaRPr lang="en-US" sz="2800" b="1" dirty="0" smtClean="0"/>
          </a:p>
          <a:p>
            <a:pPr algn="ctr"/>
            <a:endParaRPr lang="en-US" sz="2500" dirty="0"/>
          </a:p>
        </p:txBody>
      </p:sp>
      <p:pic>
        <p:nvPicPr>
          <p:cNvPr id="4" name="Picture 2" descr="E:\Image\Rea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1" y="1371600"/>
            <a:ext cx="598292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19400" y="457200"/>
            <a:ext cx="35814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B122DD-7F82-467C-8773-C4D8FBAF80F3}"/>
              </a:ext>
            </a:extLst>
          </p:cNvPr>
          <p:cNvSpPr/>
          <p:nvPr/>
        </p:nvSpPr>
        <p:spPr>
          <a:xfrm>
            <a:off x="838200" y="3962400"/>
            <a:ext cx="7696200" cy="990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ইনপুট </a:t>
            </a:r>
            <a:r>
              <a:rPr lang="en-US" sz="2000" b="1" dirty="0" smtClean="0"/>
              <a:t>ও  </a:t>
            </a:r>
            <a:r>
              <a:rPr lang="en-US" sz="2000" b="1" dirty="0" err="1" smtClean="0"/>
              <a:t>আউটপুট</a:t>
            </a:r>
            <a:r>
              <a:rPr lang="bn-IN" sz="2000" b="1" dirty="0" smtClean="0"/>
              <a:t> ডিভাই</a:t>
            </a:r>
            <a:r>
              <a:rPr lang="en-US" sz="2000" b="1" dirty="0" smtClean="0"/>
              <a:t>স </a:t>
            </a:r>
            <a:r>
              <a:rPr lang="en-US" sz="2000" b="1" dirty="0" err="1" smtClean="0"/>
              <a:t>সম্পরকে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আলোচনা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  </a:t>
            </a:r>
            <a:r>
              <a:rPr lang="bn-IN" sz="2000" b="1" dirty="0" smtClean="0"/>
              <a:t>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3957786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7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8343" y="1850232"/>
            <a:ext cx="4823951" cy="14196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8625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758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59" y="989620"/>
            <a:ext cx="7700086" cy="105039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SutonnyMJ" pitchFamily="2" charset="0"/>
              </a:rPr>
              <a:t>কম্পিউটার</a:t>
            </a:r>
            <a:r>
              <a:rPr lang="en-US" sz="4500" b="1" dirty="0">
                <a:solidFill>
                  <a:srgbClr val="FF0000"/>
                </a:solidFill>
                <a:latin typeface="SutonnyMJ" pitchFamily="2" charset="0"/>
              </a:rPr>
              <a:t> ও </a:t>
            </a:r>
            <a:r>
              <a:rPr lang="en-US" sz="4500" b="1" dirty="0" err="1">
                <a:solidFill>
                  <a:srgbClr val="FF0000"/>
                </a:solidFill>
                <a:latin typeface="SutonnyMJ" pitchFamily="2" charset="0"/>
              </a:rPr>
              <a:t>তথ্য</a:t>
            </a:r>
            <a:r>
              <a:rPr lang="en-US" sz="45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utonnyMJ" pitchFamily="2" charset="0"/>
              </a:rPr>
              <a:t>প্রযুক্তি</a:t>
            </a:r>
            <a:endParaRPr lang="en-US" sz="45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7" y="1809182"/>
            <a:ext cx="4642490" cy="3759141"/>
          </a:xfrm>
        </p:spPr>
      </p:pic>
    </p:spTree>
    <p:extLst>
      <p:ext uri="{BB962C8B-B14F-4D97-AF65-F5344CB8AC3E}">
        <p14:creationId xmlns:p14="http://schemas.microsoft.com/office/powerpoint/2010/main" val="92144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92074" y="1875403"/>
            <a:ext cx="6878472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১ 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>
                <a:solidFill>
                  <a:srgbClr val="FF0000"/>
                </a:solidFill>
              </a:rPr>
              <a:t>ইনপুট </a:t>
            </a:r>
            <a:r>
              <a:rPr lang="en-US" b="1" dirty="0" smtClean="0">
                <a:solidFill>
                  <a:srgbClr val="FF0000"/>
                </a:solidFill>
              </a:rPr>
              <a:t>ও </a:t>
            </a:r>
            <a:r>
              <a:rPr lang="en-US" b="1" dirty="0" err="1" smtClean="0">
                <a:solidFill>
                  <a:srgbClr val="FF0000"/>
                </a:solidFill>
              </a:rPr>
              <a:t>আউটপুট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bn-IN" b="1" dirty="0" smtClean="0">
                <a:solidFill>
                  <a:srgbClr val="FF0000"/>
                </a:solidFill>
              </a:rPr>
              <a:t>ডিভাইস</a:t>
            </a:r>
            <a:endParaRPr lang="bn-IN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1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শ্রেণিঃ</a:t>
            </a:r>
            <a:r>
              <a:rPr lang="en-SG" sz="21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SG" sz="27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beg </a:t>
            </a:r>
            <a:r>
              <a:rPr lang="en-SG" sz="21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1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সময়ঃ </a:t>
            </a:r>
            <a:r>
              <a:rPr lang="bn-IN" sz="21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1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100" dirty="0">
                <a:solidFill>
                  <a:srgbClr val="FF0000"/>
                </a:solidFill>
                <a:latin typeface="MuhuriMJ" pitchFamily="2" charset="0"/>
                <a:cs typeface="NikoshBAN" pitchFamily="2" charset="0"/>
              </a:rPr>
              <a:t>09/০9/২০২১</a:t>
            </a:r>
            <a:r>
              <a:rPr lang="bn-IN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135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2" y="3755465"/>
            <a:ext cx="73186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05469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304800"/>
            <a:ext cx="311905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19200"/>
            <a:ext cx="552559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0" y="2057400"/>
            <a:ext cx="7620000" cy="914400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/>
              <a:t>১</a:t>
            </a:r>
            <a:r>
              <a:rPr lang="en-US" sz="2000" b="1" dirty="0" smtClean="0"/>
              <a:t>.</a:t>
            </a:r>
            <a:r>
              <a:rPr lang="bn-BD" sz="2000" b="1" dirty="0" smtClean="0"/>
              <a:t> </a:t>
            </a:r>
            <a:r>
              <a:rPr lang="bn-IN" sz="2000" b="1" dirty="0" smtClean="0"/>
              <a:t>ইনপুট </a:t>
            </a:r>
            <a:r>
              <a:rPr lang="en-US" sz="2000" b="1" dirty="0" smtClean="0"/>
              <a:t>ও </a:t>
            </a:r>
            <a:r>
              <a:rPr lang="en-US" sz="2000" b="1" dirty="0" err="1" smtClean="0"/>
              <a:t>আউটপুট</a:t>
            </a:r>
            <a:r>
              <a:rPr lang="en-US" sz="2000" b="1" dirty="0" smtClean="0"/>
              <a:t> </a:t>
            </a:r>
            <a:r>
              <a:rPr lang="bn-IN" sz="2000" b="1" dirty="0" smtClean="0"/>
              <a:t>ডিভাইস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bn-BD" sz="2000" b="1" dirty="0" smtClean="0"/>
              <a:t>তা বলতে পারবে</a:t>
            </a:r>
            <a:r>
              <a:rPr lang="en-US" sz="2000" b="1" dirty="0" smtClean="0"/>
              <a:t>। </a:t>
            </a:r>
            <a:r>
              <a:rPr lang="bn-BD" sz="2000" b="1" dirty="0" smtClean="0"/>
              <a:t> </a:t>
            </a:r>
          </a:p>
          <a:p>
            <a:endParaRPr lang="en-US" sz="2000" b="1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609600" y="4267200"/>
            <a:ext cx="7924800" cy="91440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/>
              <a:t>৩</a:t>
            </a:r>
            <a:r>
              <a:rPr lang="en-US" b="1" dirty="0" smtClean="0"/>
              <a:t>. </a:t>
            </a:r>
            <a:r>
              <a:rPr lang="bn-IN" b="1" dirty="0" smtClean="0"/>
              <a:t>বিভিন্ন ধরণের </a:t>
            </a:r>
            <a:r>
              <a:rPr lang="en-US" b="1" dirty="0" err="1" smtClean="0"/>
              <a:t>আউটপুট</a:t>
            </a:r>
            <a:r>
              <a:rPr lang="bn-IN" b="1" dirty="0" smtClean="0"/>
              <a:t> ডিভাইস এর</a:t>
            </a:r>
            <a:r>
              <a:rPr lang="en-US" b="1" dirty="0" smtClean="0"/>
              <a:t> </a:t>
            </a:r>
            <a:r>
              <a:rPr lang="en-US" b="1" dirty="0" err="1" smtClean="0"/>
              <a:t>সাথে</a:t>
            </a:r>
            <a:r>
              <a:rPr lang="en-US" b="1" dirty="0" smtClean="0"/>
              <a:t> </a:t>
            </a:r>
            <a:r>
              <a:rPr lang="en-US" b="1" dirty="0" err="1" smtClean="0"/>
              <a:t>পরিচিত</a:t>
            </a:r>
            <a:r>
              <a:rPr lang="en-US" b="1" dirty="0" smtClean="0"/>
              <a:t> </a:t>
            </a:r>
            <a:r>
              <a:rPr lang="en-US" b="1" dirty="0" err="1" smtClean="0"/>
              <a:t>হতে</a:t>
            </a:r>
            <a:r>
              <a:rPr lang="en-US" b="1" dirty="0" smtClean="0"/>
              <a:t> </a:t>
            </a:r>
            <a:r>
              <a:rPr lang="bn-BD" b="1" dirty="0" smtClean="0"/>
              <a:t>পারবে</a:t>
            </a:r>
            <a:r>
              <a:rPr lang="en-US" b="1" dirty="0" smtClean="0"/>
              <a:t>। </a:t>
            </a:r>
            <a:endParaRPr lang="bn-BD" b="1" dirty="0" smtClean="0"/>
          </a:p>
          <a:p>
            <a:endParaRPr lang="en-US" b="1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3124200"/>
            <a:ext cx="7848600" cy="9144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২. </a:t>
            </a:r>
            <a:r>
              <a:rPr lang="bn-IN" sz="2000" b="1" dirty="0" smtClean="0"/>
              <a:t>বিভিন্ন ধরণের ইনপুট ডিভাইস 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সাথে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পরিচিত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হতে</a:t>
            </a:r>
            <a:r>
              <a:rPr lang="en-US" sz="2000" b="1" dirty="0" smtClean="0"/>
              <a:t> </a:t>
            </a:r>
            <a:r>
              <a:rPr lang="bn-BD" sz="2000" b="1" dirty="0" smtClean="0"/>
              <a:t>পারবে</a:t>
            </a:r>
            <a:r>
              <a:rPr lang="en-US" sz="2000" b="1" dirty="0" smtClean="0"/>
              <a:t>। </a:t>
            </a:r>
          </a:p>
          <a:p>
            <a:endParaRPr lang="en-US" sz="20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12D9BBB-4B7B-424E-9441-F7235050C137}"/>
              </a:ext>
            </a:extLst>
          </p:cNvPr>
          <p:cNvSpPr/>
          <p:nvPr/>
        </p:nvSpPr>
        <p:spPr>
          <a:xfrm>
            <a:off x="1066800" y="4876800"/>
            <a:ext cx="2872409" cy="82163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কী-বোর্ড </a:t>
            </a:r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A3BA68C-F6AF-48E3-BD2C-45BB0989C51A}"/>
              </a:ext>
            </a:extLst>
          </p:cNvPr>
          <p:cNvSpPr/>
          <p:nvPr/>
        </p:nvSpPr>
        <p:spPr>
          <a:xfrm>
            <a:off x="5257800" y="4724400"/>
            <a:ext cx="2872409" cy="821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মাউস  </a:t>
            </a:r>
            <a:endParaRPr lang="en-US" sz="2400" b="1" dirty="0"/>
          </a:p>
        </p:txBody>
      </p:sp>
      <p:pic>
        <p:nvPicPr>
          <p:cNvPr id="4098" name="Picture 2" descr="E:\Image\mouse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09800"/>
            <a:ext cx="3429000" cy="2362200"/>
          </a:xfrm>
          <a:prstGeom prst="rect">
            <a:avLst/>
          </a:prstGeom>
          <a:noFill/>
        </p:spPr>
      </p:pic>
      <p:pic>
        <p:nvPicPr>
          <p:cNvPr id="4099" name="Picture 3" descr="E:\Image\keymous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143000"/>
            <a:ext cx="3200400" cy="1828800"/>
          </a:xfrm>
          <a:prstGeom prst="rect">
            <a:avLst/>
          </a:prstGeom>
          <a:noFill/>
        </p:spPr>
      </p:pic>
      <p:pic>
        <p:nvPicPr>
          <p:cNvPr id="4100" name="Picture 4" descr="E:\Image\images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819400"/>
            <a:ext cx="3505199" cy="2018187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981200" y="228600"/>
            <a:ext cx="49530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00" b="1" dirty="0" smtClean="0">
                <a:solidFill>
                  <a:schemeClr val="bg1"/>
                </a:solidFill>
              </a:rPr>
              <a:t>নিচের ছবি গুলো লক্ষ্য কর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pPr algn="ctr"/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723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eb camera PNG image free download, web cameras PNG">
            <a:extLst>
              <a:ext uri="{FF2B5EF4-FFF2-40B4-BE49-F238E27FC236}">
                <a16:creationId xmlns="" xmlns:a16="http://schemas.microsoft.com/office/drawing/2014/main" id="{167DC025-B510-4B87-B381-1B9D45B9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79254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puter Scanner Transparent Images PNG | PNG Mart">
            <a:extLst>
              <a:ext uri="{FF2B5EF4-FFF2-40B4-BE49-F238E27FC236}">
                <a16:creationId xmlns="" xmlns:a16="http://schemas.microsoft.com/office/drawing/2014/main" id="{FA697DC7-0362-4680-A602-9852C653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265572" cy="18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52600" y="228600"/>
            <a:ext cx="56388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নিচের চিত্রটি লক্ষ্য কর এবং বল 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074" name="Picture 2" descr="E:\Flower\Input-Devi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447800"/>
            <a:ext cx="3505200" cy="3213100"/>
          </a:xfrm>
          <a:prstGeom prst="rect">
            <a:avLst/>
          </a:prstGeom>
          <a:noFill/>
        </p:spPr>
      </p:pic>
      <p:pic>
        <p:nvPicPr>
          <p:cNvPr id="3075" name="Picture 3" descr="E:\Image\jo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733800"/>
            <a:ext cx="1762125" cy="2590800"/>
          </a:xfrm>
          <a:prstGeom prst="rect">
            <a:avLst/>
          </a:prstGeom>
          <a:noFill/>
        </p:spPr>
      </p:pic>
      <p:pic>
        <p:nvPicPr>
          <p:cNvPr id="3076" name="Picture 4" descr="E:\Image\mdd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352800"/>
            <a:ext cx="2362200" cy="1905000"/>
          </a:xfrm>
          <a:prstGeom prst="rect">
            <a:avLst/>
          </a:prstGeom>
          <a:noFill/>
        </p:spPr>
      </p:pic>
      <p:pic>
        <p:nvPicPr>
          <p:cNvPr id="3077" name="Picture 5" descr="E:\Image\keymouse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800600"/>
            <a:ext cx="34290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0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 camera PNG image free download, web cameras PNG">
            <a:extLst>
              <a:ext uri="{FF2B5EF4-FFF2-40B4-BE49-F238E27FC236}">
                <a16:creationId xmlns="" xmlns:a16="http://schemas.microsoft.com/office/drawing/2014/main" id="{883C2C78-ED6C-4E1E-A51F-D29FCA1C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169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5B746F24-77DD-4BDD-BD5A-3CF9086B5450}"/>
              </a:ext>
            </a:extLst>
          </p:cNvPr>
          <p:cNvSpPr/>
          <p:nvPr/>
        </p:nvSpPr>
        <p:spPr>
          <a:xfrm>
            <a:off x="533400" y="3124200"/>
            <a:ext cx="1679713" cy="528081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Key-Board</a:t>
            </a:r>
            <a:r>
              <a:rPr lang="bn-IN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FE21586B-6F25-49A5-82DD-3BE595D00AFB}"/>
              </a:ext>
            </a:extLst>
          </p:cNvPr>
          <p:cNvSpPr/>
          <p:nvPr/>
        </p:nvSpPr>
        <p:spPr>
          <a:xfrm>
            <a:off x="2743200" y="3048000"/>
            <a:ext cx="1984513" cy="528081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Web-Cam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="" xmlns:a16="http://schemas.microsoft.com/office/drawing/2014/main" id="{8D44BEA1-9819-42AE-AAB1-571CEDC21383}"/>
              </a:ext>
            </a:extLst>
          </p:cNvPr>
          <p:cNvSpPr/>
          <p:nvPr/>
        </p:nvSpPr>
        <p:spPr>
          <a:xfrm>
            <a:off x="4953000" y="3200400"/>
            <a:ext cx="1679713" cy="528081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Scanner</a:t>
            </a:r>
            <a:r>
              <a:rPr lang="bn-IN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="" xmlns:a16="http://schemas.microsoft.com/office/drawing/2014/main" id="{8D44BEA1-9819-42AE-AAB1-571CEDC21383}"/>
              </a:ext>
            </a:extLst>
          </p:cNvPr>
          <p:cNvSpPr/>
          <p:nvPr/>
        </p:nvSpPr>
        <p:spPr>
          <a:xfrm>
            <a:off x="6934200" y="3200400"/>
            <a:ext cx="1905000" cy="528081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Micro Phone</a:t>
            </a:r>
            <a:r>
              <a:rPr lang="bn-IN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8386" y="1676400"/>
            <a:ext cx="8813214" cy="3886200"/>
            <a:chOff x="178387" y="1140289"/>
            <a:chExt cx="8511726" cy="5483792"/>
          </a:xfrm>
        </p:grpSpPr>
        <p:sp>
          <p:nvSpPr>
            <p:cNvPr id="20" name="Frame 19">
              <a:extLst>
                <a:ext uri="{FF2B5EF4-FFF2-40B4-BE49-F238E27FC236}">
                  <a16:creationId xmlns="" xmlns:a16="http://schemas.microsoft.com/office/drawing/2014/main" id="{AFE6318B-38DF-4106-948D-019E8E8CE748}"/>
                </a:ext>
              </a:extLst>
            </p:cNvPr>
            <p:cNvSpPr/>
            <p:nvPr/>
          </p:nvSpPr>
          <p:spPr>
            <a:xfrm>
              <a:off x="533400" y="6019800"/>
              <a:ext cx="1679713" cy="528081"/>
            </a:xfrm>
            <a:prstGeom prst="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Mouse</a:t>
              </a:r>
              <a:r>
                <a:rPr lang="bn-IN" sz="2400" b="1" dirty="0" smtClean="0">
                  <a:solidFill>
                    <a:schemeClr val="tx1"/>
                  </a:solidFill>
                </a:rPr>
                <a:t>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="" xmlns:a16="http://schemas.microsoft.com/office/drawing/2014/main" id="{49B35273-E02C-4655-B92F-25D39F23BE23}"/>
                </a:ext>
              </a:extLst>
            </p:cNvPr>
            <p:cNvSpPr/>
            <p:nvPr/>
          </p:nvSpPr>
          <p:spPr>
            <a:xfrm>
              <a:off x="2895600" y="6019800"/>
              <a:ext cx="1679713" cy="49453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Camera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="" xmlns:a16="http://schemas.microsoft.com/office/drawing/2014/main" id="{42044465-1879-4E6F-881D-1795C01113AD}"/>
                </a:ext>
              </a:extLst>
            </p:cNvPr>
            <p:cNvSpPr/>
            <p:nvPr/>
          </p:nvSpPr>
          <p:spPr>
            <a:xfrm>
              <a:off x="4876800" y="6096000"/>
              <a:ext cx="1679713" cy="528081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OMR 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78387" y="1140289"/>
              <a:ext cx="8468986" cy="4740983"/>
              <a:chOff x="178387" y="1140289"/>
              <a:chExt cx="9116476" cy="4711408"/>
            </a:xfrm>
          </p:grpSpPr>
          <p:pic>
            <p:nvPicPr>
              <p:cNvPr id="6148" name="Picture 4" descr="Sony Digital Camera PNG Clipart | PNG Mart">
                <a:extLst>
                  <a:ext uri="{FF2B5EF4-FFF2-40B4-BE49-F238E27FC236}">
                    <a16:creationId xmlns="" xmlns:a16="http://schemas.microsoft.com/office/drawing/2014/main" id="{E8EEE8D4-8D86-4F48-AA45-C038E524C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5239" y="3869070"/>
                <a:ext cx="1706126" cy="179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Index of /images/sample/omr">
                <a:extLst>
                  <a:ext uri="{FF2B5EF4-FFF2-40B4-BE49-F238E27FC236}">
                    <a16:creationId xmlns="" xmlns:a16="http://schemas.microsoft.com/office/drawing/2014/main" id="{D7616BC6-DCAD-48BD-9653-752A73ACF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5885" y="3944795"/>
                <a:ext cx="2135986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Picture 3" descr="E:\Image\joy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32737" y="3944795"/>
                <a:ext cx="1762126" cy="1906902"/>
              </a:xfrm>
              <a:prstGeom prst="rect">
                <a:avLst/>
              </a:prstGeom>
              <a:noFill/>
            </p:spPr>
          </p:pic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B7BD7ACD-551E-401F-B140-65501FD14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87" y="1340726"/>
                <a:ext cx="2501108" cy="1661492"/>
              </a:xfrm>
              <a:prstGeom prst="rect">
                <a:avLst/>
              </a:prstGeom>
            </p:spPr>
          </p:pic>
          <p:pic>
            <p:nvPicPr>
              <p:cNvPr id="27" name="Picture 6" descr="Computer Scanner Transparent Images PNG | PNG Mart">
                <a:extLst>
                  <a:ext uri="{FF2B5EF4-FFF2-40B4-BE49-F238E27FC236}">
                    <a16:creationId xmlns="" xmlns:a16="http://schemas.microsoft.com/office/drawing/2014/main" id="{6BE8DCFB-AC77-4F78-9FC7-460F3F401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5917" y="1292689"/>
                <a:ext cx="2044353" cy="1828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Download Pc Mouse Png Image HQ PNG Image | FreePNGImg">
                <a:extLst>
                  <a:ext uri="{FF2B5EF4-FFF2-40B4-BE49-F238E27FC236}">
                    <a16:creationId xmlns="" xmlns:a16="http://schemas.microsoft.com/office/drawing/2014/main" id="{786E00FA-240B-4059-A0CF-2177F1687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943" y="3962400"/>
                <a:ext cx="1555793" cy="1722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E:\Image\mmm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602918" y="1140289"/>
                <a:ext cx="1654235" cy="1905000"/>
              </a:xfrm>
              <a:prstGeom prst="rect">
                <a:avLst/>
              </a:prstGeom>
              <a:noFill/>
            </p:spPr>
          </p:pic>
        </p:grpSp>
        <p:sp>
          <p:nvSpPr>
            <p:cNvPr id="32" name="Frame 31">
              <a:extLst>
                <a:ext uri="{FF2B5EF4-FFF2-40B4-BE49-F238E27FC236}">
                  <a16:creationId xmlns="" xmlns:a16="http://schemas.microsoft.com/office/drawing/2014/main" id="{8D44BEA1-9819-42AE-AAB1-571CEDC21383}"/>
                </a:ext>
              </a:extLst>
            </p:cNvPr>
            <p:cNvSpPr/>
            <p:nvPr/>
          </p:nvSpPr>
          <p:spPr>
            <a:xfrm>
              <a:off x="7010400" y="6096000"/>
              <a:ext cx="1679713" cy="528081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Joy stick</a:t>
              </a:r>
              <a:r>
                <a:rPr lang="bn-IN" sz="2400" b="1" dirty="0" smtClean="0">
                  <a:solidFill>
                    <a:schemeClr val="tx1"/>
                  </a:solidFill>
                </a:rPr>
                <a:t>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905000" y="228600"/>
            <a:ext cx="57912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বিভিন্ন ধরণের ইনপুট ডিভাইস </a:t>
            </a:r>
            <a:endParaRPr lang="en-US" sz="2800" b="1" dirty="0" smtClean="0"/>
          </a:p>
          <a:p>
            <a:pPr algn="ctr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0700888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412081"/>
            <a:ext cx="76200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ইনপুট ডিভাইস হলো এক ধরণের 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ELECTRONIC DEVICE,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যেটা কম্পিউটারের একটি অংশ।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আমরা আমাদের কম্পিউটারে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computer),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যেই ডিভাইস ব্যবহার করে কম্পিউটারকে নির্দেশাবলী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instructions)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দিতে পারি, সেই সকল ডিভাইস গুলিকে বলা হয় </a:t>
            </a:r>
            <a:r>
              <a:rPr lang="as-IN" b="1" i="0" dirty="0" smtClean="0">
                <a:solidFill>
                  <a:schemeClr val="tx1"/>
                </a:solidFill>
                <a:effectLst/>
                <a:latin typeface="Baloo Da 2"/>
              </a:rPr>
              <a:t>কম্পিউটারের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 ইনপুট ডিভাইস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Input device).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সোজা ভাবে বললে, কম্পিউটারের ইনপুট ডিভাইস হলো, এমন কিছু হার্ডওয়্যার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hardware)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যেটা ব্যবহার করে, কম্পিউটারকে কাজ করার জন্য ডাটা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data)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বা নির্দেশাবলী দেয়া হয়।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তাছাড়া, একটি কম্পিউটার ডিভাইস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computer device)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নিয়ন্ত্রণ (</a:t>
            </a:r>
            <a:r>
              <a:rPr lang="en-US" b="1" i="0" dirty="0" smtClean="0">
                <a:solidFill>
                  <a:srgbClr val="3A3A3A"/>
                </a:solidFill>
                <a:effectLst/>
                <a:latin typeface="Baloo Da 2"/>
              </a:rPr>
              <a:t>control) </a:t>
            </a:r>
            <a:r>
              <a:rPr lang="as-IN" b="1" i="0" dirty="0" smtClean="0">
                <a:solidFill>
                  <a:srgbClr val="3A3A3A"/>
                </a:solidFill>
                <a:effectLst/>
                <a:latin typeface="Baloo Da 2"/>
              </a:rPr>
              <a:t>করার জন্য, এই বিভিন্ন ধরণের ইনপুট ডিভাইস অনেক জরুরি।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05000" y="228600"/>
            <a:ext cx="56388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i="0" dirty="0" smtClean="0">
                <a:solidFill>
                  <a:schemeClr val="bg1"/>
                </a:solidFill>
                <a:effectLst/>
                <a:latin typeface="Baloo Da 2"/>
              </a:rPr>
              <a:t>ইনপুট ডিভাইস কাকে বলে ?</a:t>
            </a:r>
          </a:p>
          <a:p>
            <a:pPr algn="ctr"/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1968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648</Words>
  <Application>Microsoft Office PowerPoint</Application>
  <PresentationFormat>On-screen Show (4:3)</PresentationFormat>
  <Paragraphs>101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Baloo Da 2</vt:lpstr>
      <vt:lpstr>Calibri</vt:lpstr>
      <vt:lpstr>Kalpurush</vt:lpstr>
      <vt:lpstr>MuhuriMJ</vt:lpstr>
      <vt:lpstr>NikoshBAN</vt:lpstr>
      <vt:lpstr>SutonnyMJ</vt:lpstr>
      <vt:lpstr>Vrinda</vt:lpstr>
      <vt:lpstr>Webdings</vt:lpstr>
      <vt:lpstr>Wingdings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Dell</cp:lastModifiedBy>
  <cp:revision>36</cp:revision>
  <dcterms:created xsi:type="dcterms:W3CDTF">2020-09-26T00:30:35Z</dcterms:created>
  <dcterms:modified xsi:type="dcterms:W3CDTF">2021-09-12T14:42:38Z</dcterms:modified>
</cp:coreProperties>
</file>