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66" r:id="rId13"/>
    <p:sldId id="282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59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5D56-A014-4C22-A9B4-F950C65DB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8824A-F03C-48D1-8F48-665F6C057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0F6E-1817-4CE5-AAA4-BA601280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36992-238E-4CB0-BA29-33DCE8DF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2A7B-0CC7-416A-B68A-F1E94692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3F30-D3F1-487B-99C6-B942116D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5CF73-2ADF-462A-B445-E8DDF3B8B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28ABA-9818-46B5-BE49-019FC64E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18CF-C737-44D5-BE71-AD4AB2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8D913-BB2E-4A0B-9889-DB26E74F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0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E1565-C792-46EE-9E83-AD599535F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29035-7DC3-417F-A76C-CA93D995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1A707-4E8D-4D0F-8142-30907B8B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2A5C-CFEB-432C-9171-049A124E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44CD-7C46-4E44-8132-A09492D3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37C7-7B4B-436D-819F-355DF5A6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58A7-B711-41D5-8A0E-DD081FE11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3DEC1-5968-4033-80DA-202E80C4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BA4A7-850D-4C63-B37F-FB220668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751D0-BF8A-400E-8273-E8D83356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50F1-D81E-42B9-B4B6-83C4F175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26B45-8CE6-4DDD-8CFD-D8D968BD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82C2-7A61-455F-9B81-64EAED74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FB4F9-7445-4144-A777-23B7FE88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1FE-C74E-4995-8FC3-4339436A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9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44F-E1EE-486A-B811-D67A227E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088C-14A7-40BB-94FE-E9E07D0BA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48331-B8B9-485C-AE92-C4610FEC9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6C35C-18C4-4983-8FA5-C1E4C923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AF06C-A6AB-4618-8240-2EE64BD5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6D386-5DBD-4102-8406-061C7896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DE20-D6C4-47C2-B152-D2443934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4C657-B77F-45C0-B035-802A57DE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4552E-43AD-4FD6-B95D-DE2AD713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8ED81-78FD-4234-A8B0-6D9766175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D85AF-4B9F-49E3-B54E-14204D8B9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7F228-EC85-4449-8D36-0D920B2D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1E135-038B-4A76-B1FA-4DE9726A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2EEA6-6D7C-48C0-8505-97AA7520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22F6-D599-4759-A52D-8455D31F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1D434-8A02-4FCF-ABCB-6835FD93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26419-F005-4588-B7B2-2843983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D3BC2-E847-4E41-92C1-96C673EC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8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F308C-0EFF-42EA-999A-E0262F60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BC570-EF04-45C6-AE57-264C6CEF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36E3-9B44-46BD-B4CF-26C650C3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8F5E-F831-4A75-9F96-F0B4DAFB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FA9E2-9ED5-4177-8500-302FDE67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4E528-AB5E-4833-9A3A-FB3149B36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D055B-FA36-4C03-A952-8C1BB443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0375E-9671-4FE5-9345-5DA7B8CB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3F197-F07A-4FBA-9820-1332247A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90E3-129E-47AD-8AB2-E5E76915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F41CE-75CA-4600-8EC7-5D98D9EA6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6CDB8-15E3-434C-B3FE-B334AE921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A7D23-DFBD-476E-807D-6C08C24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72C53-9C6D-4342-B14F-1435B2F5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8FB66-FD24-4D23-BBAC-95816DB0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1B4C0-5E11-4CB8-9DBB-55722BA5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50217-25C7-44E1-9AD5-1276FB3F2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66532-C4E8-496C-83F7-2C5AB5DB8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D218-04EE-457B-9BC4-B07B5536E44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60AAE-4585-417B-A745-C0CBAA96E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26728-B685-4069-83DA-594C01D2C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592B-E669-4E5D-A011-2D4345E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5CCD3C3-ED85-4606-A747-4242EDB401E0}"/>
              </a:ext>
            </a:extLst>
          </p:cNvPr>
          <p:cNvSpPr/>
          <p:nvPr/>
        </p:nvSpPr>
        <p:spPr>
          <a:xfrm>
            <a:off x="-1177636" y="-353291"/>
            <a:ext cx="13369636" cy="7564582"/>
          </a:xfrm>
          <a:prstGeom prst="rect">
            <a:avLst/>
          </a:prstGeom>
          <a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 cap="sq" cmpd="sng">
            <a:solidFill>
              <a:srgbClr val="00B0F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>
                <a:gradFill flip="none" rotWithShape="1">
                  <a:gsLst>
                    <a:gs pos="0">
                      <a:srgbClr val="92D0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3500000" scaled="1"/>
                  <a:tileRect/>
                </a:gradFill>
                <a:prstDash val="sysDash"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45B3C49-7589-4BE7-A526-4A59155BEE86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287A5-BD9F-46F2-9632-88B332929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45" y="1627908"/>
            <a:ext cx="6809509" cy="4225637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0D187959-0599-4A92-ACCE-3EB8E3CF8ED9}"/>
              </a:ext>
            </a:extLst>
          </p:cNvPr>
          <p:cNvSpPr/>
          <p:nvPr/>
        </p:nvSpPr>
        <p:spPr>
          <a:xfrm>
            <a:off x="4118262" y="20781"/>
            <a:ext cx="4471556" cy="1336964"/>
          </a:xfrm>
          <a:prstGeom prst="horizontalScroll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rgbClr val="92D05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আজকের</a:t>
            </a:r>
            <a:r>
              <a:rPr lang="en-US" sz="2400" dirty="0">
                <a:ln>
                  <a:solidFill>
                    <a:srgbClr val="92D05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ln>
                  <a:solidFill>
                    <a:srgbClr val="92D05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পাঠে</a:t>
            </a:r>
            <a:r>
              <a:rPr lang="en-US" sz="2400" dirty="0">
                <a:ln>
                  <a:solidFill>
                    <a:srgbClr val="92D05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ln>
                  <a:solidFill>
                    <a:srgbClr val="92D05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সবাইকে</a:t>
            </a:r>
            <a:r>
              <a:rPr lang="en-US" sz="2400" dirty="0">
                <a:ln>
                  <a:solidFill>
                    <a:srgbClr val="92D05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ln>
                  <a:solidFill>
                    <a:srgbClr val="92D05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স্বাগত</a:t>
            </a:r>
            <a:endParaRPr lang="en-US" sz="2400" dirty="0">
              <a:ln>
                <a:solidFill>
                  <a:srgbClr val="92D05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E8322A8-D646-4C77-8845-F32EFE717F8E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F857794-DB6D-4FE8-A24A-650FF6903697}"/>
              </a:ext>
            </a:extLst>
          </p:cNvPr>
          <p:cNvSpPr/>
          <p:nvPr/>
        </p:nvSpPr>
        <p:spPr>
          <a:xfrm>
            <a:off x="3325090" y="9961"/>
            <a:ext cx="4655128" cy="78970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এসো</a:t>
            </a:r>
            <a:r>
              <a:rPr lang="en-US" dirty="0"/>
              <a:t> </a:t>
            </a:r>
            <a:r>
              <a:rPr lang="en-US" dirty="0" err="1"/>
              <a:t>শব্দার্থগুলো</a:t>
            </a:r>
            <a:r>
              <a:rPr lang="en-US" dirty="0"/>
              <a:t> </a:t>
            </a:r>
            <a:r>
              <a:rPr lang="en-US" dirty="0" err="1"/>
              <a:t>জেনে</a:t>
            </a:r>
            <a:r>
              <a:rPr lang="en-US" dirty="0"/>
              <a:t> </a:t>
            </a:r>
            <a:r>
              <a:rPr lang="en-US" dirty="0" err="1"/>
              <a:t>নিই</a:t>
            </a:r>
            <a:endParaRPr lang="en-US" dirty="0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B06C612E-DBE8-4D3F-AD9C-1C28D3667BB2}"/>
              </a:ext>
            </a:extLst>
          </p:cNvPr>
          <p:cNvSpPr/>
          <p:nvPr/>
        </p:nvSpPr>
        <p:spPr>
          <a:xfrm>
            <a:off x="1704109" y="1369869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সাম্য</a:t>
            </a:r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C8FC4A12-D1AD-4E5D-BE75-3FC422113815}"/>
              </a:ext>
            </a:extLst>
          </p:cNvPr>
          <p:cNvSpPr/>
          <p:nvPr/>
        </p:nvSpPr>
        <p:spPr>
          <a:xfrm>
            <a:off x="7287491" y="2424545"/>
            <a:ext cx="1856509" cy="789709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অতি</a:t>
            </a:r>
            <a:r>
              <a:rPr lang="en-US" dirty="0"/>
              <a:t> </a:t>
            </a:r>
            <a:r>
              <a:rPr lang="en-US" dirty="0" err="1"/>
              <a:t>মহান</a:t>
            </a:r>
            <a:endParaRPr lang="en-US" dirty="0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07691C30-5905-47A0-8485-6FFE086D3CB7}"/>
              </a:ext>
            </a:extLst>
          </p:cNvPr>
          <p:cNvSpPr/>
          <p:nvPr/>
        </p:nvSpPr>
        <p:spPr>
          <a:xfrm>
            <a:off x="7287491" y="3866283"/>
            <a:ext cx="1856509" cy="78970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আর্শিবাদ</a:t>
            </a:r>
            <a:endParaRPr lang="en-US" dirty="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56E46F79-B07D-4388-90F2-D6E0F7BA92F0}"/>
              </a:ext>
            </a:extLst>
          </p:cNvPr>
          <p:cNvSpPr/>
          <p:nvPr/>
        </p:nvSpPr>
        <p:spPr>
          <a:xfrm>
            <a:off x="7287491" y="1139536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সমতা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17ECAD8B-1C3D-475D-B0F9-7D04203135B5}"/>
              </a:ext>
            </a:extLst>
          </p:cNvPr>
          <p:cNvSpPr/>
          <p:nvPr/>
        </p:nvSpPr>
        <p:spPr>
          <a:xfrm>
            <a:off x="1697179" y="2732810"/>
            <a:ext cx="1856509" cy="78970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মহীয়ান</a:t>
            </a:r>
            <a:endParaRPr lang="en-US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06DF3CA8-8292-42C1-8438-0B165D01FCB8}"/>
              </a:ext>
            </a:extLst>
          </p:cNvPr>
          <p:cNvSpPr/>
          <p:nvPr/>
        </p:nvSpPr>
        <p:spPr>
          <a:xfrm>
            <a:off x="1787236" y="5413662"/>
            <a:ext cx="1856509" cy="78970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পান্থ</a:t>
            </a:r>
            <a:endParaRPr lang="en-US" dirty="0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16FF2DAB-F78A-43F1-BE94-1B7E9B3B325E}"/>
              </a:ext>
            </a:extLst>
          </p:cNvPr>
          <p:cNvSpPr/>
          <p:nvPr/>
        </p:nvSpPr>
        <p:spPr>
          <a:xfrm>
            <a:off x="1828799" y="4089685"/>
            <a:ext cx="1856509" cy="789709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বর</a:t>
            </a:r>
            <a:endParaRPr lang="en-US" dirty="0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B707600A-2BA4-40F2-8BAB-877FD8F6D3BD}"/>
              </a:ext>
            </a:extLst>
          </p:cNvPr>
          <p:cNvSpPr/>
          <p:nvPr/>
        </p:nvSpPr>
        <p:spPr>
          <a:xfrm>
            <a:off x="7370618" y="5308021"/>
            <a:ext cx="1856509" cy="78970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পথিক</a:t>
            </a:r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E7FEAD1-C21F-4B2E-BFF9-B9364F500C68}"/>
              </a:ext>
            </a:extLst>
          </p:cNvPr>
          <p:cNvSpPr/>
          <p:nvPr/>
        </p:nvSpPr>
        <p:spPr>
          <a:xfrm>
            <a:off x="4547752" y="1363374"/>
            <a:ext cx="1690255" cy="4849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95BC180-5020-4BDC-9CDE-C7EDFEDBAB0A}"/>
              </a:ext>
            </a:extLst>
          </p:cNvPr>
          <p:cNvSpPr/>
          <p:nvPr/>
        </p:nvSpPr>
        <p:spPr>
          <a:xfrm>
            <a:off x="4575462" y="2745367"/>
            <a:ext cx="1690255" cy="4849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322B2B6-D4D8-4BC2-AC63-4AD027902E18}"/>
              </a:ext>
            </a:extLst>
          </p:cNvPr>
          <p:cNvSpPr/>
          <p:nvPr/>
        </p:nvSpPr>
        <p:spPr>
          <a:xfrm>
            <a:off x="4603173" y="4089685"/>
            <a:ext cx="1690255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8A8371C-62C6-4EA0-97B8-1A9BB27CF114}"/>
              </a:ext>
            </a:extLst>
          </p:cNvPr>
          <p:cNvSpPr/>
          <p:nvPr/>
        </p:nvSpPr>
        <p:spPr>
          <a:xfrm>
            <a:off x="4627418" y="5460422"/>
            <a:ext cx="1690255" cy="48490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1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B819A15-FE92-4824-B605-E9318D10D51A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D1272300-08AE-4CEC-8F0E-33F3610E4CE1}"/>
              </a:ext>
            </a:extLst>
          </p:cNvPr>
          <p:cNvSpPr/>
          <p:nvPr/>
        </p:nvSpPr>
        <p:spPr>
          <a:xfrm>
            <a:off x="1600193" y="1953468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ফুকারি</a:t>
            </a:r>
            <a:r>
              <a:rPr lang="en-US" dirty="0"/>
              <a:t> 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D64B0BFC-B0E2-49BE-AA2E-760E2E472117}"/>
              </a:ext>
            </a:extLst>
          </p:cNvPr>
          <p:cNvSpPr/>
          <p:nvPr/>
        </p:nvSpPr>
        <p:spPr>
          <a:xfrm>
            <a:off x="7716986" y="4981575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উগ্রভাবে</a:t>
            </a:r>
            <a:endParaRPr lang="en-US" dirty="0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F9CA43D4-AD0C-4DE4-A630-A468561C3F2F}"/>
              </a:ext>
            </a:extLst>
          </p:cNvPr>
          <p:cNvSpPr/>
          <p:nvPr/>
        </p:nvSpPr>
        <p:spPr>
          <a:xfrm>
            <a:off x="1600194" y="504779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ভুখারি</a:t>
            </a:r>
            <a:endParaRPr lang="en-US" dirty="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E475193D-8AA3-4C06-B4B2-D8C8134EFD1F}"/>
              </a:ext>
            </a:extLst>
          </p:cNvPr>
          <p:cNvSpPr/>
          <p:nvPr/>
        </p:nvSpPr>
        <p:spPr>
          <a:xfrm>
            <a:off x="1610589" y="3500004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আজারি</a:t>
            </a:r>
            <a:endParaRPr lang="en-US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0682DCA1-DFAD-44B0-A0A7-5409388812F2}"/>
              </a:ext>
            </a:extLst>
          </p:cNvPr>
          <p:cNvSpPr/>
          <p:nvPr/>
        </p:nvSpPr>
        <p:spPr>
          <a:xfrm>
            <a:off x="1690250" y="4981575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তেরিয়া</a:t>
            </a:r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77ABD9B-2D5D-45FA-9AB3-1BC421E2AB21}"/>
              </a:ext>
            </a:extLst>
          </p:cNvPr>
          <p:cNvSpPr/>
          <p:nvPr/>
        </p:nvSpPr>
        <p:spPr>
          <a:xfrm>
            <a:off x="7377544" y="3338945"/>
            <a:ext cx="241761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রুগ্ণ</a:t>
            </a:r>
            <a:r>
              <a:rPr lang="en-US" dirty="0"/>
              <a:t> ,</a:t>
            </a:r>
            <a:r>
              <a:rPr lang="en-US" dirty="0" err="1"/>
              <a:t>ব্যথিত</a:t>
            </a:r>
            <a:endParaRPr lang="en-US" dirty="0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792E5BE4-B210-4D75-B6E1-EFBFDA2F6160}"/>
              </a:ext>
            </a:extLst>
          </p:cNvPr>
          <p:cNvSpPr/>
          <p:nvPr/>
        </p:nvSpPr>
        <p:spPr>
          <a:xfrm>
            <a:off x="7225147" y="1911905"/>
            <a:ext cx="241761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চিৎকার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1F3EBD8B-001A-48C6-A0EC-2342BF2EA354}"/>
              </a:ext>
            </a:extLst>
          </p:cNvPr>
          <p:cNvSpPr/>
          <p:nvPr/>
        </p:nvSpPr>
        <p:spPr>
          <a:xfrm>
            <a:off x="7051962" y="501749"/>
            <a:ext cx="2092038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ক্ষুধার্ত</a:t>
            </a:r>
            <a:r>
              <a:rPr lang="en-US" dirty="0"/>
              <a:t> </a:t>
            </a:r>
            <a:r>
              <a:rPr lang="en-US" dirty="0" err="1"/>
              <a:t>ব্যক্তি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02B0A9F-0D74-414F-BA78-37D617E5CCB3}"/>
              </a:ext>
            </a:extLst>
          </p:cNvPr>
          <p:cNvSpPr/>
          <p:nvPr/>
        </p:nvSpPr>
        <p:spPr>
          <a:xfrm>
            <a:off x="4627418" y="598781"/>
            <a:ext cx="1468582" cy="49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16B504E-E747-498F-9B70-75707021DB26}"/>
              </a:ext>
            </a:extLst>
          </p:cNvPr>
          <p:cNvSpPr/>
          <p:nvPr/>
        </p:nvSpPr>
        <p:spPr>
          <a:xfrm>
            <a:off x="4959921" y="2049844"/>
            <a:ext cx="1468582" cy="49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3DCEB34-7E16-4AB4-A9FD-5828A195419C}"/>
              </a:ext>
            </a:extLst>
          </p:cNvPr>
          <p:cNvSpPr/>
          <p:nvPr/>
        </p:nvSpPr>
        <p:spPr>
          <a:xfrm>
            <a:off x="5077687" y="3579014"/>
            <a:ext cx="1468582" cy="49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9F8C1D8-987C-4E57-8742-29B2B778A650}"/>
              </a:ext>
            </a:extLst>
          </p:cNvPr>
          <p:cNvSpPr/>
          <p:nvPr/>
        </p:nvSpPr>
        <p:spPr>
          <a:xfrm>
            <a:off x="5136569" y="5127053"/>
            <a:ext cx="1468582" cy="49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805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A2B2D-1E8D-4C2B-B0EE-5288F835719D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6CE30-FB9F-4881-9293-0A66C5E3A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92" y="1122373"/>
            <a:ext cx="3749753" cy="2966777"/>
          </a:xfrm>
          <a:prstGeom prst="bevel">
            <a:avLst/>
          </a:prstGeom>
        </p:spPr>
      </p:pic>
      <p:sp>
        <p:nvSpPr>
          <p:cNvPr id="5" name="Teardrop 4">
            <a:extLst>
              <a:ext uri="{FF2B5EF4-FFF2-40B4-BE49-F238E27FC236}">
                <a16:creationId xmlns:a16="http://schemas.microsoft.com/office/drawing/2014/main" id="{4CA94EB7-5463-4E3F-8530-3B46CE2ED724}"/>
              </a:ext>
            </a:extLst>
          </p:cNvPr>
          <p:cNvSpPr/>
          <p:nvPr/>
        </p:nvSpPr>
        <p:spPr>
          <a:xfrm>
            <a:off x="5299814" y="1928623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ভুখারি</a:t>
            </a:r>
            <a:endParaRPr lang="en-US" dirty="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4AA96E8F-DB7B-48C8-8B68-E454110B8B6A}"/>
              </a:ext>
            </a:extLst>
          </p:cNvPr>
          <p:cNvSpPr/>
          <p:nvPr/>
        </p:nvSpPr>
        <p:spPr>
          <a:xfrm>
            <a:off x="2709014" y="1931665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সাম্য</a:t>
            </a:r>
            <a:endParaRPr lang="en-US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995E2FA0-F4F5-4A6E-B404-DDC950CCA985}"/>
              </a:ext>
            </a:extLst>
          </p:cNvPr>
          <p:cNvSpPr/>
          <p:nvPr/>
        </p:nvSpPr>
        <p:spPr>
          <a:xfrm>
            <a:off x="5379703" y="3116909"/>
            <a:ext cx="1856509" cy="789709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আজারি</a:t>
            </a:r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A699B395-05CA-4E0E-BC09-BE864DAF38E6}"/>
              </a:ext>
            </a:extLst>
          </p:cNvPr>
          <p:cNvSpPr/>
          <p:nvPr/>
        </p:nvSpPr>
        <p:spPr>
          <a:xfrm>
            <a:off x="2812471" y="3338945"/>
            <a:ext cx="1856509" cy="78970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পান্থ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1E7AE6-D59E-40C1-ABAE-BF19D41D6023}"/>
              </a:ext>
            </a:extLst>
          </p:cNvPr>
          <p:cNvSpPr/>
          <p:nvPr/>
        </p:nvSpPr>
        <p:spPr>
          <a:xfrm>
            <a:off x="2709014" y="286525"/>
            <a:ext cx="5500255" cy="6365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নিচের</a:t>
            </a:r>
            <a:r>
              <a:rPr lang="en-US" sz="2000" dirty="0"/>
              <a:t> </a:t>
            </a:r>
            <a:r>
              <a:rPr lang="en-US" sz="2000" dirty="0" err="1"/>
              <a:t>শব্দগুলো</a:t>
            </a:r>
            <a:r>
              <a:rPr lang="en-US" sz="2000" dirty="0"/>
              <a:t> </a:t>
            </a:r>
            <a:r>
              <a:rPr lang="en-US" sz="2000" dirty="0" err="1"/>
              <a:t>দিয়ে</a:t>
            </a:r>
            <a:r>
              <a:rPr lang="en-US" sz="2000" dirty="0"/>
              <a:t> </a:t>
            </a:r>
            <a:r>
              <a:rPr lang="en-US" sz="2000" dirty="0" err="1"/>
              <a:t>দুইটি</a:t>
            </a:r>
            <a:r>
              <a:rPr lang="en-US" sz="2000" dirty="0"/>
              <a:t> </a:t>
            </a:r>
            <a:r>
              <a:rPr lang="en-US" sz="2000" dirty="0" err="1"/>
              <a:t>করে</a:t>
            </a:r>
            <a:r>
              <a:rPr lang="en-US" sz="2000" dirty="0"/>
              <a:t> </a:t>
            </a:r>
            <a:r>
              <a:rPr lang="en-US" sz="2000" dirty="0" err="1"/>
              <a:t>বাক্য</a:t>
            </a:r>
            <a:r>
              <a:rPr lang="en-US" sz="2000" dirty="0"/>
              <a:t> </a:t>
            </a:r>
            <a:r>
              <a:rPr lang="en-US" sz="2000" dirty="0" err="1"/>
              <a:t>তৈরী</a:t>
            </a:r>
            <a:r>
              <a:rPr lang="en-US" sz="2000" dirty="0"/>
              <a:t> </a:t>
            </a:r>
            <a:r>
              <a:rPr lang="en-US" sz="2000" dirty="0" err="1"/>
              <a:t>কর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6469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911130" y="3657600"/>
            <a:ext cx="6858000" cy="2667000"/>
          </a:xfrm>
          <a:prstGeom prst="frame">
            <a:avLst>
              <a:gd name="adj1" fmla="val 156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গাহি সাম্যের গান-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চেয়ে বড় কিছু নাই ,নহে কিছু মহীয়ান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31" y="567171"/>
            <a:ext cx="3415145" cy="255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03" y="795604"/>
            <a:ext cx="3210527" cy="240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E4C8C916-13E3-4910-805E-62F522FD9D05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647072-59AD-409B-9E24-C11EB18D5233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81015-7802-4524-BEE4-C181002F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614795"/>
            <a:ext cx="2514600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13CB0-B4C0-41F7-AAEB-44819EFD3EC7}"/>
              </a:ext>
            </a:extLst>
          </p:cNvPr>
          <p:cNvSpPr txBox="1"/>
          <p:nvPr/>
        </p:nvSpPr>
        <p:spPr>
          <a:xfrm>
            <a:off x="2992582" y="3931296"/>
            <a:ext cx="6206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 দেশ-কাল-পাত্রের ভেদ, অভেদ ধর্মজাতি ,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 দেশে সব কালে ঘরে-ঘরে তিনি মানুষের জ্ঞাতি ।</a:t>
            </a:r>
          </a:p>
        </p:txBody>
      </p:sp>
    </p:spTree>
    <p:extLst>
      <p:ext uri="{BB962C8B-B14F-4D97-AF65-F5344CB8AC3E}">
        <p14:creationId xmlns:p14="http://schemas.microsoft.com/office/powerpoint/2010/main" val="71540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66BF2BE-A483-4BA4-93BD-2C808A88761B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5E312-F8EE-49F7-8824-9023934C9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47" y="265061"/>
            <a:ext cx="2209800" cy="295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7CF203-842E-4731-A68F-C7118FC0CF8B}"/>
              </a:ext>
            </a:extLst>
          </p:cNvPr>
          <p:cNvSpPr txBox="1"/>
          <p:nvPr/>
        </p:nvSpPr>
        <p:spPr>
          <a:xfrm>
            <a:off x="2992582" y="3660428"/>
            <a:ext cx="6206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পুজরী ,দুয়ার খোল,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ক্ষুধার ঠাকুর দাঁড়ায়ে দুয়ারে পুজার সময় হলো!’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31480-0F1B-4AD2-8910-959450F9D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94" y="652482"/>
            <a:ext cx="3397827" cy="2545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7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CB6270B-98FC-4F90-9147-F3D0EF1B3FBB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3794F-0381-4C0D-847A-C188D0755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271" r="-699" b="19167"/>
          <a:stretch/>
        </p:blipFill>
        <p:spPr>
          <a:xfrm>
            <a:off x="6286038" y="1021772"/>
            <a:ext cx="1981200" cy="2407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3B8B4-6F84-430A-9E87-95ECF1D5B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00" y="1021772"/>
            <a:ext cx="3051928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7B2162-973D-4D81-A966-EA2508698B95}"/>
              </a:ext>
            </a:extLst>
          </p:cNvPr>
          <p:cNvSpPr txBox="1"/>
          <p:nvPr/>
        </p:nvSpPr>
        <p:spPr>
          <a:xfrm>
            <a:off x="2593800" y="3977624"/>
            <a:ext cx="6206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স্বপন দেখিয়া আকুল পূজারী খুলিল ভজনালয় ,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দেবতার বরে আজ রাজা-টাজা হয়ে যাবে নিশ্চয়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541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83AAC1-258C-4F2D-A61A-7C62579DDC56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D58D6-2A9B-4A53-BE66-E5D2DCC12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65" y="1075187"/>
            <a:ext cx="3295650" cy="249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4038E4-DAFB-44A9-AFD7-8351E3869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68" y="1155394"/>
            <a:ext cx="3622623" cy="2410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33A9C-DF13-4F40-B5E4-6A05D383A39F}"/>
              </a:ext>
            </a:extLst>
          </p:cNvPr>
          <p:cNvSpPr txBox="1"/>
          <p:nvPr/>
        </p:nvSpPr>
        <p:spPr>
          <a:xfrm>
            <a:off x="2992582" y="4175051"/>
            <a:ext cx="6206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জীর্ণ-বস্ত্র শীর্ণ-গাত্র ,ক্ষুধায় কণ্ঠ ক্ষীণ-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ডাকিল পান্থ,’দ্বার খোলো বাবা, খাইনি তো সাত দিন !’ </a:t>
            </a:r>
          </a:p>
        </p:txBody>
      </p:sp>
    </p:spTree>
    <p:extLst>
      <p:ext uri="{BB962C8B-B14F-4D97-AF65-F5344CB8AC3E}">
        <p14:creationId xmlns:p14="http://schemas.microsoft.com/office/powerpoint/2010/main" val="293811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101179-1734-436A-9AEE-8E8D686F38B6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4818F-ABBA-4FB2-86C1-169F7DD9ECF7}"/>
              </a:ext>
            </a:extLst>
          </p:cNvPr>
          <p:cNvSpPr/>
          <p:nvPr/>
        </p:nvSpPr>
        <p:spPr>
          <a:xfrm>
            <a:off x="3790372" y="1520537"/>
            <a:ext cx="4611255" cy="796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কবি মানুষকে ‘মহীয়ান ‘বলেছেন কেন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8506B0DF-F49D-42EE-BD40-38FD48CBAD9A}"/>
              </a:ext>
            </a:extLst>
          </p:cNvPr>
          <p:cNvSpPr/>
          <p:nvPr/>
        </p:nvSpPr>
        <p:spPr>
          <a:xfrm>
            <a:off x="3997036" y="124691"/>
            <a:ext cx="4197928" cy="796635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A5E7A36-C719-4E43-8F28-321C3DAB146B}"/>
              </a:ext>
            </a:extLst>
          </p:cNvPr>
          <p:cNvSpPr/>
          <p:nvPr/>
        </p:nvSpPr>
        <p:spPr>
          <a:xfrm>
            <a:off x="2656608" y="2621973"/>
            <a:ext cx="7848600" cy="3581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মানুষ সব জীবের শ্রেষ্ঠ জীব এবং সব জাতি-ধর্মের ঊর্ধ্বে বলে কবি মানুষকে মহীয়ান বলেছেন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মানুষের মূল্য,মর্যাদা,সম্মান,উচ্চাসন সবকিছু স্রষ্টার কাছে সমান দৃষ্টিতে বিচার্য । ‘মানুষ’ কবিতায় কবি সাম্যবাদের দৃষ্টিতে পৃথিবীর সব মানুষ এক ও অভিন্ন জাতি এই সত্যটি তুলে ধরেছেন। কবি বলেছেন এখানে ধর্ম,বর্ণ, গোত্র,জাতি প্রভৃতির বাইরে মানুষের আসল পরিচয় সে মানুষ। এ জন্যই কবি মানুষকে মহীয়ান বলেছেন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3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1FFE6E5-B6C1-46CF-BD0D-F57113C84B8F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AC356-D70C-4BB4-97E6-8DCA46AF0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74" y="755072"/>
            <a:ext cx="3444724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C7CDD-C231-4AB2-A887-68AE8E0F7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87" y="775853"/>
            <a:ext cx="3664262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B9D12CD1-4C34-405F-91B6-1D6DA1FC6FA2}"/>
              </a:ext>
            </a:extLst>
          </p:cNvPr>
          <p:cNvSpPr/>
          <p:nvPr/>
        </p:nvSpPr>
        <p:spPr>
          <a:xfrm>
            <a:off x="3221049" y="3643745"/>
            <a:ext cx="6781800" cy="27432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সহসা বন্ধ হলো মন্দির, ভুখারি ফিরিয়া চলে ,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তিমিররাত্রি,পথ জুড়ে তার ক্ষুধার মানিক জ্বলে !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ভুখারি ফুকিয়া’ কয়,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‘ঐ মন্দির পূজারীর, হায় দেবতা , তোমার নয় !’ </a:t>
            </a:r>
          </a:p>
        </p:txBody>
      </p:sp>
    </p:spTree>
    <p:extLst>
      <p:ext uri="{BB962C8B-B14F-4D97-AF65-F5344CB8AC3E}">
        <p14:creationId xmlns:p14="http://schemas.microsoft.com/office/powerpoint/2010/main" val="259395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F4A2B25-FB2D-413C-AC80-2BC4DACA4464}"/>
              </a:ext>
            </a:extLst>
          </p:cNvPr>
          <p:cNvSpPr/>
          <p:nvPr/>
        </p:nvSpPr>
        <p:spPr>
          <a:xfrm>
            <a:off x="4613564" y="252845"/>
            <a:ext cx="2854036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1" rtlCol="0" anchor="ctr">
            <a:prstTxWarp prst="textInflateBottom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6565535-0616-4E7F-80D5-04F6AF25B3F9}"/>
              </a:ext>
            </a:extLst>
          </p:cNvPr>
          <p:cNvSpPr/>
          <p:nvPr/>
        </p:nvSpPr>
        <p:spPr>
          <a:xfrm>
            <a:off x="0" y="0"/>
            <a:ext cx="12192000" cy="6897756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4FF9C-B807-4700-8D1E-E3611F1F0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82" y="1859292"/>
            <a:ext cx="1603713" cy="2053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506F3C-EAAC-4DDD-BE0F-6F03DBFE822A}"/>
              </a:ext>
            </a:extLst>
          </p:cNvPr>
          <p:cNvSpPr txBox="1"/>
          <p:nvPr/>
        </p:nvSpPr>
        <p:spPr>
          <a:xfrm>
            <a:off x="1146572" y="4357599"/>
            <a:ext cx="7665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শ্রেণীঃ</a:t>
            </a:r>
            <a:r>
              <a:rPr lang="en-US" dirty="0"/>
              <a:t> </a:t>
            </a:r>
            <a:r>
              <a:rPr lang="en-US" dirty="0" err="1"/>
              <a:t>নবম</a:t>
            </a:r>
            <a:endParaRPr lang="en-US" dirty="0"/>
          </a:p>
          <a:p>
            <a:r>
              <a:rPr lang="en-US" dirty="0" err="1"/>
              <a:t>বিষয়ঃ</a:t>
            </a:r>
            <a:r>
              <a:rPr lang="en-US" dirty="0"/>
              <a:t> </a:t>
            </a:r>
            <a:r>
              <a:rPr lang="en-US" dirty="0" err="1"/>
              <a:t>বাংলা</a:t>
            </a:r>
            <a:r>
              <a:rPr lang="en-US" dirty="0"/>
              <a:t> ১ম</a:t>
            </a:r>
          </a:p>
          <a:p>
            <a:r>
              <a:rPr lang="en-US" dirty="0" err="1"/>
              <a:t>পাঠঃমানুষ</a:t>
            </a:r>
            <a:endParaRPr lang="en-US" dirty="0"/>
          </a:p>
          <a:p>
            <a:r>
              <a:rPr lang="en-US" dirty="0"/>
              <a:t>সময়ঃ৪৫মি: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A3C82-5CEA-4D28-AD53-BCD2A325B8B0}"/>
              </a:ext>
            </a:extLst>
          </p:cNvPr>
          <p:cNvSpPr txBox="1"/>
          <p:nvPr/>
        </p:nvSpPr>
        <p:spPr>
          <a:xfrm>
            <a:off x="6865145" y="3912770"/>
            <a:ext cx="6186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আলেয়া</a:t>
            </a:r>
            <a:r>
              <a:rPr lang="en-US" dirty="0"/>
              <a:t> </a:t>
            </a:r>
            <a:r>
              <a:rPr lang="en-US" dirty="0" err="1"/>
              <a:t>বেগম</a:t>
            </a:r>
            <a:endParaRPr lang="en-US" dirty="0"/>
          </a:p>
          <a:p>
            <a:pPr algn="ctr"/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endParaRPr lang="en-US" dirty="0"/>
          </a:p>
          <a:p>
            <a:pPr algn="ctr"/>
            <a:r>
              <a:rPr lang="en-US" dirty="0" err="1"/>
              <a:t>মানব</a:t>
            </a:r>
            <a:r>
              <a:rPr lang="en-US" dirty="0"/>
              <a:t> </a:t>
            </a:r>
            <a:r>
              <a:rPr lang="en-US" dirty="0" err="1"/>
              <a:t>কল্যান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endParaRPr lang="en-US" dirty="0"/>
          </a:p>
          <a:p>
            <a:pPr algn="ctr"/>
            <a:r>
              <a:rPr lang="en-US" dirty="0" err="1"/>
              <a:t>বাহুবল</a:t>
            </a:r>
            <a:r>
              <a:rPr lang="en-US" dirty="0"/>
              <a:t>, </a:t>
            </a:r>
            <a:r>
              <a:rPr lang="en-US" dirty="0" err="1"/>
              <a:t>হবিগঞ্জ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F656B6-2A9C-4C77-BE46-40DDD4260833}"/>
              </a:ext>
            </a:extLst>
          </p:cNvPr>
          <p:cNvCxnSpPr/>
          <p:nvPr/>
        </p:nvCxnSpPr>
        <p:spPr>
          <a:xfrm>
            <a:off x="5587645" y="1925550"/>
            <a:ext cx="0" cy="2797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9D370-E11F-4E88-A3B0-BAAA3EE68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25" y="1363517"/>
            <a:ext cx="1702187" cy="2305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248E4-B5A8-46BE-A30F-12AF9E3453B1}"/>
              </a:ext>
            </a:extLst>
          </p:cNvPr>
          <p:cNvSpPr txBox="1"/>
          <p:nvPr/>
        </p:nvSpPr>
        <p:spPr>
          <a:xfrm>
            <a:off x="1003697" y="5587306"/>
            <a:ext cx="373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তারিখঃ১৩/৯/২০২১</a:t>
            </a:r>
          </a:p>
        </p:txBody>
      </p:sp>
    </p:spTree>
    <p:extLst>
      <p:ext uri="{BB962C8B-B14F-4D97-AF65-F5344CB8AC3E}">
        <p14:creationId xmlns:p14="http://schemas.microsoft.com/office/powerpoint/2010/main" val="6919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556DD49-3579-4B04-B746-4CB3F1681057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96670-E747-4625-8677-BE98F357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14" y="917517"/>
            <a:ext cx="3301139" cy="1673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58B8B-E314-4E2C-8FB6-94D62E7E0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77" y="1054850"/>
            <a:ext cx="3467100" cy="2586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0475F-ACC5-4746-AEB1-89B97F0C5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03" y="2374150"/>
            <a:ext cx="3048000" cy="1371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1FEFEE6-2E2F-4767-92D9-7655DA47C845}"/>
              </a:ext>
            </a:extLst>
          </p:cNvPr>
          <p:cNvSpPr/>
          <p:nvPr/>
        </p:nvSpPr>
        <p:spPr>
          <a:xfrm>
            <a:off x="2852303" y="3879273"/>
            <a:ext cx="6172200" cy="2438400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 কাল শিরনি আছিল,-অঢেল গোস্ত রুটি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বাঁচিয়া গিয়াছে ,মোল্লা সাহেব হেসে তাই কুটি কুটি ,</a:t>
            </a:r>
          </a:p>
        </p:txBody>
      </p:sp>
    </p:spTree>
    <p:extLst>
      <p:ext uri="{BB962C8B-B14F-4D97-AF65-F5344CB8AC3E}">
        <p14:creationId xmlns:p14="http://schemas.microsoft.com/office/powerpoint/2010/main" val="138604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2BB82E9-9D51-470E-9BA5-9C0DFFFCAC35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A1086-90D5-4FC1-9880-2477E3C63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6"/>
          <a:stretch/>
        </p:blipFill>
        <p:spPr>
          <a:xfrm>
            <a:off x="4796270" y="169362"/>
            <a:ext cx="2266950" cy="2539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31157B0-394E-443E-9628-6221AC26DB39}"/>
              </a:ext>
            </a:extLst>
          </p:cNvPr>
          <p:cNvSpPr/>
          <p:nvPr/>
        </p:nvSpPr>
        <p:spPr>
          <a:xfrm>
            <a:off x="2615045" y="2708920"/>
            <a:ext cx="6629400" cy="342900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এমন সময় এলো মুসাফির গায়ে আজারির চিন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বলে, ‘বাবা, আমি ভুখা ফাকা আছি আজ নিয়ে সাত দিন !’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তেরিয়া হইয়া হাঁকিল মোল্লা-’ভ্যালা হলো দেখি লেঢা,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ভুখা আছ মর গো-ভাগাড়ে গিয়ে ! নমাজ পড়িস বেটা ?’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9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F15DFAB-878D-4097-B8DE-BC38E8D5E19F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4BA9C-DB9F-4359-B5E1-45307984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85" y="306748"/>
            <a:ext cx="3471030" cy="2309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286FFC-CF05-43BE-96B5-CD6618EA3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93" y="334457"/>
            <a:ext cx="1857375" cy="2466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B5F7D0C-3D80-43F8-88CB-29FF012707C3}"/>
              </a:ext>
            </a:extLst>
          </p:cNvPr>
          <p:cNvSpPr/>
          <p:nvPr/>
        </p:nvSpPr>
        <p:spPr>
          <a:xfrm>
            <a:off x="3048000" y="3103419"/>
            <a:ext cx="6096000" cy="251460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ভুখারি কহিল, ‘না বাবা !’ মোল্লা হাঁকিল-’তা হলে শালা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সোজা পথ দেখ !’ গোস্ত-রুটি নিয়া মসজিদে দিল তালা।  ভুখারি ফিরিয়া চলে,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চলিতে চলিতে বলে-</a:t>
            </a:r>
          </a:p>
        </p:txBody>
      </p:sp>
    </p:spTree>
    <p:extLst>
      <p:ext uri="{BB962C8B-B14F-4D97-AF65-F5344CB8AC3E}">
        <p14:creationId xmlns:p14="http://schemas.microsoft.com/office/powerpoint/2010/main" val="189747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206FBF7-8474-4D00-8A8D-F98FC43F5FC2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E7452-EA3E-4490-AA4A-3ED2916D5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77" y="852487"/>
            <a:ext cx="254317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36E97-4B96-4F8C-8718-31349DC34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5" y="966354"/>
            <a:ext cx="3014241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E6DC24BB-B657-484E-BF4B-5891416438FC}"/>
              </a:ext>
            </a:extLst>
          </p:cNvPr>
          <p:cNvSpPr/>
          <p:nvPr/>
        </p:nvSpPr>
        <p:spPr>
          <a:xfrm>
            <a:off x="3048000" y="3277034"/>
            <a:ext cx="6096000" cy="251460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 মসজিদ মন্দিরে প্রভু নাই মানুষের দাবি।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মোল্লা পুরুত লাগায়েছে তার সকল দুয়ারে চাবি !’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9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E99A1B7-1F97-4F6A-A38A-D22CF290367E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2C023-19C3-4160-A125-C7338984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2" y="519112"/>
            <a:ext cx="2466975" cy="1857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4804F-6896-48F1-AA26-709F2138A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5672"/>
            <a:ext cx="1600200" cy="2024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7A0DD-4FEC-4152-BD55-39FE8A8C2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4" y="583500"/>
            <a:ext cx="2428875" cy="187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1855FFE-93FE-4CA3-8996-D0C21F08946F}"/>
              </a:ext>
            </a:extLst>
          </p:cNvPr>
          <p:cNvSpPr/>
          <p:nvPr/>
        </p:nvSpPr>
        <p:spPr>
          <a:xfrm>
            <a:off x="2867891" y="2892136"/>
            <a:ext cx="6096000" cy="251460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 চেঙ্গিস,গজনি মামুদ, কোথায় কালাপাহাড়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ভেঙে ফেল ঐ ভজনালয়ের যত তালা- দেওয়া দ্বার ! </a:t>
            </a:r>
          </a:p>
        </p:txBody>
      </p:sp>
    </p:spTree>
    <p:extLst>
      <p:ext uri="{BB962C8B-B14F-4D97-AF65-F5344CB8AC3E}">
        <p14:creationId xmlns:p14="http://schemas.microsoft.com/office/powerpoint/2010/main" val="414685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CB16B15-C0C9-4788-8E1F-23F4140E9590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2B0B1-7D46-422F-A3FE-91D792D2C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48" y="762325"/>
            <a:ext cx="4031504" cy="2257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BFA53B-E865-4E75-AB72-73AA591CD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8" y="933016"/>
            <a:ext cx="2000250" cy="227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BFA5418-9F26-4E91-A9A2-2C6D1E571A69}"/>
              </a:ext>
            </a:extLst>
          </p:cNvPr>
          <p:cNvSpPr/>
          <p:nvPr/>
        </p:nvSpPr>
        <p:spPr>
          <a:xfrm>
            <a:off x="3048000" y="3429000"/>
            <a:ext cx="6096000" cy="251460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খোদার ঘরে কে কপাট লাগায় , কে দেয় সেখানে তালা ?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 দ্বার এর খোলা রবে , চালা হাতুড়ি শাবল চালা !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6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005C560-4E63-4C86-B5D1-7F9FE7E5597A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89029-FCE0-45B6-931F-56054E3CB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410441"/>
            <a:ext cx="1743075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2CA66812-096E-4491-BEBB-AEE20F5C7D7C}"/>
              </a:ext>
            </a:extLst>
          </p:cNvPr>
          <p:cNvSpPr/>
          <p:nvPr/>
        </p:nvSpPr>
        <p:spPr>
          <a:xfrm>
            <a:off x="2493819" y="3238500"/>
            <a:ext cx="6096000" cy="251460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হায় রে ভজনালয়,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মিনারে চড়িয়া ভণ্ড গাহে স্বার্থের জয় !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E48094D-C771-4DC6-974F-2DAEEA746457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2BF135A5-A545-4D92-B08C-1E5127448B50}"/>
              </a:ext>
            </a:extLst>
          </p:cNvPr>
          <p:cNvSpPr/>
          <p:nvPr/>
        </p:nvSpPr>
        <p:spPr>
          <a:xfrm>
            <a:off x="4038600" y="162790"/>
            <a:ext cx="4114800" cy="130925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E6F37-B006-4615-9586-AE79D1397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43" y="1856508"/>
            <a:ext cx="4490357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15023B-7DCE-47F0-A34B-11A8C3F13790}"/>
              </a:ext>
            </a:extLst>
          </p:cNvPr>
          <p:cNvSpPr/>
          <p:nvPr/>
        </p:nvSpPr>
        <p:spPr>
          <a:xfrm>
            <a:off x="2857500" y="4606637"/>
            <a:ext cx="6477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আশিটা বছর কেটে গেল ,আমি ডাকিনি তোমায় কভু 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আমার ক্ষুধার অন্ন তা বলে বন্ধ করনি প্রভু ।-ব্যাখ্যা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75CF0AE-0B33-417C-9176-703175EE5015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FE71C096-F818-43BC-94A3-9ED976A8E118}"/>
              </a:ext>
            </a:extLst>
          </p:cNvPr>
          <p:cNvSpPr/>
          <p:nvPr/>
        </p:nvSpPr>
        <p:spPr>
          <a:xfrm>
            <a:off x="4762500" y="13854"/>
            <a:ext cx="2667000" cy="99060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73E9BA5-5B94-4A09-A9A7-044F2493368C}"/>
              </a:ext>
            </a:extLst>
          </p:cNvPr>
          <p:cNvSpPr/>
          <p:nvPr/>
        </p:nvSpPr>
        <p:spPr>
          <a:xfrm>
            <a:off x="3335482" y="1378312"/>
            <a:ext cx="5105400" cy="9906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কাজী নজরুল ইসলাম কত সালে জন্ম গ্রহণ করেন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A35C0E5-2F2B-4E3B-A8A8-AA46DE790308}"/>
              </a:ext>
            </a:extLst>
          </p:cNvPr>
          <p:cNvSpPr/>
          <p:nvPr/>
        </p:nvSpPr>
        <p:spPr>
          <a:xfrm>
            <a:off x="3335482" y="3940320"/>
            <a:ext cx="51054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মানুষ কবিতায় পথিকের কণ্ঠ ক্ষীণ ছিল কেন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C5EF1EE9-65DF-4815-94E8-A771333FE60F}"/>
              </a:ext>
            </a:extLst>
          </p:cNvPr>
          <p:cNvSpPr/>
          <p:nvPr/>
        </p:nvSpPr>
        <p:spPr>
          <a:xfrm>
            <a:off x="3432464" y="5109297"/>
            <a:ext cx="5105400" cy="9906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ভুখারির বয়স কত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D1F34EA8-9271-44BA-B662-864E4DD96D09}"/>
              </a:ext>
            </a:extLst>
          </p:cNvPr>
          <p:cNvSpPr/>
          <p:nvPr/>
        </p:nvSpPr>
        <p:spPr>
          <a:xfrm>
            <a:off x="3335482" y="2686917"/>
            <a:ext cx="5105400" cy="990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মানুষ কবিতার উৎসগ্রন্থ কী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eparation 11">
            <a:extLst>
              <a:ext uri="{FF2B5EF4-FFF2-40B4-BE49-F238E27FC236}">
                <a16:creationId xmlns:a16="http://schemas.microsoft.com/office/drawing/2014/main" id="{A87CAB55-323B-402F-94C1-86CDA1B657C6}"/>
              </a:ext>
            </a:extLst>
          </p:cNvPr>
          <p:cNvSpPr/>
          <p:nvPr/>
        </p:nvSpPr>
        <p:spPr>
          <a:xfrm>
            <a:off x="8430491" y="1347792"/>
            <a:ext cx="2421082" cy="952500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১৮৯৯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eparation 12">
            <a:extLst>
              <a:ext uri="{FF2B5EF4-FFF2-40B4-BE49-F238E27FC236}">
                <a16:creationId xmlns:a16="http://schemas.microsoft.com/office/drawing/2014/main" id="{9EEA2402-52A3-4D86-80EC-26C6EA47D168}"/>
              </a:ext>
            </a:extLst>
          </p:cNvPr>
          <p:cNvSpPr/>
          <p:nvPr/>
        </p:nvSpPr>
        <p:spPr>
          <a:xfrm>
            <a:off x="8440882" y="2620245"/>
            <a:ext cx="2410691" cy="990600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ক্ষুধায়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eparation 13">
            <a:extLst>
              <a:ext uri="{FF2B5EF4-FFF2-40B4-BE49-F238E27FC236}">
                <a16:creationId xmlns:a16="http://schemas.microsoft.com/office/drawing/2014/main" id="{6B922168-7201-496F-94C4-A58E48825823}"/>
              </a:ext>
            </a:extLst>
          </p:cNvPr>
          <p:cNvSpPr/>
          <p:nvPr/>
        </p:nvSpPr>
        <p:spPr>
          <a:xfrm>
            <a:off x="8537864" y="3982750"/>
            <a:ext cx="2372591" cy="952500"/>
          </a:xfrm>
          <a:prstGeom prst="flowChartPreparati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আশি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reparation 14">
            <a:extLst>
              <a:ext uri="{FF2B5EF4-FFF2-40B4-BE49-F238E27FC236}">
                <a16:creationId xmlns:a16="http://schemas.microsoft.com/office/drawing/2014/main" id="{70BD0633-A9C0-447A-AEBF-68B6DF69C238}"/>
              </a:ext>
            </a:extLst>
          </p:cNvPr>
          <p:cNvSpPr/>
          <p:nvPr/>
        </p:nvSpPr>
        <p:spPr>
          <a:xfrm>
            <a:off x="8582891" y="5109297"/>
            <a:ext cx="2327564" cy="95250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সাম্যবাদী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13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1F892C-46E7-486C-9F80-E2D9A1BFCA76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Down Ribbon 1">
            <a:extLst>
              <a:ext uri="{FF2B5EF4-FFF2-40B4-BE49-F238E27FC236}">
                <a16:creationId xmlns:a16="http://schemas.microsoft.com/office/drawing/2014/main" id="{18A4A8A6-25DC-404F-BADD-9F13CBFA3F9F}"/>
              </a:ext>
            </a:extLst>
          </p:cNvPr>
          <p:cNvSpPr/>
          <p:nvPr/>
        </p:nvSpPr>
        <p:spPr>
          <a:xfrm>
            <a:off x="3501737" y="225136"/>
            <a:ext cx="4800600" cy="144780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2C0B4-5CA3-438A-A5BA-43F25EA00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50" y="2029127"/>
            <a:ext cx="4396299" cy="27997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2EB1DFF-B349-4B4D-B79F-A01EA4A599C9}"/>
              </a:ext>
            </a:extLst>
          </p:cNvPr>
          <p:cNvSpPr/>
          <p:nvPr/>
        </p:nvSpPr>
        <p:spPr>
          <a:xfrm>
            <a:off x="2885209" y="5001491"/>
            <a:ext cx="7696200" cy="1066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গাহি সাম্যের গান মানুষের চেয়ে বড় কিছু নাই, নহে কিছু মহীয়ান-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-তোমার  মতামত লিখে আনবে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06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5C0F4C3-1733-4B29-B325-32D761EE804D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2BC04CBC-D1EC-4A01-BB10-3E0526006C81}"/>
              </a:ext>
            </a:extLst>
          </p:cNvPr>
          <p:cNvSpPr/>
          <p:nvPr/>
        </p:nvSpPr>
        <p:spPr>
          <a:xfrm>
            <a:off x="2195945" y="-180110"/>
            <a:ext cx="7800109" cy="1399309"/>
          </a:xfrm>
          <a:prstGeom prst="irregularSeal2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নিচের</a:t>
            </a:r>
            <a:r>
              <a:rPr lang="en-US" sz="2000" dirty="0">
                <a:solidFill>
                  <a:srgbClr val="002060"/>
                </a:solidFill>
              </a:rPr>
              <a:t>  </a:t>
            </a:r>
            <a:r>
              <a:rPr lang="en-US" sz="2000" dirty="0" err="1">
                <a:solidFill>
                  <a:srgbClr val="002060"/>
                </a:solidFill>
              </a:rPr>
              <a:t>ছবিগুলো</a:t>
            </a:r>
            <a:r>
              <a:rPr lang="en-US" sz="2000" dirty="0">
                <a:solidFill>
                  <a:srgbClr val="002060"/>
                </a:solidFill>
              </a:rPr>
              <a:t>  </a:t>
            </a:r>
            <a:r>
              <a:rPr lang="en-US" sz="2000" dirty="0" err="1">
                <a:solidFill>
                  <a:srgbClr val="002060"/>
                </a:solidFill>
              </a:rPr>
              <a:t>লক্ষ্য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করি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686A9-BDE6-47DB-84F8-2362B6539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509034"/>
            <a:ext cx="3595254" cy="21151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263C5-D85E-4348-8B10-C6B65224B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0" y="1708751"/>
            <a:ext cx="3824894" cy="21913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21C9D0-6B4A-465C-92EA-B29106C05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4036314"/>
            <a:ext cx="3595254" cy="23333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0EC80-BA32-42D3-8A0D-16F3A5284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0" y="4178321"/>
            <a:ext cx="3824894" cy="21913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Left Arrow Callout 9">
            <a:extLst>
              <a:ext uri="{FF2B5EF4-FFF2-40B4-BE49-F238E27FC236}">
                <a16:creationId xmlns:a16="http://schemas.microsoft.com/office/drawing/2014/main" id="{A09FA737-C7C9-42F6-BF1C-59F67337CE72}"/>
              </a:ext>
            </a:extLst>
          </p:cNvPr>
          <p:cNvSpPr/>
          <p:nvPr/>
        </p:nvSpPr>
        <p:spPr>
          <a:xfrm>
            <a:off x="3955472" y="1829780"/>
            <a:ext cx="732801" cy="1725086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Callout 18">
            <a:extLst>
              <a:ext uri="{FF2B5EF4-FFF2-40B4-BE49-F238E27FC236}">
                <a16:creationId xmlns:a16="http://schemas.microsoft.com/office/drawing/2014/main" id="{1C6B08B7-E2EC-41D8-9619-461E9119F795}"/>
              </a:ext>
            </a:extLst>
          </p:cNvPr>
          <p:cNvSpPr/>
          <p:nvPr/>
        </p:nvSpPr>
        <p:spPr>
          <a:xfrm>
            <a:off x="7207826" y="1871539"/>
            <a:ext cx="685800" cy="1752600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ন্দি 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Callout 17">
            <a:extLst>
              <a:ext uri="{FF2B5EF4-FFF2-40B4-BE49-F238E27FC236}">
                <a16:creationId xmlns:a16="http://schemas.microsoft.com/office/drawing/2014/main" id="{6EF5A4CC-44A6-4BAF-965C-A972FE362C3B}"/>
              </a:ext>
            </a:extLst>
          </p:cNvPr>
          <p:cNvSpPr/>
          <p:nvPr/>
        </p:nvSpPr>
        <p:spPr>
          <a:xfrm>
            <a:off x="3949289" y="4295890"/>
            <a:ext cx="732801" cy="1725086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গী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র্জা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Callout 19">
            <a:extLst>
              <a:ext uri="{FF2B5EF4-FFF2-40B4-BE49-F238E27FC236}">
                <a16:creationId xmlns:a16="http://schemas.microsoft.com/office/drawing/2014/main" id="{5B67453A-A285-4CA2-A5C4-60FED75EF0D1}"/>
              </a:ext>
            </a:extLst>
          </p:cNvPr>
          <p:cNvSpPr/>
          <p:nvPr/>
        </p:nvSpPr>
        <p:spPr>
          <a:xfrm>
            <a:off x="7100452" y="4386726"/>
            <a:ext cx="685800" cy="1752600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প্যা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গো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E9C6248-7784-46DB-B9AC-322900BA9A4E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70684-5E3F-4861-9EC0-3E497FD3A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25" y="692728"/>
            <a:ext cx="4004149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6CB61A7-0C37-44FA-8A56-E97BC8470A75}"/>
              </a:ext>
            </a:extLst>
          </p:cNvPr>
          <p:cNvSpPr/>
          <p:nvPr/>
        </p:nvSpPr>
        <p:spPr>
          <a:xfrm>
            <a:off x="4000500" y="3429000"/>
            <a:ext cx="4800600" cy="1143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6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03829DF-623F-45CB-979D-CCBC2592A6AE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2F9EC8CB-9CC2-4958-AACE-08E77958A2C0}"/>
              </a:ext>
            </a:extLst>
          </p:cNvPr>
          <p:cNvSpPr/>
          <p:nvPr/>
        </p:nvSpPr>
        <p:spPr>
          <a:xfrm>
            <a:off x="4019550" y="290944"/>
            <a:ext cx="3768436" cy="116378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আমাদের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আজকের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F84C2-7684-44D9-A7D3-31C835B185D3}"/>
              </a:ext>
            </a:extLst>
          </p:cNvPr>
          <p:cNvSpPr txBox="1"/>
          <p:nvPr/>
        </p:nvSpPr>
        <p:spPr>
          <a:xfrm>
            <a:off x="6096000" y="1925780"/>
            <a:ext cx="486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মানুষ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4DA53-AD80-49FD-83C9-5B4C9D8F3405}"/>
              </a:ext>
            </a:extLst>
          </p:cNvPr>
          <p:cNvSpPr txBox="1"/>
          <p:nvPr/>
        </p:nvSpPr>
        <p:spPr>
          <a:xfrm>
            <a:off x="6096000" y="2572111"/>
            <a:ext cx="37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কাজী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নজরুল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ইসলাম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3DF7A2A-EDD7-4437-BFEC-5C6C695B001E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Horizontal Scroll 1">
            <a:extLst>
              <a:ext uri="{FF2B5EF4-FFF2-40B4-BE49-F238E27FC236}">
                <a16:creationId xmlns:a16="http://schemas.microsoft.com/office/drawing/2014/main" id="{16151A97-D086-441C-8CFA-C55571826BB0}"/>
              </a:ext>
            </a:extLst>
          </p:cNvPr>
          <p:cNvSpPr/>
          <p:nvPr/>
        </p:nvSpPr>
        <p:spPr>
          <a:xfrm>
            <a:off x="4107873" y="98713"/>
            <a:ext cx="2978727" cy="1143000"/>
          </a:xfrm>
          <a:prstGeom prst="horizontalScroll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শিখনফলঃ-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3">
            <a:extLst>
              <a:ext uri="{FF2B5EF4-FFF2-40B4-BE49-F238E27FC236}">
                <a16:creationId xmlns:a16="http://schemas.microsoft.com/office/drawing/2014/main" id="{8CC4A4B9-8415-4732-828C-0497CA75F3EF}"/>
              </a:ext>
            </a:extLst>
          </p:cNvPr>
          <p:cNvSpPr/>
          <p:nvPr/>
        </p:nvSpPr>
        <p:spPr>
          <a:xfrm>
            <a:off x="2071255" y="1878156"/>
            <a:ext cx="7772400" cy="4343400"/>
          </a:xfrm>
          <a:prstGeom prst="round2DiagRect">
            <a:avLst>
              <a:gd name="adj1" fmla="val 28331"/>
              <a:gd name="adj2" fmla="val 0"/>
            </a:avLst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কবি কাজী নজরুল ইসলাম এর সংক্ষিপ্ত পরিচয় উল্লেখ করতে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নতুন শব্দগুলো বাক্য প্রয়োগ করতে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ধর্ম,বর্ণ, জাত দিয়ে মানুষকে পার্থক্য করা উচিৎ নয়- ব্যাখ্যা করতে পারবে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কবিতাটির মূলভাব বিশ্লেষণ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F6D3276-DC5F-443E-BF1D-30B3FA42E60A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Snip Diagonal Corner Rectangle 1">
            <a:extLst>
              <a:ext uri="{FF2B5EF4-FFF2-40B4-BE49-F238E27FC236}">
                <a16:creationId xmlns:a16="http://schemas.microsoft.com/office/drawing/2014/main" id="{3A3B272C-3EE4-4F8E-AA08-68372EAFC8C5}"/>
              </a:ext>
            </a:extLst>
          </p:cNvPr>
          <p:cNvSpPr/>
          <p:nvPr/>
        </p:nvSpPr>
        <p:spPr>
          <a:xfrm>
            <a:off x="4416136" y="124691"/>
            <a:ext cx="3581400" cy="1066800"/>
          </a:xfrm>
          <a:prstGeom prst="snip2DiagRect">
            <a:avLst>
              <a:gd name="adj1" fmla="val 50000"/>
              <a:gd name="adj2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Chevron">
              <a:avLst>
                <a:gd name="adj" fmla="val 11037"/>
              </a:avLst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Diagonal Corner Rectangle 13">
            <a:extLst>
              <a:ext uri="{FF2B5EF4-FFF2-40B4-BE49-F238E27FC236}">
                <a16:creationId xmlns:a16="http://schemas.microsoft.com/office/drawing/2014/main" id="{F489A469-8341-46C9-A958-A0DBDD981604}"/>
              </a:ext>
            </a:extLst>
          </p:cNvPr>
          <p:cNvSpPr/>
          <p:nvPr/>
        </p:nvSpPr>
        <p:spPr>
          <a:xfrm>
            <a:off x="1022816" y="1191491"/>
            <a:ext cx="1872784" cy="685800"/>
          </a:xfrm>
          <a:prstGeom prst="snip2DiagRect">
            <a:avLst>
              <a:gd name="adj1" fmla="val 0"/>
              <a:gd name="adj2" fmla="val 46970"/>
            </a:avLst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জন্মঃ ১৮৯৯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46D664E0-9E79-4761-B397-5557845D670D}"/>
              </a:ext>
            </a:extLst>
          </p:cNvPr>
          <p:cNvSpPr/>
          <p:nvPr/>
        </p:nvSpPr>
        <p:spPr>
          <a:xfrm>
            <a:off x="953365" y="5026818"/>
            <a:ext cx="1861349" cy="685800"/>
          </a:xfrm>
          <a:prstGeom prst="snip2DiagRect">
            <a:avLst>
              <a:gd name="adj1" fmla="val 0"/>
              <a:gd name="adj2" fmla="val 469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/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মৃত্যুঃ ১৯৭৬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D493D-FBF7-4C69-8D1C-9D086EF6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286935"/>
            <a:ext cx="2000250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5FD069C5-F377-472F-80E8-E553EA62DAE2}"/>
              </a:ext>
            </a:extLst>
          </p:cNvPr>
          <p:cNvSpPr/>
          <p:nvPr/>
        </p:nvSpPr>
        <p:spPr>
          <a:xfrm>
            <a:off x="3798439" y="1488282"/>
            <a:ext cx="4648200" cy="74930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বর্ধমান  জেলার আসানসোল মহকুমার চুরুলিয়া গ্রামে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BBA9C60B-4CB8-4F98-8A5D-2CDB5F9D9C64}"/>
              </a:ext>
            </a:extLst>
          </p:cNvPr>
          <p:cNvSpPr/>
          <p:nvPr/>
        </p:nvSpPr>
        <p:spPr>
          <a:xfrm>
            <a:off x="3798439" y="2462416"/>
            <a:ext cx="4816793" cy="74930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পিতার নামঃ-কাজী ফকির আহমেদ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মাতার নামঃ-জাহেদা খাতুন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2291FC4C-92B1-4A06-9194-9490B08DDB3F}"/>
              </a:ext>
            </a:extLst>
          </p:cNvPr>
          <p:cNvSpPr/>
          <p:nvPr/>
        </p:nvSpPr>
        <p:spPr>
          <a:xfrm>
            <a:off x="3871175" y="3425173"/>
            <a:ext cx="4648200" cy="74930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১৯১৭ সালে তিনি সেনাবাহিনীর বাঙ্গালি পল্টনে যোগ দিয়ে করাচি যান।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5AC26652-E61D-4D04-9138-9D96D15CEB52}"/>
              </a:ext>
            </a:extLst>
          </p:cNvPr>
          <p:cNvSpPr/>
          <p:nvPr/>
        </p:nvSpPr>
        <p:spPr>
          <a:xfrm>
            <a:off x="3819220" y="4287752"/>
            <a:ext cx="4648200" cy="104436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অন্যায়,শোষণ ও নির্যাতনের বিরুদ্ধে উদ্দীপনামূলক কবিতা লিখে তিনি বিদ্রোহী কবি হিসেবে নন্দিত আসন পেয়েছেন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11D99B2-ADD5-4E37-829F-F56FB9078D24}"/>
              </a:ext>
            </a:extLst>
          </p:cNvPr>
          <p:cNvSpPr/>
          <p:nvPr/>
        </p:nvSpPr>
        <p:spPr>
          <a:xfrm>
            <a:off x="3768079" y="5456219"/>
            <a:ext cx="4648200" cy="990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কাব্যগ্রন্থঃ-অগ্নিবীণা,বিষের বাঁশি,সাম্যবাদী, জিঞ্জীর,সিন্ধুহিন্দোল,শিখা, চক্রবাক,ইত্যাদী।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অনেক উপন্যাস,গল্প, নাটক প্রবন্ধগ্রন্থ রচনা করেন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0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7AD232B-E8E7-43E2-8362-37065A370AD9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5E649-B489-4C59-B9CA-D5B2F82CE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26" y="1525109"/>
            <a:ext cx="3889946" cy="25885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C4A99F74-4AF7-4BD1-B69E-7983FB5301B8}"/>
              </a:ext>
            </a:extLst>
          </p:cNvPr>
          <p:cNvSpPr/>
          <p:nvPr/>
        </p:nvSpPr>
        <p:spPr>
          <a:xfrm>
            <a:off x="3703422" y="62900"/>
            <a:ext cx="4785155" cy="914400"/>
          </a:xfrm>
          <a:prstGeom prst="ribbon2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একক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8441D-0B2C-4DE3-8379-481C1A0B1D55}"/>
              </a:ext>
            </a:extLst>
          </p:cNvPr>
          <p:cNvSpPr txBox="1"/>
          <p:nvPr/>
        </p:nvSpPr>
        <p:spPr>
          <a:xfrm>
            <a:off x="2715490" y="5040503"/>
            <a:ext cx="7647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কবি কাজী নজরুল ইসলাম এর  সম্পর্কে  পাঁচটি বাক্য লেখ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666A45B-B536-4D43-BA3E-E903B8C85062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8A0BC-243B-4083-A16E-0CD7DB3B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5" y="1353730"/>
            <a:ext cx="7855527" cy="4413777"/>
          </a:xfrm>
          <a:prstGeom prst="rect">
            <a:avLst/>
          </a:prstGeom>
        </p:spPr>
      </p:pic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082A5FDC-02B6-439E-BC27-EC703BF03996}"/>
              </a:ext>
            </a:extLst>
          </p:cNvPr>
          <p:cNvSpPr/>
          <p:nvPr/>
        </p:nvSpPr>
        <p:spPr>
          <a:xfrm>
            <a:off x="4606636" y="189948"/>
            <a:ext cx="2978727" cy="1163782"/>
          </a:xfrm>
          <a:prstGeom prst="downArrowCallou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আদর্শ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পাঠ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EB7F2F6-0A13-4E4D-A9A3-CF4C70533BFE}"/>
              </a:ext>
            </a:extLst>
          </p:cNvPr>
          <p:cNvSpPr/>
          <p:nvPr/>
        </p:nvSpPr>
        <p:spPr>
          <a:xfrm>
            <a:off x="0" y="-180110"/>
            <a:ext cx="12192000" cy="703811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 w="57150">
            <a:solidFill>
              <a:srgbClr val="7030A0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25FD0-5D9E-4D26-8914-0A80BCE2B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3" y="1503219"/>
            <a:ext cx="6414654" cy="4003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184AAB0-0BE2-4519-AA7A-B52EC095D937}"/>
              </a:ext>
            </a:extLst>
          </p:cNvPr>
          <p:cNvSpPr/>
          <p:nvPr/>
        </p:nvSpPr>
        <p:spPr>
          <a:xfrm>
            <a:off x="4336472" y="332509"/>
            <a:ext cx="3519055" cy="658091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সরব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পাঠ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665</Words>
  <Application>Microsoft Office PowerPoint</Application>
  <PresentationFormat>Widescreen</PresentationFormat>
  <Paragraphs>125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Aleya Begum</dc:creator>
  <cp:lastModifiedBy>Aleya Begum</cp:lastModifiedBy>
  <cp:revision>35</cp:revision>
  <dcterms:created xsi:type="dcterms:W3CDTF">2021-08-20T17:58:59Z</dcterms:created>
  <dcterms:modified xsi:type="dcterms:W3CDTF">2021-09-13T01:10:01Z</dcterms:modified>
</cp:coreProperties>
</file>