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8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EB1D5D"/>
    <a:srgbClr val="CC0099"/>
    <a:srgbClr val="99FFCC"/>
    <a:srgbClr val="8A3CC4"/>
    <a:srgbClr val="AC7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26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A1811-D0A8-4F89-8B28-A5432074CB7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1A6D9-22EE-4047-97B8-D346740DA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50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1A6D9-22EE-4047-97B8-D346740DA1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39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1A6D9-22EE-4047-97B8-D346740DA18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12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1A6D9-22EE-4047-97B8-D346740DA1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81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IN" sz="1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1A6D9-22EE-4047-97B8-D346740DA1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62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1A6D9-22EE-4047-97B8-D346740DA1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68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1A6D9-22EE-4047-97B8-D346740DA1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30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1A6D9-22EE-4047-97B8-D346740DA1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74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1A6D9-22EE-4047-97B8-D346740DA1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51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1A6D9-22EE-4047-97B8-D346740DA1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5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1A6D9-22EE-4047-97B8-D346740DA18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2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F467D-40C0-4D87-A4D0-498770466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2A3020-1C7F-4934-B391-51F44FC23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15316-0430-41BC-A0FA-29FC84891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2262-2E30-411D-A92B-4D11BDFD205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50764-4862-4614-886D-35DE9F1ED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0987D-D24A-4BF7-96E6-F77E894E6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46C4-CE84-4D2F-B66E-A6EC93974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74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0B3EC-3686-426E-A83D-D13601A60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3D1B44-7CF7-4893-A8B7-9CCB267F5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C0119-05BE-4723-8ED3-5E830DA87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2262-2E30-411D-A92B-4D11BDFD205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82121-AF5B-478F-90E3-F8F4F7EB4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33674-B8FB-4FF3-A606-213E39DB5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46C4-CE84-4D2F-B66E-A6EC93974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52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D1D7C4-CA99-4DA1-862D-5CC0E7472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7371FC-D2A2-4422-85D3-6D05619F7D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D14C5-47F1-4FEF-96F9-000CE7564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2262-2E30-411D-A92B-4D11BDFD205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A8B63-A82D-43DD-A67E-FA2A3B41C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9B0F4-5976-40AF-B205-6B999197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46C4-CE84-4D2F-B66E-A6EC93974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38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A955A-A771-4FAB-9586-D88C65735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97F7A-9C56-4335-B3EC-91D123389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20643-A0EE-49AE-A4C7-330D50FA8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2262-2E30-411D-A92B-4D11BDFD205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28E56-A09A-4CE1-B3CC-D350DAD2E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2AD8D-371C-490B-A6E6-FB703A40D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46C4-CE84-4D2F-B66E-A6EC93974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1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AF366-CB47-479B-8335-817A709B3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A2B9B-027E-4950-8EAF-0725C6483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AD3D9-31BA-4373-8E4D-4EA88A4C7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2262-2E30-411D-A92B-4D11BDFD205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87907-0F21-4E2D-ACF2-BEEE7C524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D74ED-6691-4003-9C66-8E98A3599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46C4-CE84-4D2F-B66E-A6EC93974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3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92C20-8833-490F-8209-417ED8E1F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0A03D-FF38-40E3-892E-90C6104A4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78250-E3DB-4483-B550-493144EDE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7F8B7D-C49F-406A-BFAD-CF4B88003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2262-2E30-411D-A92B-4D11BDFD205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5BAEA-FCA6-4990-92B2-8BD639F83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5039FC-5F5D-49F2-804E-1CF71FB1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46C4-CE84-4D2F-B66E-A6EC93974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30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65EB-F099-4869-95F5-F457C73DA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1604C-E49E-414B-AE52-4F1A59D20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BE87D1-BDA4-43AB-B3CB-1AAAC4FC4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6DABE1-4078-414F-B1D3-2CA009D61E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CCBFD6-D744-4805-B00B-19224E6B9A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6B9132-394F-488D-A204-934F79CBE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2262-2E30-411D-A92B-4D11BDFD205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BB9D7B-A4F9-4EA5-BDC6-010F1DEDF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82149C-C5FE-4DD6-BA28-E37B4910C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46C4-CE84-4D2F-B66E-A6EC93974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13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ABB05-EC00-47B8-955B-7C7826E08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0B4F17-F41E-4964-9692-A3815323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2262-2E30-411D-A92B-4D11BDFD205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1BB221-65EE-468A-93A0-1ED86D79A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78A66A-A3D6-46FE-82EC-D963BDB0F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46C4-CE84-4D2F-B66E-A6EC93974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55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DA910F-23CF-4196-BCDE-3C5133099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2262-2E30-411D-A92B-4D11BDFD205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008963-6B7F-4A52-AA47-3A92DAC69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055F1-595F-4452-8394-C5F742D04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46C4-CE84-4D2F-B66E-A6EC93974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08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FA948-ED94-4F9F-8F3E-C0AB23639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8AE31-A9F6-4533-B737-DEA1D853E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7A80D4-4855-4ECB-BEF5-A2938899E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46BD1-B1A5-474F-BFE7-4B24A5D08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2262-2E30-411D-A92B-4D11BDFD205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D8A1EB-6BAD-4E4A-8A31-3824CC1EC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F8ED78-09D7-4F80-8657-69E6C7F7F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46C4-CE84-4D2F-B66E-A6EC93974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6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2A11D-095D-413B-802B-09A272E92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2C54B0-541B-41CD-BDA0-62F5AF156B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7A1E5D-6011-4F31-9468-879F5786D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0DF14-DB1C-402B-BC5F-EC545F060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2262-2E30-411D-A92B-4D11BDFD205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2B1A3E-2147-4FA4-929A-15EF04866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D3BE9-37C5-4FE4-92AB-55AC5A34F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46C4-CE84-4D2F-B66E-A6EC93974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99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662772-4814-4F17-9A6D-1A978321F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9126F8-C536-4DD7-BDD1-A5208AAFB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ECAD0-9861-42A5-B4F1-8692032405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82262-2E30-411D-A92B-4D11BDFD205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AFD67-D276-4093-8C6E-7653878047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296FD-0CEC-4532-8FC8-B3598EE87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646C4-CE84-4D2F-B66E-A6EC93974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6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CC0099"/>
            </a:gs>
            <a:gs pos="100000">
              <a:srgbClr val="AC75D5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wooden, plant, flower, several&#10;&#10;Description automatically generated">
            <a:extLst>
              <a:ext uri="{FF2B5EF4-FFF2-40B4-BE49-F238E27FC236}">
                <a16:creationId xmlns:a16="http://schemas.microsoft.com/office/drawing/2014/main" id="{1F089900-147E-4D53-A583-BF62AA425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61" y="124178"/>
            <a:ext cx="11720375" cy="6592711"/>
          </a:xfrm>
          <a:prstGeom prst="rect">
            <a:avLst/>
          </a:prstGeom>
        </p:spPr>
      </p:pic>
      <p:pic>
        <p:nvPicPr>
          <p:cNvPr id="51" name="Picture 50" descr="Text&#10;&#10;Description automatically generated">
            <a:extLst>
              <a:ext uri="{FF2B5EF4-FFF2-40B4-BE49-F238E27FC236}">
                <a16:creationId xmlns:a16="http://schemas.microsoft.com/office/drawing/2014/main" id="{3D2C8EEE-945E-44E4-BDEF-E7B820C98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61" y="2712966"/>
            <a:ext cx="7759348" cy="315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14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CC0099"/>
            </a:gs>
            <a:gs pos="100000">
              <a:srgbClr val="AC75D5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77E6668-4E0C-4DF4-AEA9-82DB6ADE2FF5}"/>
              </a:ext>
            </a:extLst>
          </p:cNvPr>
          <p:cNvSpPr/>
          <p:nvPr/>
        </p:nvSpPr>
        <p:spPr>
          <a:xfrm>
            <a:off x="6139408" y="870755"/>
            <a:ext cx="5527483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498D64-C306-495B-8F7A-3A83C3CDB12D}"/>
              </a:ext>
            </a:extLst>
          </p:cNvPr>
          <p:cNvSpPr/>
          <p:nvPr/>
        </p:nvSpPr>
        <p:spPr>
          <a:xfrm>
            <a:off x="6139410" y="870755"/>
            <a:ext cx="5527483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289CE8-AB55-43E0-B120-14B1E1E88B60}"/>
              </a:ext>
            </a:extLst>
          </p:cNvPr>
          <p:cNvSpPr/>
          <p:nvPr/>
        </p:nvSpPr>
        <p:spPr>
          <a:xfrm>
            <a:off x="6139408" y="524934"/>
            <a:ext cx="5669280" cy="5875868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DAD58F-68F5-4381-ADDC-8236FE7CBD53}"/>
              </a:ext>
            </a:extLst>
          </p:cNvPr>
          <p:cNvSpPr/>
          <p:nvPr/>
        </p:nvSpPr>
        <p:spPr>
          <a:xfrm>
            <a:off x="6139410" y="524834"/>
            <a:ext cx="5614302" cy="5875868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C2B686-EB0B-4054-A53D-428F3DE004DB}"/>
              </a:ext>
            </a:extLst>
          </p:cNvPr>
          <p:cNvSpPr/>
          <p:nvPr/>
        </p:nvSpPr>
        <p:spPr>
          <a:xfrm>
            <a:off x="6052591" y="870755"/>
            <a:ext cx="5614302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B37554-56CF-47FF-80BC-B1BA22358B23}"/>
              </a:ext>
            </a:extLst>
          </p:cNvPr>
          <p:cNvSpPr/>
          <p:nvPr/>
        </p:nvSpPr>
        <p:spPr>
          <a:xfrm>
            <a:off x="438288" y="491067"/>
            <a:ext cx="5701122" cy="5875768"/>
          </a:xfrm>
          <a:prstGeom prst="rect">
            <a:avLst/>
          </a:prstGeom>
          <a:gradFill>
            <a:gsLst>
              <a:gs pos="45000">
                <a:schemeClr val="bg1">
                  <a:lumMod val="95000"/>
                </a:schemeClr>
              </a:gs>
              <a:gs pos="27000">
                <a:schemeClr val="bg2"/>
              </a:gs>
              <a:gs pos="86000">
                <a:schemeClr val="bg1">
                  <a:lumMod val="75000"/>
                </a:schemeClr>
              </a:gs>
              <a:gs pos="0">
                <a:schemeClr val="bg1">
                  <a:lumMod val="95000"/>
                </a:schemeClr>
              </a:gs>
              <a:gs pos="64000">
                <a:schemeClr val="bg1">
                  <a:lumMod val="95000"/>
                </a:schemeClr>
              </a:gs>
              <a:gs pos="96000">
                <a:schemeClr val="bg1">
                  <a:lumMod val="95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0307EE-887F-4611-9B0C-A9FDA9DE3BF5}"/>
              </a:ext>
            </a:extLst>
          </p:cNvPr>
          <p:cNvSpPr/>
          <p:nvPr/>
        </p:nvSpPr>
        <p:spPr>
          <a:xfrm>
            <a:off x="6139410" y="870755"/>
            <a:ext cx="5527483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439E3F-6BAE-45B0-922A-18B2CDD79CE6}"/>
              </a:ext>
            </a:extLst>
          </p:cNvPr>
          <p:cNvSpPr/>
          <p:nvPr/>
        </p:nvSpPr>
        <p:spPr>
          <a:xfrm>
            <a:off x="6139410" y="870755"/>
            <a:ext cx="5527483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653CEB-7FD2-4375-980D-9753EE17BD8B}"/>
              </a:ext>
            </a:extLst>
          </p:cNvPr>
          <p:cNvSpPr/>
          <p:nvPr/>
        </p:nvSpPr>
        <p:spPr>
          <a:xfrm>
            <a:off x="6166896" y="524933"/>
            <a:ext cx="5527483" cy="5875768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462370-EC37-4B8E-B072-9E11A6E9B6B4}"/>
              </a:ext>
            </a:extLst>
          </p:cNvPr>
          <p:cNvSpPr txBox="1"/>
          <p:nvPr/>
        </p:nvSpPr>
        <p:spPr>
          <a:xfrm>
            <a:off x="972023" y="957594"/>
            <a:ext cx="258397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আবাসস্থল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870C0F-7BD2-4367-BA9E-B2B3ABB03D64}"/>
              </a:ext>
            </a:extLst>
          </p:cNvPr>
          <p:cNvSpPr txBox="1"/>
          <p:nvPr/>
        </p:nvSpPr>
        <p:spPr>
          <a:xfrm>
            <a:off x="4848155" y="3429000"/>
            <a:ext cx="805217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FE175D-8D3A-43AF-BB51-2E9891128CAB}"/>
              </a:ext>
            </a:extLst>
          </p:cNvPr>
          <p:cNvSpPr txBox="1"/>
          <p:nvPr/>
        </p:nvSpPr>
        <p:spPr>
          <a:xfrm>
            <a:off x="6785043" y="4302159"/>
            <a:ext cx="84841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ফার্ণ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61DDF4-818F-4778-AE4A-A16B05CEEB28}"/>
              </a:ext>
            </a:extLst>
          </p:cNvPr>
          <p:cNvSpPr txBox="1"/>
          <p:nvPr/>
        </p:nvSpPr>
        <p:spPr>
          <a:xfrm>
            <a:off x="6785043" y="1229400"/>
            <a:ext cx="456921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 জাতীয় উদ্ভিদ কোথায় জন্মে?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260489-0253-486F-B462-951D218EB270}"/>
              </a:ext>
            </a:extLst>
          </p:cNvPr>
          <p:cNvSpPr txBox="1"/>
          <p:nvPr/>
        </p:nvSpPr>
        <p:spPr>
          <a:xfrm>
            <a:off x="1324699" y="5282860"/>
            <a:ext cx="886916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মস ও ফার্ণ জাতীয় উদ্ভিদ ছায়াযুক্ত,স্যাঁতস্যাঁতে জায়গায় জন্মে।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 descr="A close-up of a plant&#10;&#10;Description automatically generated with medium confidence">
            <a:extLst>
              <a:ext uri="{FF2B5EF4-FFF2-40B4-BE49-F238E27FC236}">
                <a16:creationId xmlns:a16="http://schemas.microsoft.com/office/drawing/2014/main" id="{4E433DBF-8E6D-41A5-A09B-7B39E1A1D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945" y="2169127"/>
            <a:ext cx="4005946" cy="2880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7D3D630-A9BF-4A86-8D6D-8742D5830F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1" b="10447"/>
          <a:stretch/>
        </p:blipFill>
        <p:spPr>
          <a:xfrm>
            <a:off x="568064" y="2169127"/>
            <a:ext cx="4236231" cy="2880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DF2EC4E-B32E-4206-BD37-F335C9843B28}"/>
              </a:ext>
            </a:extLst>
          </p:cNvPr>
          <p:cNvSpPr txBox="1"/>
          <p:nvPr/>
        </p:nvSpPr>
        <p:spPr>
          <a:xfrm>
            <a:off x="11204176" y="5987245"/>
            <a:ext cx="46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১৭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C2B7DF-A002-4DC8-95C7-627DB68BB738}"/>
              </a:ext>
            </a:extLst>
          </p:cNvPr>
          <p:cNvSpPr txBox="1"/>
          <p:nvPr/>
        </p:nvSpPr>
        <p:spPr>
          <a:xfrm>
            <a:off x="436987" y="5997601"/>
            <a:ext cx="477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১৬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lowchart: Data 21">
            <a:extLst>
              <a:ext uri="{FF2B5EF4-FFF2-40B4-BE49-F238E27FC236}">
                <a16:creationId xmlns:a16="http://schemas.microsoft.com/office/drawing/2014/main" id="{D4AE839E-9147-46A7-B3CE-7E63D850613A}"/>
              </a:ext>
            </a:extLst>
          </p:cNvPr>
          <p:cNvSpPr/>
          <p:nvPr/>
        </p:nvSpPr>
        <p:spPr>
          <a:xfrm rot="2770496">
            <a:off x="11101681" y="5415288"/>
            <a:ext cx="245253" cy="1143916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Data 22">
            <a:extLst>
              <a:ext uri="{FF2B5EF4-FFF2-40B4-BE49-F238E27FC236}">
                <a16:creationId xmlns:a16="http://schemas.microsoft.com/office/drawing/2014/main" id="{7E6512BE-5407-453B-9996-386B6EB054F0}"/>
              </a:ext>
            </a:extLst>
          </p:cNvPr>
          <p:cNvSpPr/>
          <p:nvPr/>
        </p:nvSpPr>
        <p:spPr>
          <a:xfrm rot="2770496">
            <a:off x="680808" y="252089"/>
            <a:ext cx="269327" cy="1143916"/>
          </a:xfrm>
          <a:prstGeom prst="flowChartInputOutput">
            <a:avLst/>
          </a:prstGeom>
          <a:solidFill>
            <a:srgbClr val="EB1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80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CC0099"/>
            </a:gs>
            <a:gs pos="100000">
              <a:srgbClr val="AC75D5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77E6668-4E0C-4DF4-AEA9-82DB6ADE2FF5}"/>
              </a:ext>
            </a:extLst>
          </p:cNvPr>
          <p:cNvSpPr/>
          <p:nvPr/>
        </p:nvSpPr>
        <p:spPr>
          <a:xfrm>
            <a:off x="6139408" y="870755"/>
            <a:ext cx="5527483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498D64-C306-495B-8F7A-3A83C3CDB12D}"/>
              </a:ext>
            </a:extLst>
          </p:cNvPr>
          <p:cNvSpPr/>
          <p:nvPr/>
        </p:nvSpPr>
        <p:spPr>
          <a:xfrm>
            <a:off x="6139410" y="870755"/>
            <a:ext cx="5527483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289CE8-AB55-43E0-B120-14B1E1E88B60}"/>
              </a:ext>
            </a:extLst>
          </p:cNvPr>
          <p:cNvSpPr/>
          <p:nvPr/>
        </p:nvSpPr>
        <p:spPr>
          <a:xfrm>
            <a:off x="6166896" y="436131"/>
            <a:ext cx="5669280" cy="5930802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DAD58F-68F5-4381-ADDC-8236FE7CBD53}"/>
              </a:ext>
            </a:extLst>
          </p:cNvPr>
          <p:cNvSpPr/>
          <p:nvPr/>
        </p:nvSpPr>
        <p:spPr>
          <a:xfrm>
            <a:off x="6140807" y="491065"/>
            <a:ext cx="5614302" cy="5875867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C2B686-EB0B-4054-A53D-428F3DE004DB}"/>
              </a:ext>
            </a:extLst>
          </p:cNvPr>
          <p:cNvSpPr/>
          <p:nvPr/>
        </p:nvSpPr>
        <p:spPr>
          <a:xfrm>
            <a:off x="6088223" y="524934"/>
            <a:ext cx="5578670" cy="5875868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B37554-56CF-47FF-80BC-B1BA22358B23}"/>
              </a:ext>
            </a:extLst>
          </p:cNvPr>
          <p:cNvSpPr/>
          <p:nvPr/>
        </p:nvSpPr>
        <p:spPr>
          <a:xfrm>
            <a:off x="432468" y="472254"/>
            <a:ext cx="5701122" cy="5981230"/>
          </a:xfrm>
          <a:prstGeom prst="rect">
            <a:avLst/>
          </a:prstGeom>
          <a:gradFill>
            <a:gsLst>
              <a:gs pos="45000">
                <a:schemeClr val="bg1">
                  <a:lumMod val="95000"/>
                </a:schemeClr>
              </a:gs>
              <a:gs pos="27000">
                <a:schemeClr val="bg2"/>
              </a:gs>
              <a:gs pos="86000">
                <a:schemeClr val="bg1">
                  <a:lumMod val="75000"/>
                </a:schemeClr>
              </a:gs>
              <a:gs pos="0">
                <a:schemeClr val="bg1">
                  <a:lumMod val="95000"/>
                </a:schemeClr>
              </a:gs>
              <a:gs pos="64000">
                <a:schemeClr val="bg1">
                  <a:lumMod val="95000"/>
                </a:schemeClr>
              </a:gs>
              <a:gs pos="96000">
                <a:schemeClr val="bg1">
                  <a:lumMod val="95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latin typeface="NikoshBAN" panose="02000000000000000000" pitchFamily="2" charset="0"/>
                <a:cs typeface="NikoshBAN" panose="02000000000000000000" pitchFamily="2" charset="0"/>
              </a:rPr>
              <a:t> শাপলা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0307EE-887F-4611-9B0C-A9FDA9DE3BF5}"/>
              </a:ext>
            </a:extLst>
          </p:cNvPr>
          <p:cNvSpPr/>
          <p:nvPr/>
        </p:nvSpPr>
        <p:spPr>
          <a:xfrm>
            <a:off x="6139410" y="491065"/>
            <a:ext cx="5527483" cy="587586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439E3F-6BAE-45B0-922A-18B2CDD79CE6}"/>
              </a:ext>
            </a:extLst>
          </p:cNvPr>
          <p:cNvSpPr/>
          <p:nvPr/>
        </p:nvSpPr>
        <p:spPr>
          <a:xfrm>
            <a:off x="6127773" y="472253"/>
            <a:ext cx="5403292" cy="5966934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653CEB-7FD2-4375-980D-9753EE17BD8B}"/>
              </a:ext>
            </a:extLst>
          </p:cNvPr>
          <p:cNvSpPr/>
          <p:nvPr/>
        </p:nvSpPr>
        <p:spPr>
          <a:xfrm>
            <a:off x="6127774" y="457199"/>
            <a:ext cx="5583226" cy="5909735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2FA717-BEE2-4C1F-AB01-E8A5DD5D002C}"/>
              </a:ext>
            </a:extLst>
          </p:cNvPr>
          <p:cNvSpPr txBox="1"/>
          <p:nvPr/>
        </p:nvSpPr>
        <p:spPr>
          <a:xfrm>
            <a:off x="1620264" y="1023330"/>
            <a:ext cx="2746700" cy="5628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উদ্ভিদের</a:t>
            </a:r>
            <a:r>
              <a:rPr lang="en-US" sz="3400" kern="12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আবাসস্থল</a:t>
            </a:r>
            <a:endParaRPr lang="en-US" sz="3400" kern="1200" dirty="0">
              <a:solidFill>
                <a:schemeClr val="tx1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C6680A-69AC-4603-9767-5F0B088E52B9}"/>
              </a:ext>
            </a:extLst>
          </p:cNvPr>
          <p:cNvSpPr txBox="1"/>
          <p:nvPr/>
        </p:nvSpPr>
        <p:spPr>
          <a:xfrm>
            <a:off x="814380" y="1751848"/>
            <a:ext cx="4636681" cy="919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যেমনঃকচুরিপানা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 descr="Pink flowers on a lily pad&#10;&#10;Description automatically generated with low confidence">
            <a:extLst>
              <a:ext uri="{FF2B5EF4-FFF2-40B4-BE49-F238E27FC236}">
                <a16:creationId xmlns:a16="http://schemas.microsoft.com/office/drawing/2014/main" id="{00215ECB-49F0-4EB0-B204-1238DC751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5" y="2786531"/>
            <a:ext cx="4237607" cy="2608884"/>
          </a:xfrm>
          <a:prstGeom prst="roundRect">
            <a:avLst>
              <a:gd name="adj" fmla="val 16667"/>
            </a:avLst>
          </a:prstGeom>
          <a:ln w="3810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9776BB-CB90-4504-8423-A9B15EC8B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160" y="3717327"/>
            <a:ext cx="3489514" cy="2161895"/>
          </a:xfrm>
          <a:prstGeom prst="roundRect">
            <a:avLst>
              <a:gd name="adj" fmla="val 16667"/>
            </a:avLst>
          </a:prstGeom>
          <a:ln w="28575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595E94F-BFF1-4430-B384-3C6529DC1710}"/>
              </a:ext>
            </a:extLst>
          </p:cNvPr>
          <p:cNvSpPr txBox="1"/>
          <p:nvPr/>
        </p:nvSpPr>
        <p:spPr>
          <a:xfrm>
            <a:off x="6378846" y="2905780"/>
            <a:ext cx="1446189" cy="52322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কলমি শাক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FF30E6-6C25-4D2E-BED4-F10AD98C8428}"/>
              </a:ext>
            </a:extLst>
          </p:cNvPr>
          <p:cNvSpPr txBox="1"/>
          <p:nvPr/>
        </p:nvSpPr>
        <p:spPr>
          <a:xfrm>
            <a:off x="6492118" y="4672413"/>
            <a:ext cx="1219644" cy="52322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হেলেঞ্চা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80E94E-0A79-4716-86D0-0150A04993CB}"/>
              </a:ext>
            </a:extLst>
          </p:cNvPr>
          <p:cNvSpPr txBox="1"/>
          <p:nvPr/>
        </p:nvSpPr>
        <p:spPr>
          <a:xfrm>
            <a:off x="7605475" y="1134533"/>
            <a:ext cx="407305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এ ধরণের উদ্ভিদ কোথায় জন্মে।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129BDE-63CF-4A5A-BBCB-670CCDE3831C}"/>
              </a:ext>
            </a:extLst>
          </p:cNvPr>
          <p:cNvSpPr txBox="1"/>
          <p:nvPr/>
        </p:nvSpPr>
        <p:spPr>
          <a:xfrm>
            <a:off x="1996219" y="5525279"/>
            <a:ext cx="6417065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কলমি,হেলেঞ্ছা ইত্যাদি উদ্ভিদ মাটি ও পানি উভয় পরিবেশে জন্মে।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 descr="A picture containing plant, grass, green&#10;&#10;Description automatically generated">
            <a:extLst>
              <a:ext uri="{FF2B5EF4-FFF2-40B4-BE49-F238E27FC236}">
                <a16:creationId xmlns:a16="http://schemas.microsoft.com/office/drawing/2014/main" id="{4EBD786F-AC47-4A9C-B0A5-75966611BA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40" y="1890391"/>
            <a:ext cx="3662131" cy="1710363"/>
          </a:xfrm>
          <a:prstGeom prst="roundRect">
            <a:avLst>
              <a:gd name="adj" fmla="val 16667"/>
            </a:avLst>
          </a:prstGeom>
          <a:ln w="28575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A4FFD4A-4F86-4F1D-9A0E-F61216581137}"/>
              </a:ext>
            </a:extLst>
          </p:cNvPr>
          <p:cNvSpPr txBox="1"/>
          <p:nvPr/>
        </p:nvSpPr>
        <p:spPr>
          <a:xfrm>
            <a:off x="4914952" y="3349214"/>
            <a:ext cx="925689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endParaRPr lang="en-US" sz="28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F06A32-3CEF-48C9-BA83-E713EA46867D}"/>
              </a:ext>
            </a:extLst>
          </p:cNvPr>
          <p:cNvSpPr txBox="1"/>
          <p:nvPr/>
        </p:nvSpPr>
        <p:spPr>
          <a:xfrm>
            <a:off x="11171770" y="5987245"/>
            <a:ext cx="46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১৯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4983F6-B164-4E39-9C74-61855E66DDFF}"/>
              </a:ext>
            </a:extLst>
          </p:cNvPr>
          <p:cNvSpPr txBox="1"/>
          <p:nvPr/>
        </p:nvSpPr>
        <p:spPr>
          <a:xfrm>
            <a:off x="436987" y="5997601"/>
            <a:ext cx="477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১৮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Flowchart: Data 26">
            <a:extLst>
              <a:ext uri="{FF2B5EF4-FFF2-40B4-BE49-F238E27FC236}">
                <a16:creationId xmlns:a16="http://schemas.microsoft.com/office/drawing/2014/main" id="{77E89F62-E72E-4809-907E-46A71CDEEF8D}"/>
              </a:ext>
            </a:extLst>
          </p:cNvPr>
          <p:cNvSpPr/>
          <p:nvPr/>
        </p:nvSpPr>
        <p:spPr>
          <a:xfrm rot="2770496">
            <a:off x="11124122" y="5452640"/>
            <a:ext cx="245253" cy="1143916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Data 27">
            <a:extLst>
              <a:ext uri="{FF2B5EF4-FFF2-40B4-BE49-F238E27FC236}">
                <a16:creationId xmlns:a16="http://schemas.microsoft.com/office/drawing/2014/main" id="{B45C793E-C3E1-40E6-BDF6-5D4AD4A4CFDC}"/>
              </a:ext>
            </a:extLst>
          </p:cNvPr>
          <p:cNvSpPr/>
          <p:nvPr/>
        </p:nvSpPr>
        <p:spPr>
          <a:xfrm rot="2770496">
            <a:off x="755665" y="327679"/>
            <a:ext cx="269327" cy="1143916"/>
          </a:xfrm>
          <a:prstGeom prst="flowChartInputOutput">
            <a:avLst/>
          </a:prstGeom>
          <a:solidFill>
            <a:srgbClr val="EB1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6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CC0099"/>
            </a:gs>
            <a:gs pos="100000">
              <a:srgbClr val="AC75D5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77E6668-4E0C-4DF4-AEA9-82DB6ADE2FF5}"/>
              </a:ext>
            </a:extLst>
          </p:cNvPr>
          <p:cNvSpPr/>
          <p:nvPr/>
        </p:nvSpPr>
        <p:spPr>
          <a:xfrm>
            <a:off x="6095998" y="825600"/>
            <a:ext cx="5527483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498D64-C306-495B-8F7A-3A83C3CDB12D}"/>
              </a:ext>
            </a:extLst>
          </p:cNvPr>
          <p:cNvSpPr/>
          <p:nvPr/>
        </p:nvSpPr>
        <p:spPr>
          <a:xfrm>
            <a:off x="6096000" y="825600"/>
            <a:ext cx="5527483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289CE8-AB55-43E0-B120-14B1E1E88B60}"/>
              </a:ext>
            </a:extLst>
          </p:cNvPr>
          <p:cNvSpPr/>
          <p:nvPr/>
        </p:nvSpPr>
        <p:spPr>
          <a:xfrm>
            <a:off x="6075842" y="498014"/>
            <a:ext cx="5701122" cy="5802490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DAD58F-68F5-4381-ADDC-8236FE7CBD53}"/>
              </a:ext>
            </a:extLst>
          </p:cNvPr>
          <p:cNvSpPr/>
          <p:nvPr/>
        </p:nvSpPr>
        <p:spPr>
          <a:xfrm>
            <a:off x="6116159" y="603955"/>
            <a:ext cx="5614302" cy="5853292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C2B686-EB0B-4054-A53D-428F3DE004DB}"/>
              </a:ext>
            </a:extLst>
          </p:cNvPr>
          <p:cNvSpPr/>
          <p:nvPr/>
        </p:nvSpPr>
        <p:spPr>
          <a:xfrm>
            <a:off x="6103212" y="536216"/>
            <a:ext cx="5614302" cy="590409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B37554-56CF-47FF-80BC-B1BA22358B23}"/>
              </a:ext>
            </a:extLst>
          </p:cNvPr>
          <p:cNvSpPr/>
          <p:nvPr/>
        </p:nvSpPr>
        <p:spPr>
          <a:xfrm>
            <a:off x="426499" y="508000"/>
            <a:ext cx="5701122" cy="5881515"/>
          </a:xfrm>
          <a:prstGeom prst="rect">
            <a:avLst/>
          </a:prstGeom>
          <a:gradFill>
            <a:gsLst>
              <a:gs pos="45000">
                <a:schemeClr val="bg1">
                  <a:lumMod val="95000"/>
                </a:schemeClr>
              </a:gs>
              <a:gs pos="27000">
                <a:schemeClr val="bg2"/>
              </a:gs>
              <a:gs pos="86000">
                <a:schemeClr val="bg1">
                  <a:lumMod val="75000"/>
                </a:schemeClr>
              </a:gs>
              <a:gs pos="0">
                <a:schemeClr val="bg1">
                  <a:lumMod val="95000"/>
                </a:schemeClr>
              </a:gs>
              <a:gs pos="64000">
                <a:schemeClr val="bg1">
                  <a:lumMod val="95000"/>
                </a:schemeClr>
              </a:gs>
              <a:gs pos="96000">
                <a:schemeClr val="bg1">
                  <a:lumMod val="95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0307EE-887F-4611-9B0C-A9FDA9DE3BF5}"/>
              </a:ext>
            </a:extLst>
          </p:cNvPr>
          <p:cNvSpPr/>
          <p:nvPr/>
        </p:nvSpPr>
        <p:spPr>
          <a:xfrm>
            <a:off x="6138623" y="493889"/>
            <a:ext cx="5528645" cy="5802491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439E3F-6BAE-45B0-922A-18B2CDD79CE6}"/>
              </a:ext>
            </a:extLst>
          </p:cNvPr>
          <p:cNvSpPr/>
          <p:nvPr/>
        </p:nvSpPr>
        <p:spPr>
          <a:xfrm>
            <a:off x="6119631" y="536216"/>
            <a:ext cx="5480215" cy="5921031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653CEB-7FD2-4375-980D-9753EE17BD8B}"/>
              </a:ext>
            </a:extLst>
          </p:cNvPr>
          <p:cNvSpPr/>
          <p:nvPr/>
        </p:nvSpPr>
        <p:spPr>
          <a:xfrm>
            <a:off x="6156416" y="512181"/>
            <a:ext cx="5459849" cy="5921031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3FDC67-790B-4B8F-8D1E-491182EBED0A}"/>
              </a:ext>
            </a:extLst>
          </p:cNvPr>
          <p:cNvSpPr txBox="1"/>
          <p:nvPr/>
        </p:nvSpPr>
        <p:spPr>
          <a:xfrm>
            <a:off x="1819833" y="1179013"/>
            <a:ext cx="172122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C89EC8-4550-4B81-ACBB-A65FB6560ED5}"/>
              </a:ext>
            </a:extLst>
          </p:cNvPr>
          <p:cNvSpPr txBox="1"/>
          <p:nvPr/>
        </p:nvSpPr>
        <p:spPr>
          <a:xfrm>
            <a:off x="6348430" y="2953241"/>
            <a:ext cx="5166237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খাতায় পাশের ছকের মতো একটি ছক তৈরি করে তা পূরণ করঃ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4F99CC4C-CDDE-4B85-8773-D6D92833A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268625"/>
              </p:ext>
            </p:extLst>
          </p:nvPr>
        </p:nvGraphicFramePr>
        <p:xfrm>
          <a:off x="677333" y="2178756"/>
          <a:ext cx="4343334" cy="3853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667">
                  <a:extLst>
                    <a:ext uri="{9D8B030D-6E8A-4147-A177-3AD203B41FA5}">
                      <a16:colId xmlns:a16="http://schemas.microsoft.com/office/drawing/2014/main" val="1555963675"/>
                    </a:ext>
                  </a:extLst>
                </a:gridCol>
                <a:gridCol w="2171667">
                  <a:extLst>
                    <a:ext uri="{9D8B030D-6E8A-4147-A177-3AD203B41FA5}">
                      <a16:colId xmlns:a16="http://schemas.microsoft.com/office/drawing/2014/main" val="1811278244"/>
                    </a:ext>
                  </a:extLst>
                </a:gridCol>
              </a:tblGrid>
              <a:tr h="642274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উদ্ভিদের নাম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আবাসস্থল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7604625"/>
                  </a:ext>
                </a:extLst>
              </a:tr>
              <a:tr h="642274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জাম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4767225"/>
                  </a:ext>
                </a:extLst>
              </a:tr>
              <a:tr h="642274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কচুরিপানা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7028508"/>
                  </a:ext>
                </a:extLst>
              </a:tr>
              <a:tr h="642274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মস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1395993"/>
                  </a:ext>
                </a:extLst>
              </a:tr>
              <a:tr h="642274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হেলেঞ্চা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1148730"/>
                  </a:ext>
                </a:extLst>
              </a:tr>
              <a:tr h="642274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শাপলা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1373101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18EBED1-1877-43B4-9C6F-DD45FF079C2B}"/>
              </a:ext>
            </a:extLst>
          </p:cNvPr>
          <p:cNvSpPr txBox="1"/>
          <p:nvPr/>
        </p:nvSpPr>
        <p:spPr>
          <a:xfrm>
            <a:off x="11171770" y="5987245"/>
            <a:ext cx="46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২১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53C2E6-D409-4C7F-AA68-823D277755C5}"/>
              </a:ext>
            </a:extLst>
          </p:cNvPr>
          <p:cNvSpPr txBox="1"/>
          <p:nvPr/>
        </p:nvSpPr>
        <p:spPr>
          <a:xfrm>
            <a:off x="436987" y="5997601"/>
            <a:ext cx="477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২০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B862EA5-0367-4BB4-B49C-12331F324660}"/>
              </a:ext>
            </a:extLst>
          </p:cNvPr>
          <p:cNvGrpSpPr/>
          <p:nvPr/>
        </p:nvGrpSpPr>
        <p:grpSpPr>
          <a:xfrm>
            <a:off x="10509918" y="750810"/>
            <a:ext cx="1113565" cy="923330"/>
            <a:chOff x="10353976" y="669320"/>
            <a:chExt cx="1252836" cy="1151161"/>
          </a:xfrm>
        </p:grpSpPr>
        <p:sp>
          <p:nvSpPr>
            <p:cNvPr id="22" name="Teardrop 21">
              <a:extLst>
                <a:ext uri="{FF2B5EF4-FFF2-40B4-BE49-F238E27FC236}">
                  <a16:creationId xmlns:a16="http://schemas.microsoft.com/office/drawing/2014/main" id="{DEAF49A3-F168-4777-8597-691C1D007949}"/>
                </a:ext>
              </a:extLst>
            </p:cNvPr>
            <p:cNvSpPr/>
            <p:nvPr/>
          </p:nvSpPr>
          <p:spPr>
            <a:xfrm>
              <a:off x="10353976" y="669320"/>
              <a:ext cx="993422" cy="812800"/>
            </a:xfrm>
            <a:prstGeom prst="teardrop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ardrop 22">
              <a:extLst>
                <a:ext uri="{FF2B5EF4-FFF2-40B4-BE49-F238E27FC236}">
                  <a16:creationId xmlns:a16="http://schemas.microsoft.com/office/drawing/2014/main" id="{02063D94-5EE2-44B9-95CF-5815A75B3389}"/>
                </a:ext>
              </a:extLst>
            </p:cNvPr>
            <p:cNvSpPr/>
            <p:nvPr/>
          </p:nvSpPr>
          <p:spPr>
            <a:xfrm>
              <a:off x="10463430" y="869243"/>
              <a:ext cx="993422" cy="812800"/>
            </a:xfrm>
            <a:prstGeom prst="teardrop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ardrop 23">
              <a:extLst>
                <a:ext uri="{FF2B5EF4-FFF2-40B4-BE49-F238E27FC236}">
                  <a16:creationId xmlns:a16="http://schemas.microsoft.com/office/drawing/2014/main" id="{689D807E-263F-475D-9921-FE36AC4E0248}"/>
                </a:ext>
              </a:extLst>
            </p:cNvPr>
            <p:cNvSpPr/>
            <p:nvPr/>
          </p:nvSpPr>
          <p:spPr>
            <a:xfrm>
              <a:off x="10613390" y="1007681"/>
              <a:ext cx="993422" cy="812800"/>
            </a:xfrm>
            <a:prstGeom prst="teardrop">
              <a:avLst/>
            </a:prstGeom>
            <a:solidFill>
              <a:srgbClr val="FF66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Flowchart: Data 24">
            <a:extLst>
              <a:ext uri="{FF2B5EF4-FFF2-40B4-BE49-F238E27FC236}">
                <a16:creationId xmlns:a16="http://schemas.microsoft.com/office/drawing/2014/main" id="{AAC64294-A464-47BE-9A21-4992514E236B}"/>
              </a:ext>
            </a:extLst>
          </p:cNvPr>
          <p:cNvSpPr/>
          <p:nvPr/>
        </p:nvSpPr>
        <p:spPr>
          <a:xfrm rot="2770496">
            <a:off x="11079431" y="5456282"/>
            <a:ext cx="245253" cy="1143916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Data 25">
            <a:extLst>
              <a:ext uri="{FF2B5EF4-FFF2-40B4-BE49-F238E27FC236}">
                <a16:creationId xmlns:a16="http://schemas.microsoft.com/office/drawing/2014/main" id="{ECA3F51A-18C8-45DD-BB00-77B57783C57F}"/>
              </a:ext>
            </a:extLst>
          </p:cNvPr>
          <p:cNvSpPr/>
          <p:nvPr/>
        </p:nvSpPr>
        <p:spPr>
          <a:xfrm rot="2770496">
            <a:off x="819360" y="277006"/>
            <a:ext cx="279087" cy="1257383"/>
          </a:xfrm>
          <a:prstGeom prst="flowChartInputOutput">
            <a:avLst/>
          </a:prstGeom>
          <a:solidFill>
            <a:srgbClr val="EB1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ircle: Hollow 26">
            <a:extLst>
              <a:ext uri="{FF2B5EF4-FFF2-40B4-BE49-F238E27FC236}">
                <a16:creationId xmlns:a16="http://schemas.microsoft.com/office/drawing/2014/main" id="{0C83A383-DE37-46C0-9003-F3343B8286E6}"/>
              </a:ext>
            </a:extLst>
          </p:cNvPr>
          <p:cNvSpPr/>
          <p:nvPr/>
        </p:nvSpPr>
        <p:spPr>
          <a:xfrm>
            <a:off x="6595373" y="880002"/>
            <a:ext cx="652241" cy="651935"/>
          </a:xfrm>
          <a:prstGeom prst="donut">
            <a:avLst>
              <a:gd name="adj" fmla="val 1143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ircle: Hollow 27">
            <a:extLst>
              <a:ext uri="{FF2B5EF4-FFF2-40B4-BE49-F238E27FC236}">
                <a16:creationId xmlns:a16="http://schemas.microsoft.com/office/drawing/2014/main" id="{25EA1C01-ECD1-4DA0-8161-D75DE4369B49}"/>
              </a:ext>
            </a:extLst>
          </p:cNvPr>
          <p:cNvSpPr/>
          <p:nvPr/>
        </p:nvSpPr>
        <p:spPr>
          <a:xfrm>
            <a:off x="6260910" y="801631"/>
            <a:ext cx="685378" cy="651935"/>
          </a:xfrm>
          <a:prstGeom prst="donut">
            <a:avLst>
              <a:gd name="adj" fmla="val 11433"/>
            </a:avLst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30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CC0099"/>
            </a:gs>
            <a:gs pos="100000">
              <a:srgbClr val="AC75D5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77E6668-4E0C-4DF4-AEA9-82DB6ADE2FF5}"/>
              </a:ext>
            </a:extLst>
          </p:cNvPr>
          <p:cNvSpPr/>
          <p:nvPr/>
        </p:nvSpPr>
        <p:spPr>
          <a:xfrm>
            <a:off x="5992737" y="430181"/>
            <a:ext cx="5527483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498D64-C306-495B-8F7A-3A83C3CDB12D}"/>
              </a:ext>
            </a:extLst>
          </p:cNvPr>
          <p:cNvSpPr/>
          <p:nvPr/>
        </p:nvSpPr>
        <p:spPr>
          <a:xfrm>
            <a:off x="6061706" y="496737"/>
            <a:ext cx="5527483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289CE8-AB55-43E0-B120-14B1E1E88B60}"/>
              </a:ext>
            </a:extLst>
          </p:cNvPr>
          <p:cNvSpPr/>
          <p:nvPr/>
        </p:nvSpPr>
        <p:spPr>
          <a:xfrm>
            <a:off x="6061706" y="430181"/>
            <a:ext cx="5669280" cy="5875867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DAD58F-68F5-4381-ADDC-8236FE7CBD53}"/>
              </a:ext>
            </a:extLst>
          </p:cNvPr>
          <p:cNvSpPr/>
          <p:nvPr/>
        </p:nvSpPr>
        <p:spPr>
          <a:xfrm>
            <a:off x="6044857" y="490158"/>
            <a:ext cx="5614302" cy="587586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C2B686-EB0B-4054-A53D-428F3DE004DB}"/>
              </a:ext>
            </a:extLst>
          </p:cNvPr>
          <p:cNvSpPr/>
          <p:nvPr/>
        </p:nvSpPr>
        <p:spPr>
          <a:xfrm>
            <a:off x="6015264" y="461847"/>
            <a:ext cx="5614302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B37554-56CF-47FF-80BC-B1BA22358B23}"/>
              </a:ext>
            </a:extLst>
          </p:cNvPr>
          <p:cNvSpPr/>
          <p:nvPr/>
        </p:nvSpPr>
        <p:spPr>
          <a:xfrm>
            <a:off x="438288" y="457200"/>
            <a:ext cx="5701122" cy="5875868"/>
          </a:xfrm>
          <a:prstGeom prst="rect">
            <a:avLst/>
          </a:prstGeom>
          <a:gradFill>
            <a:gsLst>
              <a:gs pos="45000">
                <a:schemeClr val="bg1">
                  <a:lumMod val="95000"/>
                </a:schemeClr>
              </a:gs>
              <a:gs pos="27000">
                <a:schemeClr val="bg2"/>
              </a:gs>
              <a:gs pos="86000">
                <a:schemeClr val="bg1">
                  <a:lumMod val="75000"/>
                </a:schemeClr>
              </a:gs>
              <a:gs pos="0">
                <a:schemeClr val="bg1">
                  <a:lumMod val="95000"/>
                </a:schemeClr>
              </a:gs>
              <a:gs pos="64000">
                <a:schemeClr val="bg1">
                  <a:lumMod val="95000"/>
                </a:schemeClr>
              </a:gs>
              <a:gs pos="96000">
                <a:schemeClr val="bg1">
                  <a:lumMod val="95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0307EE-887F-4611-9B0C-A9FDA9DE3BF5}"/>
              </a:ext>
            </a:extLst>
          </p:cNvPr>
          <p:cNvSpPr/>
          <p:nvPr/>
        </p:nvSpPr>
        <p:spPr>
          <a:xfrm>
            <a:off x="6061706" y="522483"/>
            <a:ext cx="5527483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439E3F-6BAE-45B0-922A-18B2CDD79CE6}"/>
              </a:ext>
            </a:extLst>
          </p:cNvPr>
          <p:cNvSpPr/>
          <p:nvPr/>
        </p:nvSpPr>
        <p:spPr>
          <a:xfrm>
            <a:off x="6051026" y="466934"/>
            <a:ext cx="5527483" cy="585639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653CEB-7FD2-4375-980D-9753EE17BD8B}"/>
              </a:ext>
            </a:extLst>
          </p:cNvPr>
          <p:cNvSpPr/>
          <p:nvPr/>
        </p:nvSpPr>
        <p:spPr>
          <a:xfrm>
            <a:off x="6084369" y="444651"/>
            <a:ext cx="5527483" cy="5929203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C01BAF-06D9-4966-A846-CD4A75B77E0D}"/>
              </a:ext>
            </a:extLst>
          </p:cNvPr>
          <p:cNvSpPr txBox="1"/>
          <p:nvPr/>
        </p:nvSpPr>
        <p:spPr>
          <a:xfrm>
            <a:off x="1285607" y="1001332"/>
            <a:ext cx="255261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আবাসস্থল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0C51B9-7F51-4A29-BC82-A8388CF50155}"/>
              </a:ext>
            </a:extLst>
          </p:cNvPr>
          <p:cNvSpPr txBox="1"/>
          <p:nvPr/>
        </p:nvSpPr>
        <p:spPr>
          <a:xfrm>
            <a:off x="1193492" y="5543942"/>
            <a:ext cx="4373170" cy="646331"/>
          </a:xfrm>
          <a:prstGeom prst="rect">
            <a:avLst/>
          </a:prstGeom>
          <a:solidFill>
            <a:srgbClr val="99FFCC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লবনাক্ত মাটিতে জন্মে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130744-B7F6-4F86-9A65-B881F83F5F18}"/>
              </a:ext>
            </a:extLst>
          </p:cNvPr>
          <p:cNvSpPr txBox="1"/>
          <p:nvPr/>
        </p:nvSpPr>
        <p:spPr>
          <a:xfrm>
            <a:off x="2958372" y="5282467"/>
            <a:ext cx="733393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 হলো এমন একটি লবনাক্ত মাটির পরিবেশ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65A029-9994-4C46-BF86-4F1F12BAFA2E}"/>
              </a:ext>
            </a:extLst>
          </p:cNvPr>
          <p:cNvSpPr txBox="1"/>
          <p:nvPr/>
        </p:nvSpPr>
        <p:spPr>
          <a:xfrm>
            <a:off x="7465690" y="1071297"/>
            <a:ext cx="226005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 গুলো দেখ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689E57-8044-48BF-BB34-04B6CC39C25C}"/>
              </a:ext>
            </a:extLst>
          </p:cNvPr>
          <p:cNvSpPr txBox="1"/>
          <p:nvPr/>
        </p:nvSpPr>
        <p:spPr>
          <a:xfrm>
            <a:off x="1154492" y="5502725"/>
            <a:ext cx="9991196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 পরিবেশে যে সকল উদ্ভিদ জন্মে তা অন্য পরিবেশের উদ্ভিদ থেকে ভিন্ন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5C8FB6-AA27-4C99-802D-597C830105FE}"/>
              </a:ext>
            </a:extLst>
          </p:cNvPr>
          <p:cNvSpPr txBox="1"/>
          <p:nvPr/>
        </p:nvSpPr>
        <p:spPr>
          <a:xfrm>
            <a:off x="2331911" y="5362681"/>
            <a:ext cx="636025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শ্বাস গ্রহণের জন্য এদের শ্বাসমূল রয়েছে।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 descr="A picture containing tree, water, grass, outdoor&#10;&#10;Description automatically generated">
            <a:extLst>
              <a:ext uri="{FF2B5EF4-FFF2-40B4-BE49-F238E27FC236}">
                <a16:creationId xmlns:a16="http://schemas.microsoft.com/office/drawing/2014/main" id="{BBC6793A-560C-4BA8-BCD6-9AB0A04A1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81" y="1811313"/>
            <a:ext cx="4840481" cy="3369059"/>
          </a:xfrm>
          <a:prstGeom prst="roundRect">
            <a:avLst>
              <a:gd name="adj" fmla="val 1021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 descr="A picture containing water, outdoor, plant, tree&#10;&#10;Description automatically generated">
            <a:extLst>
              <a:ext uri="{FF2B5EF4-FFF2-40B4-BE49-F238E27FC236}">
                <a16:creationId xmlns:a16="http://schemas.microsoft.com/office/drawing/2014/main" id="{15214C1F-E21B-4043-8A2A-4AEC3F5216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382" y="1811314"/>
            <a:ext cx="4951437" cy="3377467"/>
          </a:xfrm>
          <a:prstGeom prst="roundRect">
            <a:avLst>
              <a:gd name="adj" fmla="val 931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60E6E08-861A-453E-B966-E54E4F01EA33}"/>
              </a:ext>
            </a:extLst>
          </p:cNvPr>
          <p:cNvSpPr txBox="1"/>
          <p:nvPr/>
        </p:nvSpPr>
        <p:spPr>
          <a:xfrm>
            <a:off x="11171770" y="5987245"/>
            <a:ext cx="46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২৩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12AED5-313E-490A-A118-E1A62ADF6572}"/>
              </a:ext>
            </a:extLst>
          </p:cNvPr>
          <p:cNvSpPr txBox="1"/>
          <p:nvPr/>
        </p:nvSpPr>
        <p:spPr>
          <a:xfrm>
            <a:off x="436987" y="5997601"/>
            <a:ext cx="477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২২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60E2744-58E8-4323-AD6C-102F985F244A}"/>
              </a:ext>
            </a:extLst>
          </p:cNvPr>
          <p:cNvGrpSpPr/>
          <p:nvPr/>
        </p:nvGrpSpPr>
        <p:grpSpPr>
          <a:xfrm>
            <a:off x="10610827" y="690812"/>
            <a:ext cx="955483" cy="803386"/>
            <a:chOff x="10353976" y="669320"/>
            <a:chExt cx="1252836" cy="1151161"/>
          </a:xfrm>
        </p:grpSpPr>
        <p:sp>
          <p:nvSpPr>
            <p:cNvPr id="25" name="Teardrop 24">
              <a:extLst>
                <a:ext uri="{FF2B5EF4-FFF2-40B4-BE49-F238E27FC236}">
                  <a16:creationId xmlns:a16="http://schemas.microsoft.com/office/drawing/2014/main" id="{8961709C-4D70-4E6F-B6AE-23A3C54C5107}"/>
                </a:ext>
              </a:extLst>
            </p:cNvPr>
            <p:cNvSpPr/>
            <p:nvPr/>
          </p:nvSpPr>
          <p:spPr>
            <a:xfrm>
              <a:off x="10353976" y="669320"/>
              <a:ext cx="993422" cy="812800"/>
            </a:xfrm>
            <a:prstGeom prst="teardrop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ardrop 25">
              <a:extLst>
                <a:ext uri="{FF2B5EF4-FFF2-40B4-BE49-F238E27FC236}">
                  <a16:creationId xmlns:a16="http://schemas.microsoft.com/office/drawing/2014/main" id="{39BAD3D8-AE4C-4FF8-BD21-1171370234CC}"/>
                </a:ext>
              </a:extLst>
            </p:cNvPr>
            <p:cNvSpPr/>
            <p:nvPr/>
          </p:nvSpPr>
          <p:spPr>
            <a:xfrm>
              <a:off x="10463430" y="869243"/>
              <a:ext cx="993422" cy="812800"/>
            </a:xfrm>
            <a:prstGeom prst="teardrop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>
              <a:extLst>
                <a:ext uri="{FF2B5EF4-FFF2-40B4-BE49-F238E27FC236}">
                  <a16:creationId xmlns:a16="http://schemas.microsoft.com/office/drawing/2014/main" id="{F006598C-A4F1-47EB-88FC-23BEC4F68235}"/>
                </a:ext>
              </a:extLst>
            </p:cNvPr>
            <p:cNvSpPr/>
            <p:nvPr/>
          </p:nvSpPr>
          <p:spPr>
            <a:xfrm>
              <a:off x="10613390" y="1007681"/>
              <a:ext cx="993422" cy="812800"/>
            </a:xfrm>
            <a:prstGeom prst="teardrop">
              <a:avLst/>
            </a:prstGeom>
            <a:solidFill>
              <a:srgbClr val="FF66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Flowchart: Data 28">
            <a:extLst>
              <a:ext uri="{FF2B5EF4-FFF2-40B4-BE49-F238E27FC236}">
                <a16:creationId xmlns:a16="http://schemas.microsoft.com/office/drawing/2014/main" id="{5CF83836-538E-4AED-90AD-D12DB4D5332F}"/>
              </a:ext>
            </a:extLst>
          </p:cNvPr>
          <p:cNvSpPr/>
          <p:nvPr/>
        </p:nvSpPr>
        <p:spPr>
          <a:xfrm rot="2770496">
            <a:off x="754541" y="365905"/>
            <a:ext cx="269327" cy="1143916"/>
          </a:xfrm>
          <a:prstGeom prst="flowChartInputOutput">
            <a:avLst/>
          </a:prstGeom>
          <a:solidFill>
            <a:srgbClr val="EB1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Data 27">
            <a:extLst>
              <a:ext uri="{FF2B5EF4-FFF2-40B4-BE49-F238E27FC236}">
                <a16:creationId xmlns:a16="http://schemas.microsoft.com/office/drawing/2014/main" id="{9394381D-C982-4896-B3BB-35FC027063B5}"/>
              </a:ext>
            </a:extLst>
          </p:cNvPr>
          <p:cNvSpPr/>
          <p:nvPr/>
        </p:nvSpPr>
        <p:spPr>
          <a:xfrm rot="2770496">
            <a:off x="11089916" y="5544133"/>
            <a:ext cx="254430" cy="1015159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15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CC0099"/>
            </a:gs>
            <a:gs pos="100000">
              <a:srgbClr val="AC75D5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77E6668-4E0C-4DF4-AEA9-82DB6ADE2FF5}"/>
              </a:ext>
            </a:extLst>
          </p:cNvPr>
          <p:cNvSpPr/>
          <p:nvPr/>
        </p:nvSpPr>
        <p:spPr>
          <a:xfrm>
            <a:off x="6139408" y="870755"/>
            <a:ext cx="5527483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498D64-C306-495B-8F7A-3A83C3CDB12D}"/>
              </a:ext>
            </a:extLst>
          </p:cNvPr>
          <p:cNvSpPr/>
          <p:nvPr/>
        </p:nvSpPr>
        <p:spPr>
          <a:xfrm>
            <a:off x="6139410" y="870755"/>
            <a:ext cx="5527483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289CE8-AB55-43E0-B120-14B1E1E88B60}"/>
              </a:ext>
            </a:extLst>
          </p:cNvPr>
          <p:cNvSpPr/>
          <p:nvPr/>
        </p:nvSpPr>
        <p:spPr>
          <a:xfrm>
            <a:off x="6139408" y="491065"/>
            <a:ext cx="5669280" cy="587586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DAD58F-68F5-4381-ADDC-8236FE7CBD53}"/>
              </a:ext>
            </a:extLst>
          </p:cNvPr>
          <p:cNvSpPr/>
          <p:nvPr/>
        </p:nvSpPr>
        <p:spPr>
          <a:xfrm>
            <a:off x="6139408" y="491065"/>
            <a:ext cx="5614302" cy="587586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C2B686-EB0B-4054-A53D-428F3DE004DB}"/>
              </a:ext>
            </a:extLst>
          </p:cNvPr>
          <p:cNvSpPr/>
          <p:nvPr/>
        </p:nvSpPr>
        <p:spPr>
          <a:xfrm>
            <a:off x="6052591" y="870755"/>
            <a:ext cx="5614302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B37554-56CF-47FF-80BC-B1BA22358B23}"/>
              </a:ext>
            </a:extLst>
          </p:cNvPr>
          <p:cNvSpPr/>
          <p:nvPr/>
        </p:nvSpPr>
        <p:spPr>
          <a:xfrm>
            <a:off x="415447" y="491064"/>
            <a:ext cx="5701122" cy="5875867"/>
          </a:xfrm>
          <a:prstGeom prst="rect">
            <a:avLst/>
          </a:prstGeom>
          <a:gradFill>
            <a:gsLst>
              <a:gs pos="45000">
                <a:schemeClr val="bg1">
                  <a:lumMod val="95000"/>
                </a:schemeClr>
              </a:gs>
              <a:gs pos="27000">
                <a:schemeClr val="bg2"/>
              </a:gs>
              <a:gs pos="86000">
                <a:schemeClr val="bg1">
                  <a:lumMod val="75000"/>
                </a:schemeClr>
              </a:gs>
              <a:gs pos="0">
                <a:schemeClr val="bg1">
                  <a:lumMod val="95000"/>
                </a:schemeClr>
              </a:gs>
              <a:gs pos="64000">
                <a:schemeClr val="bg1">
                  <a:lumMod val="95000"/>
                </a:schemeClr>
              </a:gs>
              <a:gs pos="96000">
                <a:schemeClr val="bg1">
                  <a:lumMod val="95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0307EE-887F-4611-9B0C-A9FDA9DE3BF5}"/>
              </a:ext>
            </a:extLst>
          </p:cNvPr>
          <p:cNvSpPr/>
          <p:nvPr/>
        </p:nvSpPr>
        <p:spPr>
          <a:xfrm>
            <a:off x="6139410" y="870755"/>
            <a:ext cx="5527483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439E3F-6BAE-45B0-922A-18B2CDD79CE6}"/>
              </a:ext>
            </a:extLst>
          </p:cNvPr>
          <p:cNvSpPr/>
          <p:nvPr/>
        </p:nvSpPr>
        <p:spPr>
          <a:xfrm>
            <a:off x="6139408" y="491067"/>
            <a:ext cx="5527483" cy="5875868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653CEB-7FD2-4375-980D-9753EE17BD8B}"/>
              </a:ext>
            </a:extLst>
          </p:cNvPr>
          <p:cNvSpPr/>
          <p:nvPr/>
        </p:nvSpPr>
        <p:spPr>
          <a:xfrm>
            <a:off x="6116569" y="491064"/>
            <a:ext cx="5527483" cy="5875867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8EB6D8-80FB-487A-AB0B-264530202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03" y="1630893"/>
            <a:ext cx="2780354" cy="2907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7B9AEA3-9808-43C6-8214-C47FCE6908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1" b="5717"/>
          <a:stretch/>
        </p:blipFill>
        <p:spPr>
          <a:xfrm>
            <a:off x="3450267" y="2578528"/>
            <a:ext cx="2441741" cy="2794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C7F6EF2-EA81-482C-B246-1BDCBF4C96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152" y="2036722"/>
            <a:ext cx="2528558" cy="2517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AC0FB9D-B0F1-4FBC-AECA-3F07B20835E9}"/>
              </a:ext>
            </a:extLst>
          </p:cNvPr>
          <p:cNvSpPr txBox="1"/>
          <p:nvPr/>
        </p:nvSpPr>
        <p:spPr>
          <a:xfrm>
            <a:off x="911714" y="3975650"/>
            <a:ext cx="86064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1A6545-CC98-4143-894D-7FFE16FCBE96}"/>
              </a:ext>
            </a:extLst>
          </p:cNvPr>
          <p:cNvSpPr txBox="1"/>
          <p:nvPr/>
        </p:nvSpPr>
        <p:spPr>
          <a:xfrm>
            <a:off x="3529697" y="4781009"/>
            <a:ext cx="85543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গরান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03BE39-7B81-43F3-9E6A-9BFB894154A6}"/>
              </a:ext>
            </a:extLst>
          </p:cNvPr>
          <p:cNvSpPr txBox="1"/>
          <p:nvPr/>
        </p:nvSpPr>
        <p:spPr>
          <a:xfrm>
            <a:off x="7541431" y="4293023"/>
            <a:ext cx="103971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কেওড়া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1A32F0-5E1C-4F01-9AAC-E3A3CF715FF3}"/>
              </a:ext>
            </a:extLst>
          </p:cNvPr>
          <p:cNvSpPr txBox="1"/>
          <p:nvPr/>
        </p:nvSpPr>
        <p:spPr>
          <a:xfrm>
            <a:off x="2073452" y="5608490"/>
            <a:ext cx="6306116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সুন্দরী,গরান,কেওড়া লবণাক্ত অঞ্চলের উদ্ভিদ।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A body of water with trees around it&#10;&#10;Description automatically generated with medium confidence">
            <a:extLst>
              <a:ext uri="{FF2B5EF4-FFF2-40B4-BE49-F238E27FC236}">
                <a16:creationId xmlns:a16="http://schemas.microsoft.com/office/drawing/2014/main" id="{CFAA6991-7EB2-4AD6-A5F3-2897BA25CE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293" y="2716694"/>
            <a:ext cx="2644704" cy="2517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0AA65FA-D25F-4DF2-9866-6717E31F2BC9}"/>
              </a:ext>
            </a:extLst>
          </p:cNvPr>
          <p:cNvSpPr txBox="1"/>
          <p:nvPr/>
        </p:nvSpPr>
        <p:spPr>
          <a:xfrm>
            <a:off x="10295467" y="4706319"/>
            <a:ext cx="130745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গোলপাতা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9BE2A8-ECB7-4793-B580-A5AC79472672}"/>
              </a:ext>
            </a:extLst>
          </p:cNvPr>
          <p:cNvSpPr txBox="1"/>
          <p:nvPr/>
        </p:nvSpPr>
        <p:spPr>
          <a:xfrm>
            <a:off x="11171770" y="5987245"/>
            <a:ext cx="46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২৫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81C5D0-8DFD-4CC2-ADE6-F69B33F3B4CF}"/>
              </a:ext>
            </a:extLst>
          </p:cNvPr>
          <p:cNvSpPr txBox="1"/>
          <p:nvPr/>
        </p:nvSpPr>
        <p:spPr>
          <a:xfrm>
            <a:off x="383312" y="5975954"/>
            <a:ext cx="477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২৪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07437E4-0652-4E31-8BE8-471796319F20}"/>
              </a:ext>
            </a:extLst>
          </p:cNvPr>
          <p:cNvGrpSpPr/>
          <p:nvPr/>
        </p:nvGrpSpPr>
        <p:grpSpPr>
          <a:xfrm>
            <a:off x="10509918" y="750810"/>
            <a:ext cx="1113565" cy="923330"/>
            <a:chOff x="10353976" y="669320"/>
            <a:chExt cx="1252836" cy="1151161"/>
          </a:xfrm>
        </p:grpSpPr>
        <p:sp>
          <p:nvSpPr>
            <p:cNvPr id="31" name="Teardrop 30">
              <a:extLst>
                <a:ext uri="{FF2B5EF4-FFF2-40B4-BE49-F238E27FC236}">
                  <a16:creationId xmlns:a16="http://schemas.microsoft.com/office/drawing/2014/main" id="{2F15D655-3708-4473-BF85-A2E80C4ED4DA}"/>
                </a:ext>
              </a:extLst>
            </p:cNvPr>
            <p:cNvSpPr/>
            <p:nvPr/>
          </p:nvSpPr>
          <p:spPr>
            <a:xfrm>
              <a:off x="10353976" y="669320"/>
              <a:ext cx="993422" cy="812800"/>
            </a:xfrm>
            <a:prstGeom prst="teardrop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ardrop 31">
              <a:extLst>
                <a:ext uri="{FF2B5EF4-FFF2-40B4-BE49-F238E27FC236}">
                  <a16:creationId xmlns:a16="http://schemas.microsoft.com/office/drawing/2014/main" id="{C6A83508-E9C0-4291-B6DF-40310DF6C2DD}"/>
                </a:ext>
              </a:extLst>
            </p:cNvPr>
            <p:cNvSpPr/>
            <p:nvPr/>
          </p:nvSpPr>
          <p:spPr>
            <a:xfrm>
              <a:off x="10463430" y="869243"/>
              <a:ext cx="993422" cy="812800"/>
            </a:xfrm>
            <a:prstGeom prst="teardrop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ardrop 32">
              <a:extLst>
                <a:ext uri="{FF2B5EF4-FFF2-40B4-BE49-F238E27FC236}">
                  <a16:creationId xmlns:a16="http://schemas.microsoft.com/office/drawing/2014/main" id="{2792DC81-B838-44EC-B53C-0F6DEF9AF43B}"/>
                </a:ext>
              </a:extLst>
            </p:cNvPr>
            <p:cNvSpPr/>
            <p:nvPr/>
          </p:nvSpPr>
          <p:spPr>
            <a:xfrm>
              <a:off x="10613390" y="1007681"/>
              <a:ext cx="993422" cy="812800"/>
            </a:xfrm>
            <a:prstGeom prst="teardrop">
              <a:avLst/>
            </a:prstGeom>
            <a:solidFill>
              <a:srgbClr val="FF66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Flowchart: Data 33">
            <a:extLst>
              <a:ext uri="{FF2B5EF4-FFF2-40B4-BE49-F238E27FC236}">
                <a16:creationId xmlns:a16="http://schemas.microsoft.com/office/drawing/2014/main" id="{DB87A825-5E2B-4F51-8E71-93D2A4AE2E13}"/>
              </a:ext>
            </a:extLst>
          </p:cNvPr>
          <p:cNvSpPr/>
          <p:nvPr/>
        </p:nvSpPr>
        <p:spPr>
          <a:xfrm rot="2770496">
            <a:off x="11023870" y="5374875"/>
            <a:ext cx="245253" cy="1143916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Data 34">
            <a:extLst>
              <a:ext uri="{FF2B5EF4-FFF2-40B4-BE49-F238E27FC236}">
                <a16:creationId xmlns:a16="http://schemas.microsoft.com/office/drawing/2014/main" id="{F6A15B40-20DF-4FBF-99E4-B52A654B22F4}"/>
              </a:ext>
            </a:extLst>
          </p:cNvPr>
          <p:cNvSpPr/>
          <p:nvPr/>
        </p:nvSpPr>
        <p:spPr>
          <a:xfrm rot="2770496">
            <a:off x="726062" y="337575"/>
            <a:ext cx="269327" cy="1143916"/>
          </a:xfrm>
          <a:prstGeom prst="flowChartInputOutput">
            <a:avLst/>
          </a:prstGeom>
          <a:solidFill>
            <a:srgbClr val="EB1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C4D1F9C-CA51-40B1-ABD0-19C7951A5AF6}"/>
              </a:ext>
            </a:extLst>
          </p:cNvPr>
          <p:cNvSpPr txBox="1"/>
          <p:nvPr/>
        </p:nvSpPr>
        <p:spPr>
          <a:xfrm>
            <a:off x="2559629" y="643251"/>
            <a:ext cx="233120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CC00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 গুলো দেখ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268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CC0099"/>
            </a:gs>
            <a:gs pos="100000">
              <a:srgbClr val="AC75D5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77E6668-4E0C-4DF4-AEA9-82DB6ADE2FF5}"/>
              </a:ext>
            </a:extLst>
          </p:cNvPr>
          <p:cNvSpPr/>
          <p:nvPr/>
        </p:nvSpPr>
        <p:spPr>
          <a:xfrm>
            <a:off x="6139408" y="870755"/>
            <a:ext cx="5527483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498D64-C306-495B-8F7A-3A83C3CDB12D}"/>
              </a:ext>
            </a:extLst>
          </p:cNvPr>
          <p:cNvSpPr/>
          <p:nvPr/>
        </p:nvSpPr>
        <p:spPr>
          <a:xfrm>
            <a:off x="6139410" y="870755"/>
            <a:ext cx="5527483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289CE8-AB55-43E0-B120-14B1E1E88B60}"/>
              </a:ext>
            </a:extLst>
          </p:cNvPr>
          <p:cNvSpPr/>
          <p:nvPr/>
        </p:nvSpPr>
        <p:spPr>
          <a:xfrm>
            <a:off x="6139408" y="491065"/>
            <a:ext cx="5669280" cy="587586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DAD58F-68F5-4381-ADDC-8236FE7CBD53}"/>
              </a:ext>
            </a:extLst>
          </p:cNvPr>
          <p:cNvSpPr/>
          <p:nvPr/>
        </p:nvSpPr>
        <p:spPr>
          <a:xfrm>
            <a:off x="6139410" y="524934"/>
            <a:ext cx="5614302" cy="5875868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C2B686-EB0B-4054-A53D-428F3DE004DB}"/>
              </a:ext>
            </a:extLst>
          </p:cNvPr>
          <p:cNvSpPr/>
          <p:nvPr/>
        </p:nvSpPr>
        <p:spPr>
          <a:xfrm>
            <a:off x="6052591" y="870755"/>
            <a:ext cx="5614302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B37554-56CF-47FF-80BC-B1BA22358B23}"/>
              </a:ext>
            </a:extLst>
          </p:cNvPr>
          <p:cNvSpPr/>
          <p:nvPr/>
        </p:nvSpPr>
        <p:spPr>
          <a:xfrm>
            <a:off x="438288" y="491067"/>
            <a:ext cx="5701122" cy="5875868"/>
          </a:xfrm>
          <a:prstGeom prst="rect">
            <a:avLst/>
          </a:prstGeom>
          <a:gradFill>
            <a:gsLst>
              <a:gs pos="45000">
                <a:schemeClr val="bg1">
                  <a:lumMod val="95000"/>
                </a:schemeClr>
              </a:gs>
              <a:gs pos="27000">
                <a:schemeClr val="bg2"/>
              </a:gs>
              <a:gs pos="86000">
                <a:schemeClr val="bg1">
                  <a:lumMod val="75000"/>
                </a:schemeClr>
              </a:gs>
              <a:gs pos="0">
                <a:schemeClr val="bg1">
                  <a:lumMod val="95000"/>
                </a:schemeClr>
              </a:gs>
              <a:gs pos="64000">
                <a:schemeClr val="bg1">
                  <a:lumMod val="95000"/>
                </a:schemeClr>
              </a:gs>
              <a:gs pos="96000">
                <a:schemeClr val="bg1">
                  <a:lumMod val="95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0307EE-887F-4611-9B0C-A9FDA9DE3BF5}"/>
              </a:ext>
            </a:extLst>
          </p:cNvPr>
          <p:cNvSpPr/>
          <p:nvPr/>
        </p:nvSpPr>
        <p:spPr>
          <a:xfrm>
            <a:off x="6139410" y="870755"/>
            <a:ext cx="5527483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439E3F-6BAE-45B0-922A-18B2CDD79CE6}"/>
              </a:ext>
            </a:extLst>
          </p:cNvPr>
          <p:cNvSpPr/>
          <p:nvPr/>
        </p:nvSpPr>
        <p:spPr>
          <a:xfrm>
            <a:off x="6139410" y="870755"/>
            <a:ext cx="5527483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653CEB-7FD2-4375-980D-9753EE17BD8B}"/>
              </a:ext>
            </a:extLst>
          </p:cNvPr>
          <p:cNvSpPr/>
          <p:nvPr/>
        </p:nvSpPr>
        <p:spPr>
          <a:xfrm>
            <a:off x="6166896" y="491067"/>
            <a:ext cx="5527483" cy="5875868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24BABE-C7AE-4C6F-8977-AFD3091FA46B}"/>
              </a:ext>
            </a:extLst>
          </p:cNvPr>
          <p:cNvSpPr txBox="1"/>
          <p:nvPr/>
        </p:nvSpPr>
        <p:spPr>
          <a:xfrm>
            <a:off x="1598474" y="1148533"/>
            <a:ext cx="283432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আবাসস্থল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17FE55-AB1B-4729-8F6F-F27E505EC30F}"/>
              </a:ext>
            </a:extLst>
          </p:cNvPr>
          <p:cNvSpPr txBox="1"/>
          <p:nvPr/>
        </p:nvSpPr>
        <p:spPr>
          <a:xfrm>
            <a:off x="971149" y="5504380"/>
            <a:ext cx="953877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 কোন উদ্ভিদ আবার বড় বড় উদ্ভিদের উপর  জন্মে।যেমনঃস্বর্ণলতা,রাস্না।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7E6ACC2-1F64-4076-B980-A2C7C7A10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977" y="1929700"/>
            <a:ext cx="4838078" cy="3236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A3CC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2" descr="স্বর্ণলতা শুধু আগাছাই নয়! | The Probashi">
            <a:extLst>
              <a:ext uri="{FF2B5EF4-FFF2-40B4-BE49-F238E27FC236}">
                <a16:creationId xmlns:a16="http://schemas.microsoft.com/office/drawing/2014/main" id="{5A80499E-E94B-4DC0-8F71-33B152C0D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74" y="2131080"/>
            <a:ext cx="5086350" cy="2975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4456AC4-E98F-44D2-AB17-C83FEDCDB9C2}"/>
              </a:ext>
            </a:extLst>
          </p:cNvPr>
          <p:cNvSpPr txBox="1"/>
          <p:nvPr/>
        </p:nvSpPr>
        <p:spPr>
          <a:xfrm>
            <a:off x="11171770" y="5987245"/>
            <a:ext cx="46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২৭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3D92C0-D73F-4119-8616-03266FD7FE1E}"/>
              </a:ext>
            </a:extLst>
          </p:cNvPr>
          <p:cNvSpPr txBox="1"/>
          <p:nvPr/>
        </p:nvSpPr>
        <p:spPr>
          <a:xfrm>
            <a:off x="436987" y="5997601"/>
            <a:ext cx="477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২৬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0FE01E2-8D63-4189-800E-E091E3ED3E71}"/>
              </a:ext>
            </a:extLst>
          </p:cNvPr>
          <p:cNvGrpSpPr/>
          <p:nvPr/>
        </p:nvGrpSpPr>
        <p:grpSpPr>
          <a:xfrm>
            <a:off x="10509918" y="750810"/>
            <a:ext cx="1113565" cy="923330"/>
            <a:chOff x="10353976" y="669320"/>
            <a:chExt cx="1252836" cy="1151161"/>
          </a:xfrm>
        </p:grpSpPr>
        <p:sp>
          <p:nvSpPr>
            <p:cNvPr id="20" name="Teardrop 19">
              <a:extLst>
                <a:ext uri="{FF2B5EF4-FFF2-40B4-BE49-F238E27FC236}">
                  <a16:creationId xmlns:a16="http://schemas.microsoft.com/office/drawing/2014/main" id="{79E6A6EC-3932-4D37-96A9-940AAEBAD3C9}"/>
                </a:ext>
              </a:extLst>
            </p:cNvPr>
            <p:cNvSpPr/>
            <p:nvPr/>
          </p:nvSpPr>
          <p:spPr>
            <a:xfrm>
              <a:off x="10353976" y="669320"/>
              <a:ext cx="993422" cy="812800"/>
            </a:xfrm>
            <a:prstGeom prst="teardrop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ardrop 20">
              <a:extLst>
                <a:ext uri="{FF2B5EF4-FFF2-40B4-BE49-F238E27FC236}">
                  <a16:creationId xmlns:a16="http://schemas.microsoft.com/office/drawing/2014/main" id="{DC8BB274-3490-438D-8464-35FFF5FA507A}"/>
                </a:ext>
              </a:extLst>
            </p:cNvPr>
            <p:cNvSpPr/>
            <p:nvPr/>
          </p:nvSpPr>
          <p:spPr>
            <a:xfrm>
              <a:off x="10463430" y="869243"/>
              <a:ext cx="993422" cy="812800"/>
            </a:xfrm>
            <a:prstGeom prst="teardrop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ardrop 21">
              <a:extLst>
                <a:ext uri="{FF2B5EF4-FFF2-40B4-BE49-F238E27FC236}">
                  <a16:creationId xmlns:a16="http://schemas.microsoft.com/office/drawing/2014/main" id="{AA6C0B24-BC8D-423E-BB33-C9E6ACD035C4}"/>
                </a:ext>
              </a:extLst>
            </p:cNvPr>
            <p:cNvSpPr/>
            <p:nvPr/>
          </p:nvSpPr>
          <p:spPr>
            <a:xfrm>
              <a:off x="10613390" y="1007681"/>
              <a:ext cx="993422" cy="812800"/>
            </a:xfrm>
            <a:prstGeom prst="teardrop">
              <a:avLst/>
            </a:prstGeom>
            <a:solidFill>
              <a:srgbClr val="FF66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Flowchart: Data 22">
            <a:extLst>
              <a:ext uri="{FF2B5EF4-FFF2-40B4-BE49-F238E27FC236}">
                <a16:creationId xmlns:a16="http://schemas.microsoft.com/office/drawing/2014/main" id="{0B719453-C5CA-42FD-B0E6-4127D3576850}"/>
              </a:ext>
            </a:extLst>
          </p:cNvPr>
          <p:cNvSpPr/>
          <p:nvPr/>
        </p:nvSpPr>
        <p:spPr>
          <a:xfrm rot="2770496">
            <a:off x="11183312" y="5384727"/>
            <a:ext cx="245253" cy="1143916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Data 23">
            <a:extLst>
              <a:ext uri="{FF2B5EF4-FFF2-40B4-BE49-F238E27FC236}">
                <a16:creationId xmlns:a16="http://schemas.microsoft.com/office/drawing/2014/main" id="{0EDDB469-F5CE-4ABF-80FA-C92E304AB876}"/>
              </a:ext>
            </a:extLst>
          </p:cNvPr>
          <p:cNvSpPr/>
          <p:nvPr/>
        </p:nvSpPr>
        <p:spPr>
          <a:xfrm rot="2770496">
            <a:off x="726062" y="337575"/>
            <a:ext cx="269327" cy="1143916"/>
          </a:xfrm>
          <a:prstGeom prst="flowChartInputOutput">
            <a:avLst/>
          </a:prstGeom>
          <a:solidFill>
            <a:srgbClr val="EB1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32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CC0099"/>
            </a:gs>
            <a:gs pos="100000">
              <a:srgbClr val="AC75D5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77E6668-4E0C-4DF4-AEA9-82DB6ADE2FF5}"/>
              </a:ext>
            </a:extLst>
          </p:cNvPr>
          <p:cNvSpPr/>
          <p:nvPr/>
        </p:nvSpPr>
        <p:spPr>
          <a:xfrm>
            <a:off x="6139408" y="870755"/>
            <a:ext cx="5527483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498D64-C306-495B-8F7A-3A83C3CDB12D}"/>
              </a:ext>
            </a:extLst>
          </p:cNvPr>
          <p:cNvSpPr/>
          <p:nvPr/>
        </p:nvSpPr>
        <p:spPr>
          <a:xfrm>
            <a:off x="6139410" y="870755"/>
            <a:ext cx="5527483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289CE8-AB55-43E0-B120-14B1E1E88B60}"/>
              </a:ext>
            </a:extLst>
          </p:cNvPr>
          <p:cNvSpPr/>
          <p:nvPr/>
        </p:nvSpPr>
        <p:spPr>
          <a:xfrm>
            <a:off x="6139408" y="491065"/>
            <a:ext cx="5669280" cy="587586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DAD58F-68F5-4381-ADDC-8236FE7CBD53}"/>
              </a:ext>
            </a:extLst>
          </p:cNvPr>
          <p:cNvSpPr/>
          <p:nvPr/>
        </p:nvSpPr>
        <p:spPr>
          <a:xfrm>
            <a:off x="6107563" y="491065"/>
            <a:ext cx="5646149" cy="587586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C2B686-EB0B-4054-A53D-428F3DE004DB}"/>
              </a:ext>
            </a:extLst>
          </p:cNvPr>
          <p:cNvSpPr/>
          <p:nvPr/>
        </p:nvSpPr>
        <p:spPr>
          <a:xfrm>
            <a:off x="6052591" y="870755"/>
            <a:ext cx="5614302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B37554-56CF-47FF-80BC-B1BA22358B23}"/>
              </a:ext>
            </a:extLst>
          </p:cNvPr>
          <p:cNvSpPr/>
          <p:nvPr/>
        </p:nvSpPr>
        <p:spPr>
          <a:xfrm>
            <a:off x="406441" y="491066"/>
            <a:ext cx="5701122" cy="5875867"/>
          </a:xfrm>
          <a:prstGeom prst="rect">
            <a:avLst/>
          </a:prstGeom>
          <a:gradFill>
            <a:gsLst>
              <a:gs pos="45000">
                <a:schemeClr val="bg1">
                  <a:lumMod val="95000"/>
                </a:schemeClr>
              </a:gs>
              <a:gs pos="27000">
                <a:schemeClr val="bg2"/>
              </a:gs>
              <a:gs pos="86000">
                <a:schemeClr val="bg1">
                  <a:lumMod val="75000"/>
                </a:schemeClr>
              </a:gs>
              <a:gs pos="0">
                <a:schemeClr val="bg1">
                  <a:lumMod val="95000"/>
                </a:schemeClr>
              </a:gs>
              <a:gs pos="64000">
                <a:schemeClr val="bg1">
                  <a:lumMod val="95000"/>
                </a:schemeClr>
              </a:gs>
              <a:gs pos="96000">
                <a:schemeClr val="bg1">
                  <a:lumMod val="95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0307EE-887F-4611-9B0C-A9FDA9DE3BF5}"/>
              </a:ext>
            </a:extLst>
          </p:cNvPr>
          <p:cNvSpPr/>
          <p:nvPr/>
        </p:nvSpPr>
        <p:spPr>
          <a:xfrm>
            <a:off x="6139410" y="870755"/>
            <a:ext cx="5527483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439E3F-6BAE-45B0-922A-18B2CDD79CE6}"/>
              </a:ext>
            </a:extLst>
          </p:cNvPr>
          <p:cNvSpPr/>
          <p:nvPr/>
        </p:nvSpPr>
        <p:spPr>
          <a:xfrm>
            <a:off x="6139410" y="870755"/>
            <a:ext cx="5527483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653CEB-7FD2-4375-980D-9753EE17BD8B}"/>
              </a:ext>
            </a:extLst>
          </p:cNvPr>
          <p:cNvSpPr/>
          <p:nvPr/>
        </p:nvSpPr>
        <p:spPr>
          <a:xfrm>
            <a:off x="6139408" y="491066"/>
            <a:ext cx="5527483" cy="5875867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B9191C-1BF7-470E-809B-8CA7AC96F59B}"/>
              </a:ext>
            </a:extLst>
          </p:cNvPr>
          <p:cNvSpPr txBox="1"/>
          <p:nvPr/>
        </p:nvSpPr>
        <p:spPr>
          <a:xfrm>
            <a:off x="2234130" y="1056511"/>
            <a:ext cx="182986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81A8AC7-F52F-40C9-89EF-3DE962446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11" y="2780402"/>
            <a:ext cx="4605867" cy="29656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FA875C1-7BB6-4934-BC6F-50291D4AFB9C}"/>
              </a:ext>
            </a:extLst>
          </p:cNvPr>
          <p:cNvSpPr txBox="1"/>
          <p:nvPr/>
        </p:nvSpPr>
        <p:spPr>
          <a:xfrm>
            <a:off x="1610135" y="1969789"/>
            <a:ext cx="879809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দেখানো পরিবেশের উদ্ভিদের ২টি বৈশিষ্ট লিখ?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737CDCC-E809-4203-9110-77358247FD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575" y="2780402"/>
            <a:ext cx="4637713" cy="29656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CC0C451-A5A6-42D8-A882-F4BC06A93549}"/>
              </a:ext>
            </a:extLst>
          </p:cNvPr>
          <p:cNvSpPr txBox="1"/>
          <p:nvPr/>
        </p:nvSpPr>
        <p:spPr>
          <a:xfrm>
            <a:off x="11171770" y="5987245"/>
            <a:ext cx="46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২৯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7B5A46-62CA-4006-9DD7-737F3BD61D32}"/>
              </a:ext>
            </a:extLst>
          </p:cNvPr>
          <p:cNvSpPr txBox="1"/>
          <p:nvPr/>
        </p:nvSpPr>
        <p:spPr>
          <a:xfrm>
            <a:off x="436987" y="5997601"/>
            <a:ext cx="477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২৮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68A1FCC-669D-45AD-980B-F3F33EFCEC1B}"/>
              </a:ext>
            </a:extLst>
          </p:cNvPr>
          <p:cNvGrpSpPr/>
          <p:nvPr/>
        </p:nvGrpSpPr>
        <p:grpSpPr>
          <a:xfrm>
            <a:off x="10509918" y="750810"/>
            <a:ext cx="1113565" cy="923330"/>
            <a:chOff x="10353976" y="669320"/>
            <a:chExt cx="1252836" cy="1151161"/>
          </a:xfrm>
        </p:grpSpPr>
        <p:sp>
          <p:nvSpPr>
            <p:cNvPr id="22" name="Teardrop 21">
              <a:extLst>
                <a:ext uri="{FF2B5EF4-FFF2-40B4-BE49-F238E27FC236}">
                  <a16:creationId xmlns:a16="http://schemas.microsoft.com/office/drawing/2014/main" id="{D3B06D10-C7F1-468D-BCBD-44E0AF62505B}"/>
                </a:ext>
              </a:extLst>
            </p:cNvPr>
            <p:cNvSpPr/>
            <p:nvPr/>
          </p:nvSpPr>
          <p:spPr>
            <a:xfrm>
              <a:off x="10353976" y="669320"/>
              <a:ext cx="993422" cy="812800"/>
            </a:xfrm>
            <a:prstGeom prst="teardrop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ardrop 22">
              <a:extLst>
                <a:ext uri="{FF2B5EF4-FFF2-40B4-BE49-F238E27FC236}">
                  <a16:creationId xmlns:a16="http://schemas.microsoft.com/office/drawing/2014/main" id="{F0DC854B-5F1B-42EC-BAA1-44BB6627A811}"/>
                </a:ext>
              </a:extLst>
            </p:cNvPr>
            <p:cNvSpPr/>
            <p:nvPr/>
          </p:nvSpPr>
          <p:spPr>
            <a:xfrm>
              <a:off x="10463430" y="869243"/>
              <a:ext cx="993422" cy="812800"/>
            </a:xfrm>
            <a:prstGeom prst="teardrop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ardrop 23">
              <a:extLst>
                <a:ext uri="{FF2B5EF4-FFF2-40B4-BE49-F238E27FC236}">
                  <a16:creationId xmlns:a16="http://schemas.microsoft.com/office/drawing/2014/main" id="{6FDE2908-0068-481E-B7B3-4DC67FEBBC85}"/>
                </a:ext>
              </a:extLst>
            </p:cNvPr>
            <p:cNvSpPr/>
            <p:nvPr/>
          </p:nvSpPr>
          <p:spPr>
            <a:xfrm>
              <a:off x="10613390" y="1007681"/>
              <a:ext cx="993422" cy="812800"/>
            </a:xfrm>
            <a:prstGeom prst="teardrop">
              <a:avLst/>
            </a:prstGeom>
            <a:solidFill>
              <a:srgbClr val="FF66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Flowchart: Data 24">
            <a:extLst>
              <a:ext uri="{FF2B5EF4-FFF2-40B4-BE49-F238E27FC236}">
                <a16:creationId xmlns:a16="http://schemas.microsoft.com/office/drawing/2014/main" id="{300FB475-C35F-4419-AF2D-F088EE186B66}"/>
              </a:ext>
            </a:extLst>
          </p:cNvPr>
          <p:cNvSpPr/>
          <p:nvPr/>
        </p:nvSpPr>
        <p:spPr>
          <a:xfrm rot="2770496">
            <a:off x="11115426" y="5374877"/>
            <a:ext cx="245253" cy="1143916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Data 25">
            <a:extLst>
              <a:ext uri="{FF2B5EF4-FFF2-40B4-BE49-F238E27FC236}">
                <a16:creationId xmlns:a16="http://schemas.microsoft.com/office/drawing/2014/main" id="{921ACED3-CBCB-4071-BEEA-AC6760C65118}"/>
              </a:ext>
            </a:extLst>
          </p:cNvPr>
          <p:cNvSpPr/>
          <p:nvPr/>
        </p:nvSpPr>
        <p:spPr>
          <a:xfrm rot="2770496">
            <a:off x="726062" y="337575"/>
            <a:ext cx="269327" cy="1143916"/>
          </a:xfrm>
          <a:prstGeom prst="flowChartInputOutput">
            <a:avLst/>
          </a:prstGeom>
          <a:solidFill>
            <a:srgbClr val="EB1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76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CC0099"/>
            </a:gs>
            <a:gs pos="100000">
              <a:srgbClr val="AC75D5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77E6668-4E0C-4DF4-AEA9-82DB6ADE2FF5}"/>
              </a:ext>
            </a:extLst>
          </p:cNvPr>
          <p:cNvSpPr/>
          <p:nvPr/>
        </p:nvSpPr>
        <p:spPr>
          <a:xfrm>
            <a:off x="6139408" y="870755"/>
            <a:ext cx="5527483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498D64-C306-495B-8F7A-3A83C3CDB12D}"/>
              </a:ext>
            </a:extLst>
          </p:cNvPr>
          <p:cNvSpPr/>
          <p:nvPr/>
        </p:nvSpPr>
        <p:spPr>
          <a:xfrm>
            <a:off x="6139410" y="870755"/>
            <a:ext cx="5527483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289CE8-AB55-43E0-B120-14B1E1E88B60}"/>
              </a:ext>
            </a:extLst>
          </p:cNvPr>
          <p:cNvSpPr/>
          <p:nvPr/>
        </p:nvSpPr>
        <p:spPr>
          <a:xfrm>
            <a:off x="6139408" y="524934"/>
            <a:ext cx="5669280" cy="5875867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DAD58F-68F5-4381-ADDC-8236FE7CBD53}"/>
              </a:ext>
            </a:extLst>
          </p:cNvPr>
          <p:cNvSpPr/>
          <p:nvPr/>
        </p:nvSpPr>
        <p:spPr>
          <a:xfrm>
            <a:off x="6139410" y="524934"/>
            <a:ext cx="5614302" cy="5875867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C2B686-EB0B-4054-A53D-428F3DE004DB}"/>
              </a:ext>
            </a:extLst>
          </p:cNvPr>
          <p:cNvSpPr/>
          <p:nvPr/>
        </p:nvSpPr>
        <p:spPr>
          <a:xfrm>
            <a:off x="6052591" y="870755"/>
            <a:ext cx="5614302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B37554-56CF-47FF-80BC-B1BA22358B23}"/>
              </a:ext>
            </a:extLst>
          </p:cNvPr>
          <p:cNvSpPr/>
          <p:nvPr/>
        </p:nvSpPr>
        <p:spPr>
          <a:xfrm>
            <a:off x="438288" y="491067"/>
            <a:ext cx="5701122" cy="5875868"/>
          </a:xfrm>
          <a:prstGeom prst="rect">
            <a:avLst/>
          </a:prstGeom>
          <a:gradFill>
            <a:gsLst>
              <a:gs pos="45000">
                <a:schemeClr val="bg1">
                  <a:lumMod val="95000"/>
                </a:schemeClr>
              </a:gs>
              <a:gs pos="27000">
                <a:schemeClr val="bg2"/>
              </a:gs>
              <a:gs pos="86000">
                <a:schemeClr val="bg1">
                  <a:lumMod val="75000"/>
                </a:schemeClr>
              </a:gs>
              <a:gs pos="0">
                <a:schemeClr val="bg1">
                  <a:lumMod val="95000"/>
                </a:schemeClr>
              </a:gs>
              <a:gs pos="64000">
                <a:schemeClr val="bg1">
                  <a:lumMod val="95000"/>
                </a:schemeClr>
              </a:gs>
              <a:gs pos="96000">
                <a:schemeClr val="bg1">
                  <a:lumMod val="95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0307EE-887F-4611-9B0C-A9FDA9DE3BF5}"/>
              </a:ext>
            </a:extLst>
          </p:cNvPr>
          <p:cNvSpPr/>
          <p:nvPr/>
        </p:nvSpPr>
        <p:spPr>
          <a:xfrm>
            <a:off x="6139410" y="870755"/>
            <a:ext cx="5527483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439E3F-6BAE-45B0-922A-18B2CDD79CE6}"/>
              </a:ext>
            </a:extLst>
          </p:cNvPr>
          <p:cNvSpPr/>
          <p:nvPr/>
        </p:nvSpPr>
        <p:spPr>
          <a:xfrm>
            <a:off x="6139410" y="870755"/>
            <a:ext cx="5527483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653CEB-7FD2-4375-980D-9753EE17BD8B}"/>
              </a:ext>
            </a:extLst>
          </p:cNvPr>
          <p:cNvSpPr/>
          <p:nvPr/>
        </p:nvSpPr>
        <p:spPr>
          <a:xfrm>
            <a:off x="6166896" y="491067"/>
            <a:ext cx="5527483" cy="5875868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creen Clipping">
            <a:extLst>
              <a:ext uri="{FF2B5EF4-FFF2-40B4-BE49-F238E27FC236}">
                <a16:creationId xmlns:a16="http://schemas.microsoft.com/office/drawing/2014/main" id="{C351BEAE-D27A-4A12-AF05-25B899A73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91" y="2336799"/>
            <a:ext cx="3635957" cy="3533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Screen Clipping">
            <a:extLst>
              <a:ext uri="{FF2B5EF4-FFF2-40B4-BE49-F238E27FC236}">
                <a16:creationId xmlns:a16="http://schemas.microsoft.com/office/drawing/2014/main" id="{58ECAFC9-4907-428E-8307-BCDBEFC1F4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355" y="2302933"/>
            <a:ext cx="4088316" cy="3533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BAF9506-6A3A-4F95-A9A1-BBFA68C0CA8B}"/>
              </a:ext>
            </a:extLst>
          </p:cNvPr>
          <p:cNvSpPr txBox="1"/>
          <p:nvPr/>
        </p:nvSpPr>
        <p:spPr>
          <a:xfrm>
            <a:off x="1335757" y="1449189"/>
            <a:ext cx="2592777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সংযোগ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1E2A85-8005-4D31-994F-EC41D68E36C7}"/>
              </a:ext>
            </a:extLst>
          </p:cNvPr>
          <p:cNvSpPr txBox="1"/>
          <p:nvPr/>
        </p:nvSpPr>
        <p:spPr>
          <a:xfrm>
            <a:off x="11171770" y="5987245"/>
            <a:ext cx="46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৩১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0CB199-A2F7-4CD8-823B-8E1E41EB0DDC}"/>
              </a:ext>
            </a:extLst>
          </p:cNvPr>
          <p:cNvSpPr txBox="1"/>
          <p:nvPr/>
        </p:nvSpPr>
        <p:spPr>
          <a:xfrm>
            <a:off x="436987" y="5997601"/>
            <a:ext cx="477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৩০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D705959-DB86-4360-B4BA-FBE0391BB8C4}"/>
              </a:ext>
            </a:extLst>
          </p:cNvPr>
          <p:cNvGrpSpPr/>
          <p:nvPr/>
        </p:nvGrpSpPr>
        <p:grpSpPr>
          <a:xfrm>
            <a:off x="10509918" y="750810"/>
            <a:ext cx="1113565" cy="923330"/>
            <a:chOff x="10353976" y="669320"/>
            <a:chExt cx="1252836" cy="1151161"/>
          </a:xfrm>
        </p:grpSpPr>
        <p:sp>
          <p:nvSpPr>
            <p:cNvPr id="20" name="Teardrop 19">
              <a:extLst>
                <a:ext uri="{FF2B5EF4-FFF2-40B4-BE49-F238E27FC236}">
                  <a16:creationId xmlns:a16="http://schemas.microsoft.com/office/drawing/2014/main" id="{EBFCA1A1-AF23-47BD-965B-D09B623A97BE}"/>
                </a:ext>
              </a:extLst>
            </p:cNvPr>
            <p:cNvSpPr/>
            <p:nvPr/>
          </p:nvSpPr>
          <p:spPr>
            <a:xfrm>
              <a:off x="10353976" y="669320"/>
              <a:ext cx="993422" cy="812800"/>
            </a:xfrm>
            <a:prstGeom prst="teardrop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ardrop 20">
              <a:extLst>
                <a:ext uri="{FF2B5EF4-FFF2-40B4-BE49-F238E27FC236}">
                  <a16:creationId xmlns:a16="http://schemas.microsoft.com/office/drawing/2014/main" id="{B88A3E5D-C9E2-4AF4-87AB-73AAC91447C5}"/>
                </a:ext>
              </a:extLst>
            </p:cNvPr>
            <p:cNvSpPr/>
            <p:nvPr/>
          </p:nvSpPr>
          <p:spPr>
            <a:xfrm>
              <a:off x="10463430" y="869243"/>
              <a:ext cx="993422" cy="812800"/>
            </a:xfrm>
            <a:prstGeom prst="teardrop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ardrop 21">
              <a:extLst>
                <a:ext uri="{FF2B5EF4-FFF2-40B4-BE49-F238E27FC236}">
                  <a16:creationId xmlns:a16="http://schemas.microsoft.com/office/drawing/2014/main" id="{6FEAF984-F24C-4E46-B01C-EC068FBD7028}"/>
                </a:ext>
              </a:extLst>
            </p:cNvPr>
            <p:cNvSpPr/>
            <p:nvPr/>
          </p:nvSpPr>
          <p:spPr>
            <a:xfrm>
              <a:off x="10613390" y="1007681"/>
              <a:ext cx="993422" cy="812800"/>
            </a:xfrm>
            <a:prstGeom prst="teardrop">
              <a:avLst/>
            </a:prstGeom>
            <a:solidFill>
              <a:srgbClr val="FF66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Flowchart: Data 22">
            <a:extLst>
              <a:ext uri="{FF2B5EF4-FFF2-40B4-BE49-F238E27FC236}">
                <a16:creationId xmlns:a16="http://schemas.microsoft.com/office/drawing/2014/main" id="{33B50EF9-9B3C-4E91-84D5-FA8B3FE2252D}"/>
              </a:ext>
            </a:extLst>
          </p:cNvPr>
          <p:cNvSpPr/>
          <p:nvPr/>
        </p:nvSpPr>
        <p:spPr>
          <a:xfrm rot="2770496">
            <a:off x="11150709" y="5336619"/>
            <a:ext cx="251822" cy="1251930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Data 23">
            <a:extLst>
              <a:ext uri="{FF2B5EF4-FFF2-40B4-BE49-F238E27FC236}">
                <a16:creationId xmlns:a16="http://schemas.microsoft.com/office/drawing/2014/main" id="{3C8200D4-D764-4F72-AC01-7A70DA075DE9}"/>
              </a:ext>
            </a:extLst>
          </p:cNvPr>
          <p:cNvSpPr/>
          <p:nvPr/>
        </p:nvSpPr>
        <p:spPr>
          <a:xfrm rot="2770496">
            <a:off x="726062" y="337575"/>
            <a:ext cx="269327" cy="1143916"/>
          </a:xfrm>
          <a:prstGeom prst="flowChartInputOutput">
            <a:avLst/>
          </a:prstGeom>
          <a:solidFill>
            <a:srgbClr val="EB1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00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CC0099"/>
            </a:gs>
            <a:gs pos="100000">
              <a:srgbClr val="AC75D5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77E6668-4E0C-4DF4-AEA9-82DB6ADE2FF5}"/>
              </a:ext>
            </a:extLst>
          </p:cNvPr>
          <p:cNvSpPr/>
          <p:nvPr/>
        </p:nvSpPr>
        <p:spPr>
          <a:xfrm>
            <a:off x="6139408" y="870755"/>
            <a:ext cx="5527483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498D64-C306-495B-8F7A-3A83C3CDB12D}"/>
              </a:ext>
            </a:extLst>
          </p:cNvPr>
          <p:cNvSpPr/>
          <p:nvPr/>
        </p:nvSpPr>
        <p:spPr>
          <a:xfrm>
            <a:off x="6139410" y="870755"/>
            <a:ext cx="5527483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289CE8-AB55-43E0-B120-14B1E1E88B60}"/>
              </a:ext>
            </a:extLst>
          </p:cNvPr>
          <p:cNvSpPr/>
          <p:nvPr/>
        </p:nvSpPr>
        <p:spPr>
          <a:xfrm>
            <a:off x="6139408" y="542622"/>
            <a:ext cx="5669280" cy="5850088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DAD58F-68F5-4381-ADDC-8236FE7CBD53}"/>
              </a:ext>
            </a:extLst>
          </p:cNvPr>
          <p:cNvSpPr/>
          <p:nvPr/>
        </p:nvSpPr>
        <p:spPr>
          <a:xfrm>
            <a:off x="6139408" y="546568"/>
            <a:ext cx="5614302" cy="5838248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C2B686-EB0B-4054-A53D-428F3DE004DB}"/>
              </a:ext>
            </a:extLst>
          </p:cNvPr>
          <p:cNvSpPr/>
          <p:nvPr/>
        </p:nvSpPr>
        <p:spPr>
          <a:xfrm>
            <a:off x="6052591" y="870755"/>
            <a:ext cx="5614302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B37554-56CF-47FF-80BC-B1BA22358B23}"/>
              </a:ext>
            </a:extLst>
          </p:cNvPr>
          <p:cNvSpPr/>
          <p:nvPr/>
        </p:nvSpPr>
        <p:spPr>
          <a:xfrm>
            <a:off x="449479" y="481639"/>
            <a:ext cx="5701122" cy="5875867"/>
          </a:xfrm>
          <a:prstGeom prst="rect">
            <a:avLst/>
          </a:prstGeom>
          <a:gradFill>
            <a:gsLst>
              <a:gs pos="45000">
                <a:schemeClr val="bg1">
                  <a:lumMod val="95000"/>
                </a:schemeClr>
              </a:gs>
              <a:gs pos="27000">
                <a:schemeClr val="bg2"/>
              </a:gs>
              <a:gs pos="86000">
                <a:schemeClr val="bg1">
                  <a:lumMod val="75000"/>
                </a:schemeClr>
              </a:gs>
              <a:gs pos="0">
                <a:schemeClr val="bg1">
                  <a:lumMod val="95000"/>
                </a:schemeClr>
              </a:gs>
              <a:gs pos="64000">
                <a:schemeClr val="bg1">
                  <a:lumMod val="95000"/>
                </a:schemeClr>
              </a:gs>
              <a:gs pos="96000">
                <a:schemeClr val="bg1">
                  <a:lumMod val="95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0307EE-887F-4611-9B0C-A9FDA9DE3BF5}"/>
              </a:ext>
            </a:extLst>
          </p:cNvPr>
          <p:cNvSpPr/>
          <p:nvPr/>
        </p:nvSpPr>
        <p:spPr>
          <a:xfrm>
            <a:off x="6139408" y="537591"/>
            <a:ext cx="5527483" cy="5835787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439E3F-6BAE-45B0-922A-18B2CDD79CE6}"/>
              </a:ext>
            </a:extLst>
          </p:cNvPr>
          <p:cNvSpPr/>
          <p:nvPr/>
        </p:nvSpPr>
        <p:spPr>
          <a:xfrm>
            <a:off x="6150601" y="500007"/>
            <a:ext cx="5559699" cy="5856570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653CEB-7FD2-4375-980D-9753EE17BD8B}"/>
              </a:ext>
            </a:extLst>
          </p:cNvPr>
          <p:cNvSpPr/>
          <p:nvPr/>
        </p:nvSpPr>
        <p:spPr>
          <a:xfrm>
            <a:off x="6176089" y="500006"/>
            <a:ext cx="5527483" cy="5875868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64C82A-48DF-44EA-AB35-6C09C77145EE}"/>
              </a:ext>
            </a:extLst>
          </p:cNvPr>
          <p:cNvSpPr txBox="1"/>
          <p:nvPr/>
        </p:nvSpPr>
        <p:spPr>
          <a:xfrm>
            <a:off x="1782753" y="2256849"/>
            <a:ext cx="246888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মূল্যায়ণ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749A4D-EAA9-4715-9F85-43525DEB0442}"/>
              </a:ext>
            </a:extLst>
          </p:cNvPr>
          <p:cNvSpPr txBox="1"/>
          <p:nvPr/>
        </p:nvSpPr>
        <p:spPr>
          <a:xfrm>
            <a:off x="568516" y="3954820"/>
            <a:ext cx="5312995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আবাসস্থল কী কী?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আবাসস্থল বলতে কী বুঝায়?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শ্বাসমূলযুক্ত</a:t>
            </a:r>
            <a:r>
              <a:rPr lang="en-US" sz="28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8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পরিবেশে জন্মায়?</a:t>
            </a:r>
            <a:endParaRPr lang="en-US" sz="28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শ্বাসমূলযুক্ত জাতীয় ৩টি উদ্ভিদের নাম লিখ।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F81CFE-7296-49B6-A7EF-B321690DDDFC}"/>
              </a:ext>
            </a:extLst>
          </p:cNvPr>
          <p:cNvSpPr txBox="1"/>
          <p:nvPr/>
        </p:nvSpPr>
        <p:spPr>
          <a:xfrm>
            <a:off x="6554818" y="3954820"/>
            <a:ext cx="4995273" cy="1631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আবাসস্থল কি?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নিকট পরিবেশ থেকে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৪টি ভিন্ন আবাসস্থলের উদ্ভিদের বৈশিষ্ট লিখ।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 descr="Diagram&#10;&#10;Description automatically generated">
            <a:extLst>
              <a:ext uri="{FF2B5EF4-FFF2-40B4-BE49-F238E27FC236}">
                <a16:creationId xmlns:a16="http://schemas.microsoft.com/office/drawing/2014/main" id="{5136EC6E-6E14-4912-AA24-A73F48ACE9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3" b="12697"/>
          <a:stretch/>
        </p:blipFill>
        <p:spPr>
          <a:xfrm>
            <a:off x="7299932" y="1370098"/>
            <a:ext cx="3348232" cy="2300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8AD2265-EC3B-432C-B590-D2AF37B1BC36}"/>
              </a:ext>
            </a:extLst>
          </p:cNvPr>
          <p:cNvSpPr txBox="1"/>
          <p:nvPr/>
        </p:nvSpPr>
        <p:spPr>
          <a:xfrm>
            <a:off x="11171770" y="5987245"/>
            <a:ext cx="46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৩৩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86D3AE-0C8A-409D-B861-AE6AACFF90A4}"/>
              </a:ext>
            </a:extLst>
          </p:cNvPr>
          <p:cNvSpPr txBox="1"/>
          <p:nvPr/>
        </p:nvSpPr>
        <p:spPr>
          <a:xfrm>
            <a:off x="436987" y="5997601"/>
            <a:ext cx="477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৩২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CF280E2-64FB-4A07-A1B5-CEEBA2650660}"/>
              </a:ext>
            </a:extLst>
          </p:cNvPr>
          <p:cNvGrpSpPr/>
          <p:nvPr/>
        </p:nvGrpSpPr>
        <p:grpSpPr>
          <a:xfrm>
            <a:off x="10509918" y="750810"/>
            <a:ext cx="1113565" cy="923330"/>
            <a:chOff x="10353976" y="669320"/>
            <a:chExt cx="1252836" cy="1151161"/>
          </a:xfrm>
        </p:grpSpPr>
        <p:sp>
          <p:nvSpPr>
            <p:cNvPr id="24" name="Teardrop 23">
              <a:extLst>
                <a:ext uri="{FF2B5EF4-FFF2-40B4-BE49-F238E27FC236}">
                  <a16:creationId xmlns:a16="http://schemas.microsoft.com/office/drawing/2014/main" id="{53940C17-2BF8-42BD-8393-2B40AB5FB654}"/>
                </a:ext>
              </a:extLst>
            </p:cNvPr>
            <p:cNvSpPr/>
            <p:nvPr/>
          </p:nvSpPr>
          <p:spPr>
            <a:xfrm>
              <a:off x="10353976" y="669320"/>
              <a:ext cx="993422" cy="812800"/>
            </a:xfrm>
            <a:prstGeom prst="teardrop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ardrop 24">
              <a:extLst>
                <a:ext uri="{FF2B5EF4-FFF2-40B4-BE49-F238E27FC236}">
                  <a16:creationId xmlns:a16="http://schemas.microsoft.com/office/drawing/2014/main" id="{013176B5-7E6A-46A4-AC92-EAD1B508DAE0}"/>
                </a:ext>
              </a:extLst>
            </p:cNvPr>
            <p:cNvSpPr/>
            <p:nvPr/>
          </p:nvSpPr>
          <p:spPr>
            <a:xfrm>
              <a:off x="10463430" y="869243"/>
              <a:ext cx="993422" cy="812800"/>
            </a:xfrm>
            <a:prstGeom prst="teardrop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ardrop 25">
              <a:extLst>
                <a:ext uri="{FF2B5EF4-FFF2-40B4-BE49-F238E27FC236}">
                  <a16:creationId xmlns:a16="http://schemas.microsoft.com/office/drawing/2014/main" id="{22895548-0FDF-4EDF-9B88-288010B1815A}"/>
                </a:ext>
              </a:extLst>
            </p:cNvPr>
            <p:cNvSpPr/>
            <p:nvPr/>
          </p:nvSpPr>
          <p:spPr>
            <a:xfrm>
              <a:off x="10613390" y="1007681"/>
              <a:ext cx="993422" cy="812800"/>
            </a:xfrm>
            <a:prstGeom prst="teardrop">
              <a:avLst/>
            </a:prstGeom>
            <a:solidFill>
              <a:srgbClr val="FF66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Flowchart: Data 26">
            <a:extLst>
              <a:ext uri="{FF2B5EF4-FFF2-40B4-BE49-F238E27FC236}">
                <a16:creationId xmlns:a16="http://schemas.microsoft.com/office/drawing/2014/main" id="{EA91AA82-234B-454D-AC8B-6A1BDFE41314}"/>
              </a:ext>
            </a:extLst>
          </p:cNvPr>
          <p:cNvSpPr/>
          <p:nvPr/>
        </p:nvSpPr>
        <p:spPr>
          <a:xfrm rot="2770496">
            <a:off x="11150709" y="5336619"/>
            <a:ext cx="251822" cy="1251930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Data 27">
            <a:extLst>
              <a:ext uri="{FF2B5EF4-FFF2-40B4-BE49-F238E27FC236}">
                <a16:creationId xmlns:a16="http://schemas.microsoft.com/office/drawing/2014/main" id="{3E411BE8-38C6-4A40-99F8-2B6FDC408D37}"/>
              </a:ext>
            </a:extLst>
          </p:cNvPr>
          <p:cNvSpPr/>
          <p:nvPr/>
        </p:nvSpPr>
        <p:spPr>
          <a:xfrm rot="2770496">
            <a:off x="726062" y="337575"/>
            <a:ext cx="269327" cy="1143916"/>
          </a:xfrm>
          <a:prstGeom prst="flowChartInputOutput">
            <a:avLst/>
          </a:prstGeom>
          <a:solidFill>
            <a:srgbClr val="EB1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8804B3-04A0-4929-BB6B-88B4A42055C3}"/>
              </a:ext>
            </a:extLst>
          </p:cNvPr>
          <p:cNvSpPr txBox="1"/>
          <p:nvPr/>
        </p:nvSpPr>
        <p:spPr>
          <a:xfrm>
            <a:off x="8174207" y="639662"/>
            <a:ext cx="192934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603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CC0099"/>
            </a:gs>
            <a:gs pos="100000">
              <a:srgbClr val="AC75D5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6EBEF44-645F-4576-B302-EC9FD6D35EF0}"/>
              </a:ext>
            </a:extLst>
          </p:cNvPr>
          <p:cNvSpPr/>
          <p:nvPr/>
        </p:nvSpPr>
        <p:spPr>
          <a:xfrm>
            <a:off x="639886" y="649857"/>
            <a:ext cx="5701122" cy="5875867"/>
          </a:xfrm>
          <a:prstGeom prst="rect">
            <a:avLst/>
          </a:prstGeom>
          <a:gradFill>
            <a:gsLst>
              <a:gs pos="45000">
                <a:schemeClr val="bg1">
                  <a:lumMod val="95000"/>
                </a:schemeClr>
              </a:gs>
              <a:gs pos="27000">
                <a:schemeClr val="bg2"/>
              </a:gs>
              <a:gs pos="86000">
                <a:schemeClr val="bg1">
                  <a:lumMod val="75000"/>
                </a:schemeClr>
              </a:gs>
              <a:gs pos="0">
                <a:schemeClr val="bg1">
                  <a:lumMod val="95000"/>
                </a:schemeClr>
              </a:gs>
              <a:gs pos="64000">
                <a:schemeClr val="bg1">
                  <a:lumMod val="95000"/>
                </a:schemeClr>
              </a:gs>
              <a:gs pos="96000">
                <a:schemeClr val="bg1">
                  <a:lumMod val="95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basket of colorful flowers&#10;&#10;Description automatically generated with medium confidence">
            <a:extLst>
              <a:ext uri="{FF2B5EF4-FFF2-40B4-BE49-F238E27FC236}">
                <a16:creationId xmlns:a16="http://schemas.microsoft.com/office/drawing/2014/main" id="{1C945A00-C323-40DD-AC8D-C9F39F541A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938" r="23664" b="5350"/>
          <a:stretch/>
        </p:blipFill>
        <p:spPr>
          <a:xfrm>
            <a:off x="1537469" y="1211169"/>
            <a:ext cx="4572000" cy="33581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C99E1BA-A384-4A29-AE88-CF40BDA8B7DD}"/>
              </a:ext>
            </a:extLst>
          </p:cNvPr>
          <p:cNvSpPr txBox="1"/>
          <p:nvPr/>
        </p:nvSpPr>
        <p:spPr>
          <a:xfrm>
            <a:off x="1751717" y="4345408"/>
            <a:ext cx="39570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8B040CD-A325-4E12-96A0-7AB82D47FEE7}"/>
              </a:ext>
            </a:extLst>
          </p:cNvPr>
          <p:cNvCxnSpPr/>
          <p:nvPr/>
        </p:nvCxnSpPr>
        <p:spPr>
          <a:xfrm>
            <a:off x="1537469" y="5865481"/>
            <a:ext cx="3905956" cy="0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60EBA5CB-31C9-40A8-82C8-23F92D8E9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11" y="1278366"/>
            <a:ext cx="6299072" cy="2369120"/>
          </a:xfrm>
          <a:prstGeom prst="rect">
            <a:avLst/>
          </a:prstGeom>
        </p:spPr>
      </p:pic>
      <p:pic>
        <p:nvPicPr>
          <p:cNvPr id="33" name="Picture 32" descr="A picture containing blue, dark&#10;&#10;Description automatically generated">
            <a:extLst>
              <a:ext uri="{FF2B5EF4-FFF2-40B4-BE49-F238E27FC236}">
                <a16:creationId xmlns:a16="http://schemas.microsoft.com/office/drawing/2014/main" id="{BD07466C-67B5-4B75-8B23-E2D5BE4C1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854" y="1785287"/>
            <a:ext cx="699850" cy="54432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F87A518-9A4D-46A3-8909-ED90CDF4AF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917" y="1836656"/>
            <a:ext cx="1267803" cy="9525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617F523-6B6B-460A-BDE8-7976121557B4}"/>
              </a:ext>
            </a:extLst>
          </p:cNvPr>
          <p:cNvSpPr txBox="1"/>
          <p:nvPr/>
        </p:nvSpPr>
        <p:spPr>
          <a:xfrm>
            <a:off x="5791015" y="6022790"/>
            <a:ext cx="46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৩৪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813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CC0099"/>
            </a:gs>
            <a:gs pos="100000">
              <a:srgbClr val="AC75D5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C2B686-EB0B-4054-A53D-428F3DE004DB}"/>
              </a:ext>
            </a:extLst>
          </p:cNvPr>
          <p:cNvSpPr/>
          <p:nvPr/>
        </p:nvSpPr>
        <p:spPr>
          <a:xfrm>
            <a:off x="5915378" y="632179"/>
            <a:ext cx="5770601" cy="5646510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E550A4-8F08-4C11-BC76-1102D9FFFB94}"/>
              </a:ext>
            </a:extLst>
          </p:cNvPr>
          <p:cNvSpPr/>
          <p:nvPr/>
        </p:nvSpPr>
        <p:spPr>
          <a:xfrm>
            <a:off x="5785556" y="708379"/>
            <a:ext cx="5770601" cy="5646510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940B69-2E9D-44F8-A8AC-D36D9FBF6A68}"/>
              </a:ext>
            </a:extLst>
          </p:cNvPr>
          <p:cNvSpPr/>
          <p:nvPr/>
        </p:nvSpPr>
        <p:spPr>
          <a:xfrm>
            <a:off x="5785556" y="613250"/>
            <a:ext cx="6084198" cy="5722710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8A185B7-BACC-4CE3-BEB6-12C07D461DCB}"/>
              </a:ext>
            </a:extLst>
          </p:cNvPr>
          <p:cNvSpPr/>
          <p:nvPr/>
        </p:nvSpPr>
        <p:spPr>
          <a:xfrm>
            <a:off x="6398033" y="1228905"/>
            <a:ext cx="4660776" cy="4199137"/>
          </a:xfrm>
          <a:prstGeom prst="ellipse">
            <a:avLst/>
          </a:prstGeom>
          <a:gradFill flip="none" rotWithShape="1">
            <a:gsLst>
              <a:gs pos="0">
                <a:srgbClr val="FFC000">
                  <a:alpha val="39000"/>
                </a:srgbClr>
              </a:gs>
              <a:gs pos="51000">
                <a:srgbClr val="FFFF00">
                  <a:alpha val="62000"/>
                </a:srgb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C000">
                  <a:alpha val="59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B6F7D7D-33DC-4D46-B9C6-87553B97711F}"/>
              </a:ext>
            </a:extLst>
          </p:cNvPr>
          <p:cNvSpPr/>
          <p:nvPr/>
        </p:nvSpPr>
        <p:spPr>
          <a:xfrm>
            <a:off x="7049164" y="1905098"/>
            <a:ext cx="3301289" cy="2701090"/>
          </a:xfrm>
          <a:prstGeom prst="ellipse">
            <a:avLst/>
          </a:prstGeom>
          <a:gradFill flip="none" rotWithShape="1">
            <a:gsLst>
              <a:gs pos="0">
                <a:srgbClr val="FFC000">
                  <a:alpha val="39000"/>
                </a:srgbClr>
              </a:gs>
              <a:gs pos="51000">
                <a:srgbClr val="FFFF00">
                  <a:alpha val="6000"/>
                </a:srgb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C000">
                  <a:alpha val="59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EBED48B-CA4C-4B02-B58D-57A7DF092BEC}"/>
              </a:ext>
            </a:extLst>
          </p:cNvPr>
          <p:cNvSpPr/>
          <p:nvPr/>
        </p:nvSpPr>
        <p:spPr>
          <a:xfrm>
            <a:off x="6623175" y="2451691"/>
            <a:ext cx="3939336" cy="1773348"/>
          </a:xfrm>
          <a:prstGeom prst="ellipse">
            <a:avLst/>
          </a:prstGeom>
          <a:effectLst>
            <a:softEdge rad="736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69C849-E379-442F-AAF2-0A6DE7B5054C}"/>
              </a:ext>
            </a:extLst>
          </p:cNvPr>
          <p:cNvGrpSpPr/>
          <p:nvPr/>
        </p:nvGrpSpPr>
        <p:grpSpPr>
          <a:xfrm>
            <a:off x="7540978" y="1546710"/>
            <a:ext cx="590318" cy="505800"/>
            <a:chOff x="7627649" y="1588058"/>
            <a:chExt cx="1692033" cy="177334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1008E72-2477-411A-9928-EDAA181493A8}"/>
                </a:ext>
              </a:extLst>
            </p:cNvPr>
            <p:cNvSpPr/>
            <p:nvPr/>
          </p:nvSpPr>
          <p:spPr>
            <a:xfrm>
              <a:off x="7627649" y="1588058"/>
              <a:ext cx="1692033" cy="1773348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C0AC606-CDAF-4D57-8868-87C612F4DA75}"/>
                </a:ext>
              </a:extLst>
            </p:cNvPr>
            <p:cNvSpPr/>
            <p:nvPr/>
          </p:nvSpPr>
          <p:spPr>
            <a:xfrm>
              <a:off x="7940243" y="1965993"/>
              <a:ext cx="1039567" cy="1017477"/>
            </a:xfrm>
            <a:prstGeom prst="ellipse">
              <a:avLst/>
            </a:prstGeom>
            <a:solidFill>
              <a:srgbClr val="FFFF00"/>
            </a:solidFill>
            <a:effectLst>
              <a:softEdge rad="304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9F32B1EB-3908-40ED-9013-18B478D358D9}"/>
              </a:ext>
            </a:extLst>
          </p:cNvPr>
          <p:cNvSpPr/>
          <p:nvPr/>
        </p:nvSpPr>
        <p:spPr>
          <a:xfrm>
            <a:off x="10233832" y="4655031"/>
            <a:ext cx="777886" cy="820364"/>
          </a:xfrm>
          <a:prstGeom prst="ellipse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0F131FF-4281-4412-BE29-77D4D3272848}"/>
              </a:ext>
            </a:extLst>
          </p:cNvPr>
          <p:cNvGrpSpPr/>
          <p:nvPr/>
        </p:nvGrpSpPr>
        <p:grpSpPr>
          <a:xfrm>
            <a:off x="7981026" y="5680827"/>
            <a:ext cx="585157" cy="464885"/>
            <a:chOff x="8981173" y="3628116"/>
            <a:chExt cx="1250426" cy="109561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A0696C8-F005-497C-BCA8-2C1E149243A3}"/>
                </a:ext>
              </a:extLst>
            </p:cNvPr>
            <p:cNvSpPr/>
            <p:nvPr/>
          </p:nvSpPr>
          <p:spPr>
            <a:xfrm>
              <a:off x="8981173" y="3628116"/>
              <a:ext cx="1250426" cy="10956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2069FA8-8FD3-4DFE-AD13-B0852D3ACBAE}"/>
                </a:ext>
              </a:extLst>
            </p:cNvPr>
            <p:cNvSpPr/>
            <p:nvPr/>
          </p:nvSpPr>
          <p:spPr>
            <a:xfrm>
              <a:off x="9302286" y="3888961"/>
              <a:ext cx="608200" cy="526317"/>
            </a:xfrm>
            <a:prstGeom prst="ellipse">
              <a:avLst/>
            </a:prstGeom>
            <a:solidFill>
              <a:srgbClr val="FFFF00"/>
            </a:solidFill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DBBF466-FF8E-42D0-A74A-DFE9624748FF}"/>
              </a:ext>
            </a:extLst>
          </p:cNvPr>
          <p:cNvGrpSpPr/>
          <p:nvPr/>
        </p:nvGrpSpPr>
        <p:grpSpPr>
          <a:xfrm>
            <a:off x="8592843" y="4517379"/>
            <a:ext cx="677398" cy="590906"/>
            <a:chOff x="8035275" y="5230840"/>
            <a:chExt cx="944535" cy="79593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0952EFF-DEAB-4957-8A26-5D618DF93A88}"/>
                </a:ext>
              </a:extLst>
            </p:cNvPr>
            <p:cNvSpPr/>
            <p:nvPr/>
          </p:nvSpPr>
          <p:spPr>
            <a:xfrm>
              <a:off x="8035275" y="5230840"/>
              <a:ext cx="944535" cy="795931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0A9CDFC-85E1-4E98-923C-150D3EDB792B}"/>
                </a:ext>
              </a:extLst>
            </p:cNvPr>
            <p:cNvSpPr/>
            <p:nvPr/>
          </p:nvSpPr>
          <p:spPr>
            <a:xfrm>
              <a:off x="8183285" y="5345536"/>
              <a:ext cx="577080" cy="552884"/>
            </a:xfrm>
            <a:prstGeom prst="ellipse">
              <a:avLst/>
            </a:prstGeom>
            <a:solidFill>
              <a:srgbClr val="FFFF00"/>
            </a:solidFill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3CD9C2-CDE2-4780-BF9E-C608AD32341F}"/>
              </a:ext>
            </a:extLst>
          </p:cNvPr>
          <p:cNvGrpSpPr/>
          <p:nvPr/>
        </p:nvGrpSpPr>
        <p:grpSpPr>
          <a:xfrm>
            <a:off x="10030858" y="847392"/>
            <a:ext cx="639189" cy="594116"/>
            <a:chOff x="10066911" y="528915"/>
            <a:chExt cx="639189" cy="59411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864459D-95B6-430A-9DA3-BFE46A8F8340}"/>
                </a:ext>
              </a:extLst>
            </p:cNvPr>
            <p:cNvSpPr/>
            <p:nvPr/>
          </p:nvSpPr>
          <p:spPr>
            <a:xfrm>
              <a:off x="10085266" y="565268"/>
              <a:ext cx="620834" cy="557763"/>
            </a:xfrm>
            <a:prstGeom prst="ellipse">
              <a:avLst/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3BB7F10-7274-4BC3-8AAF-867317CD7B25}"/>
                </a:ext>
              </a:extLst>
            </p:cNvPr>
            <p:cNvSpPr/>
            <p:nvPr/>
          </p:nvSpPr>
          <p:spPr>
            <a:xfrm>
              <a:off x="10066911" y="528915"/>
              <a:ext cx="639189" cy="557763"/>
            </a:xfrm>
            <a:prstGeom prst="ellipse">
              <a:avLst/>
            </a:prstGeom>
            <a:solidFill>
              <a:srgbClr val="FFFF00"/>
            </a:solidFill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6240E8F-F8CF-469C-A409-6FC9C7F4D037}"/>
              </a:ext>
            </a:extLst>
          </p:cNvPr>
          <p:cNvGrpSpPr/>
          <p:nvPr/>
        </p:nvGrpSpPr>
        <p:grpSpPr>
          <a:xfrm>
            <a:off x="6216657" y="5472558"/>
            <a:ext cx="926828" cy="724918"/>
            <a:chOff x="502261" y="5537321"/>
            <a:chExt cx="907124" cy="79593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8EFA8DB-181F-4919-A9E3-BCBE72482D25}"/>
                </a:ext>
              </a:extLst>
            </p:cNvPr>
            <p:cNvSpPr/>
            <p:nvPr/>
          </p:nvSpPr>
          <p:spPr>
            <a:xfrm>
              <a:off x="502261" y="5537321"/>
              <a:ext cx="907124" cy="79593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4008A3F-B92C-48AE-9A07-230D956AF843}"/>
                </a:ext>
              </a:extLst>
            </p:cNvPr>
            <p:cNvSpPr/>
            <p:nvPr/>
          </p:nvSpPr>
          <p:spPr>
            <a:xfrm>
              <a:off x="688941" y="5669292"/>
              <a:ext cx="533764" cy="531987"/>
            </a:xfrm>
            <a:prstGeom prst="ellipse">
              <a:avLst/>
            </a:prstGeom>
            <a:solidFill>
              <a:srgbClr val="FFFF00"/>
            </a:solidFill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9C3F8CB-C41D-4EBC-AD84-99B06122C7CC}"/>
              </a:ext>
            </a:extLst>
          </p:cNvPr>
          <p:cNvGrpSpPr/>
          <p:nvPr/>
        </p:nvGrpSpPr>
        <p:grpSpPr>
          <a:xfrm>
            <a:off x="10706100" y="5551595"/>
            <a:ext cx="639190" cy="594117"/>
            <a:chOff x="10706099" y="5460449"/>
            <a:chExt cx="639190" cy="594117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F2B6039-2D50-45B2-BB4D-0946CAEF1633}"/>
                </a:ext>
              </a:extLst>
            </p:cNvPr>
            <p:cNvSpPr/>
            <p:nvPr/>
          </p:nvSpPr>
          <p:spPr>
            <a:xfrm>
              <a:off x="10706100" y="5496802"/>
              <a:ext cx="639189" cy="557764"/>
            </a:xfrm>
            <a:prstGeom prst="ellipse">
              <a:avLst/>
            </a:prstGeom>
            <a:solidFill>
              <a:srgbClr val="280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F987CE0-4A88-4F8C-B28B-3773F1281781}"/>
                </a:ext>
              </a:extLst>
            </p:cNvPr>
            <p:cNvSpPr/>
            <p:nvPr/>
          </p:nvSpPr>
          <p:spPr>
            <a:xfrm>
              <a:off x="10706099" y="5460449"/>
              <a:ext cx="639189" cy="557763"/>
            </a:xfrm>
            <a:prstGeom prst="ellipse">
              <a:avLst/>
            </a:prstGeom>
            <a:solidFill>
              <a:srgbClr val="FFFF00"/>
            </a:solidFill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59E2C16-3FDF-416E-8023-B5DCAAB860F4}"/>
              </a:ext>
            </a:extLst>
          </p:cNvPr>
          <p:cNvGrpSpPr/>
          <p:nvPr/>
        </p:nvGrpSpPr>
        <p:grpSpPr>
          <a:xfrm>
            <a:off x="6298315" y="887553"/>
            <a:ext cx="561597" cy="614901"/>
            <a:chOff x="5196925" y="5732439"/>
            <a:chExt cx="944535" cy="795931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B1E31F7-6695-402A-A49B-EC4CCEE92386}"/>
                </a:ext>
              </a:extLst>
            </p:cNvPr>
            <p:cNvSpPr/>
            <p:nvPr/>
          </p:nvSpPr>
          <p:spPr>
            <a:xfrm>
              <a:off x="5196925" y="5732439"/>
              <a:ext cx="944535" cy="79593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F4E4D47-A7F6-43F0-A1BE-95B7B6E07871}"/>
                </a:ext>
              </a:extLst>
            </p:cNvPr>
            <p:cNvSpPr/>
            <p:nvPr/>
          </p:nvSpPr>
          <p:spPr>
            <a:xfrm>
              <a:off x="5344935" y="5847135"/>
              <a:ext cx="577080" cy="552884"/>
            </a:xfrm>
            <a:prstGeom prst="ellipse">
              <a:avLst/>
            </a:prstGeom>
            <a:solidFill>
              <a:srgbClr val="FFFF00"/>
            </a:solidFill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1EA2BA4-5F80-4D7B-B5FD-A7685CA72866}"/>
              </a:ext>
            </a:extLst>
          </p:cNvPr>
          <p:cNvGrpSpPr/>
          <p:nvPr/>
        </p:nvGrpSpPr>
        <p:grpSpPr>
          <a:xfrm>
            <a:off x="10359500" y="3913457"/>
            <a:ext cx="472268" cy="397966"/>
            <a:chOff x="8035275" y="5230840"/>
            <a:chExt cx="944535" cy="795931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E5C71AF-064B-42F1-A666-D030AD15ADB2}"/>
                </a:ext>
              </a:extLst>
            </p:cNvPr>
            <p:cNvSpPr/>
            <p:nvPr/>
          </p:nvSpPr>
          <p:spPr>
            <a:xfrm>
              <a:off x="8035275" y="5230840"/>
              <a:ext cx="944535" cy="795931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0BF02B6-7A89-42D9-ABBB-8AAA56FE1697}"/>
                </a:ext>
              </a:extLst>
            </p:cNvPr>
            <p:cNvSpPr/>
            <p:nvPr/>
          </p:nvSpPr>
          <p:spPr>
            <a:xfrm>
              <a:off x="8183285" y="5345536"/>
              <a:ext cx="577080" cy="552884"/>
            </a:xfrm>
            <a:prstGeom prst="ellipse">
              <a:avLst/>
            </a:prstGeom>
            <a:solidFill>
              <a:srgbClr val="FFFF00"/>
            </a:solidFill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F70D84F-80A7-44AE-8E2A-9134999D4C57}"/>
              </a:ext>
            </a:extLst>
          </p:cNvPr>
          <p:cNvGrpSpPr/>
          <p:nvPr/>
        </p:nvGrpSpPr>
        <p:grpSpPr>
          <a:xfrm>
            <a:off x="9100649" y="5737553"/>
            <a:ext cx="472268" cy="521059"/>
            <a:chOff x="10066911" y="528915"/>
            <a:chExt cx="639189" cy="594116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4CEC114-F451-47D5-8F8D-3CE4654D9828}"/>
                </a:ext>
              </a:extLst>
            </p:cNvPr>
            <p:cNvSpPr/>
            <p:nvPr/>
          </p:nvSpPr>
          <p:spPr>
            <a:xfrm>
              <a:off x="10085266" y="565268"/>
              <a:ext cx="620834" cy="557763"/>
            </a:xfrm>
            <a:prstGeom prst="ellipse">
              <a:avLst/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AB23FA6-1B1C-4F40-A80A-72855217246E}"/>
                </a:ext>
              </a:extLst>
            </p:cNvPr>
            <p:cNvSpPr/>
            <p:nvPr/>
          </p:nvSpPr>
          <p:spPr>
            <a:xfrm>
              <a:off x="10066911" y="528915"/>
              <a:ext cx="639189" cy="557763"/>
            </a:xfrm>
            <a:prstGeom prst="ellipse">
              <a:avLst/>
            </a:prstGeom>
            <a:solidFill>
              <a:srgbClr val="FFFF00"/>
            </a:solidFill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DB44073-9BFB-44C0-90C9-4E73B58196BE}"/>
              </a:ext>
            </a:extLst>
          </p:cNvPr>
          <p:cNvGrpSpPr/>
          <p:nvPr/>
        </p:nvGrpSpPr>
        <p:grpSpPr>
          <a:xfrm>
            <a:off x="10350454" y="1863898"/>
            <a:ext cx="520104" cy="661379"/>
            <a:chOff x="3569912" y="3022952"/>
            <a:chExt cx="907124" cy="795931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6B75298-53CA-405E-B8B9-046F17E9F006}"/>
                </a:ext>
              </a:extLst>
            </p:cNvPr>
            <p:cNvSpPr/>
            <p:nvPr/>
          </p:nvSpPr>
          <p:spPr>
            <a:xfrm>
              <a:off x="3569912" y="3022952"/>
              <a:ext cx="907124" cy="795931"/>
            </a:xfrm>
            <a:prstGeom prst="ellipse">
              <a:avLst/>
            </a:prstGeom>
            <a:solidFill>
              <a:srgbClr val="66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282C3BD-E033-421B-9330-2F330E0CD25B}"/>
                </a:ext>
              </a:extLst>
            </p:cNvPr>
            <p:cNvSpPr/>
            <p:nvPr/>
          </p:nvSpPr>
          <p:spPr>
            <a:xfrm>
              <a:off x="3594519" y="3068694"/>
              <a:ext cx="806032" cy="704446"/>
            </a:xfrm>
            <a:prstGeom prst="ellipse">
              <a:avLst/>
            </a:prstGeom>
            <a:solidFill>
              <a:srgbClr val="FFFF00"/>
            </a:solidFill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itle 1">
            <a:extLst>
              <a:ext uri="{FF2B5EF4-FFF2-40B4-BE49-F238E27FC236}">
                <a16:creationId xmlns:a16="http://schemas.microsoft.com/office/drawing/2014/main" id="{243D98AF-F56C-4FC7-9977-60E4372D3B3E}"/>
              </a:ext>
            </a:extLst>
          </p:cNvPr>
          <p:cNvSpPr txBox="1">
            <a:spLocks/>
          </p:cNvSpPr>
          <p:nvPr/>
        </p:nvSpPr>
        <p:spPr>
          <a:xfrm>
            <a:off x="5785556" y="2554607"/>
            <a:ext cx="6234857" cy="101747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FA40F8B-1BE3-49FC-9A41-51F66F44D9BE}"/>
              </a:ext>
            </a:extLst>
          </p:cNvPr>
          <p:cNvSpPr/>
          <p:nvPr/>
        </p:nvSpPr>
        <p:spPr>
          <a:xfrm>
            <a:off x="6216657" y="3670181"/>
            <a:ext cx="507060" cy="535381"/>
          </a:xfrm>
          <a:prstGeom prst="ellipse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A2B8499-0C6F-4FCC-AD94-6D787D0C748D}"/>
              </a:ext>
            </a:extLst>
          </p:cNvPr>
          <p:cNvGrpSpPr/>
          <p:nvPr/>
        </p:nvGrpSpPr>
        <p:grpSpPr>
          <a:xfrm>
            <a:off x="8566184" y="957923"/>
            <a:ext cx="472268" cy="521059"/>
            <a:chOff x="10066911" y="528915"/>
            <a:chExt cx="639189" cy="594116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FA977C5-4349-4582-8B98-0F2B550DB840}"/>
                </a:ext>
              </a:extLst>
            </p:cNvPr>
            <p:cNvSpPr/>
            <p:nvPr/>
          </p:nvSpPr>
          <p:spPr>
            <a:xfrm>
              <a:off x="10085266" y="565268"/>
              <a:ext cx="620834" cy="557763"/>
            </a:xfrm>
            <a:prstGeom prst="ellipse">
              <a:avLst/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EB0E922-8FE9-4D2B-B7E2-B15837C44BB1}"/>
                </a:ext>
              </a:extLst>
            </p:cNvPr>
            <p:cNvSpPr/>
            <p:nvPr/>
          </p:nvSpPr>
          <p:spPr>
            <a:xfrm>
              <a:off x="10066911" y="528915"/>
              <a:ext cx="639189" cy="557763"/>
            </a:xfrm>
            <a:prstGeom prst="ellipse">
              <a:avLst/>
            </a:prstGeom>
            <a:solidFill>
              <a:srgbClr val="FFFF00"/>
            </a:solidFill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2FF7FD05-30F8-4632-9C97-8907027F7E66}"/>
              </a:ext>
            </a:extLst>
          </p:cNvPr>
          <p:cNvSpPr txBox="1"/>
          <p:nvPr/>
        </p:nvSpPr>
        <p:spPr>
          <a:xfrm>
            <a:off x="11172433" y="5967898"/>
            <a:ext cx="74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পৃষ্টা ১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48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6" presetClass="entr" presetSubtype="3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5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52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3" presetClass="entr" presetSubtype="52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3" presetClass="entr" presetSubtype="52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3" presetClass="entr" presetSubtype="52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3" presetClass="entr" presetSubtype="52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3" presetClass="entr" presetSubtype="52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3" presetClass="entr" presetSubtype="52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3" presetClass="entr" presetSubtype="52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3" presetClass="entr" presetSubtype="52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repeatCount="indefinite" autoRev="1" fill="hold" nodeType="withEffect" p14:presetBounceEnd="49000">
                                      <p:stCondLst>
                                        <p:cond delay="250"/>
                                      </p:stCondLst>
                                      <p:childTnLst>
                                        <p:animScale p14:bounceEnd="49000">
                                          <p:cBhvr>
                                            <p:cTn id="75" dur="200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6" presetClass="emph" presetSubtype="0" repeatCount="indefinite" autoRev="1" fill="hold" nodeType="withEffect" p14:presetBounceEnd="49000">
                                      <p:stCondLst>
                                        <p:cond delay="250"/>
                                      </p:stCondLst>
                                      <p:childTnLst>
                                        <p:animScale p14:bounceEnd="49000">
                                          <p:cBhvr>
                                            <p:cTn id="77" dur="200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8" presetID="6" presetClass="emph" presetSubtype="0" repeatCount="indefinite" autoRev="1" fill="hold" nodeType="withEffect" p14:presetBounceEnd="49000">
                                      <p:stCondLst>
                                        <p:cond delay="250"/>
                                      </p:stCondLst>
                                      <p:childTnLst>
                                        <p:animScale p14:bounceEnd="49000">
                                          <p:cBhvr>
                                            <p:cTn id="79" dur="200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repeatCount="indefinite" autoRev="1" fill="hold" nodeType="withEffect" p14:presetBounceEnd="49000">
                                      <p:stCondLst>
                                        <p:cond delay="250"/>
                                      </p:stCondLst>
                                      <p:childTnLst>
                                        <p:animScale p14:bounceEnd="49000">
                                          <p:cBhvr>
                                            <p:cTn id="81" dur="20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repeatCount="indefinite" autoRev="1" fill="hold" nodeType="withEffect" p14:presetBounceEnd="49000">
                                      <p:stCondLst>
                                        <p:cond delay="250"/>
                                      </p:stCondLst>
                                      <p:childTnLst>
                                        <p:animScale p14:bounceEnd="49000">
                                          <p:cBhvr>
                                            <p:cTn id="83" dur="20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6" presetClass="emph" presetSubtype="0" repeatCount="indefinite" autoRev="1" fill="hold" nodeType="withEffect" p14:presetBounceEnd="49000">
                                      <p:stCondLst>
                                        <p:cond delay="250"/>
                                      </p:stCondLst>
                                      <p:childTnLst>
                                        <p:animScale p14:bounceEnd="49000">
                                          <p:cBhvr>
                                            <p:cTn id="85" dur="200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6" presetID="6" presetClass="emph" presetSubtype="0" repeatCount="indefinite" autoRev="1" fill="hold" nodeType="withEffect" p14:presetBounceEnd="49000">
                                      <p:stCondLst>
                                        <p:cond delay="250"/>
                                      </p:stCondLst>
                                      <p:childTnLst>
                                        <p:animScale p14:bounceEnd="49000">
                                          <p:cBhvr>
                                            <p:cTn id="87" dur="200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8" presetID="6" presetClass="emph" presetSubtype="0" repeatCount="indefinite" autoRev="1" fill="hold" nodeType="withEffect" p14:presetBounceEnd="49000">
                                      <p:stCondLst>
                                        <p:cond delay="250"/>
                                      </p:stCondLst>
                                      <p:childTnLst>
                                        <p:animScale p14:bounceEnd="49000">
                                          <p:cBhvr>
                                            <p:cTn id="89" dur="2000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0" presetID="23" presetClass="entr" presetSubtype="52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6" presetClass="emph" presetSubtype="0" repeatCount="indefinite" autoRev="1" fill="hold" nodeType="withEffect" p14:presetBounceEnd="49000">
                                      <p:stCondLst>
                                        <p:cond delay="250"/>
                                      </p:stCondLst>
                                      <p:childTnLst>
                                        <p:animScale p14:bounceEnd="49000">
                                          <p:cBhvr>
                                            <p:cTn id="97" dur="20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8" presetID="23" presetClass="entr" presetSubtype="52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6" presetClass="emph" presetSubtype="0" repeatCount="indefinite" autoRev="1" fill="hold" nodeType="withEffect" p14:presetBounceEnd="49000">
                                      <p:stCondLst>
                                        <p:cond delay="250"/>
                                      </p:stCondLst>
                                      <p:childTnLst>
                                        <p:animScale p14:bounceEnd="49000">
                                          <p:cBhvr>
                                            <p:cTn id="105" dur="200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6" presetID="23" presetClass="entr" presetSubtype="52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6" presetClass="emph" presetSubtype="0" repeatCount="indefinite" autoRev="1" fill="hold" grpId="1" nodeType="withEffect" p14:presetBounceEnd="49000">
                                      <p:stCondLst>
                                        <p:cond delay="250"/>
                                      </p:stCondLst>
                                      <p:childTnLst>
                                        <p:animScale p14:bounceEnd="49000">
                                          <p:cBhvr>
                                            <p:cTn id="113" dur="2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4" presetID="23" presetClass="entr" presetSubtype="52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6" presetClass="emph" presetSubtype="0" repeatCount="indefinite" autoRev="1" fill="hold" grpId="1" nodeType="withEffect" p14:presetBounceEnd="49000">
                                      <p:stCondLst>
                                        <p:cond delay="250"/>
                                      </p:stCondLst>
                                      <p:childTnLst>
                                        <p:animScale p14:bounceEnd="49000">
                                          <p:cBhvr>
                                            <p:cTn id="121" dur="200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  <p:bldP spid="12" grpId="0" animBg="1"/>
          <p:bldP spid="16" grpId="0" animBg="1"/>
          <p:bldP spid="16" grpId="1" animBg="1"/>
          <p:bldP spid="44" grpId="0"/>
          <p:bldP spid="46" grpId="0" animBg="1"/>
          <p:bldP spid="46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6" presetClass="entr" presetSubtype="3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5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52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3" presetClass="entr" presetSubtype="52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3" presetClass="entr" presetSubtype="52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3" presetClass="entr" presetSubtype="52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3" presetClass="entr" presetSubtype="52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3" presetClass="entr" presetSubtype="52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3" presetClass="entr" presetSubtype="52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3" presetClass="entr" presetSubtype="52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3" presetClass="entr" presetSubtype="52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repeatCount="indefinite" autoRev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200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6" presetClass="emph" presetSubtype="0" repeatCount="indefinite" autoRev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77" dur="200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8" presetID="6" presetClass="emph" presetSubtype="0" repeatCount="indefinite" autoRev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79" dur="200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repeatCount="indefinite" autoRev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20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repeatCount="indefinite" autoRev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20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6" presetClass="emph" presetSubtype="0" repeatCount="indefinite" autoRev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85" dur="200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6" presetID="6" presetClass="emph" presetSubtype="0" repeatCount="indefinite" autoRev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87" dur="200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8" presetID="6" presetClass="emph" presetSubtype="0" repeatCount="indefinite" autoRev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89" dur="2000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0" presetID="23" presetClass="entr" presetSubtype="52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6" presetClass="emph" presetSubtype="0" repeatCount="indefinite" autoRev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97" dur="20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8" presetID="23" presetClass="entr" presetSubtype="52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6" presetClass="emph" presetSubtype="0" repeatCount="indefinite" autoRev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105" dur="200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6" presetID="23" presetClass="entr" presetSubtype="52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6" presetClass="emph" presetSubtype="0" repeatCount="indefinite" autoRev="1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113" dur="2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4" presetID="23" presetClass="entr" presetSubtype="52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6" presetClass="emph" presetSubtype="0" repeatCount="indefinite" autoRev="1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121" dur="200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  <p:bldP spid="12" grpId="0" animBg="1"/>
          <p:bldP spid="16" grpId="0" animBg="1"/>
          <p:bldP spid="16" grpId="1" animBg="1"/>
          <p:bldP spid="44" grpId="0"/>
          <p:bldP spid="46" grpId="0" animBg="1"/>
          <p:bldP spid="46" grpId="1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CC0099"/>
            </a:gs>
            <a:gs pos="100000">
              <a:srgbClr val="AC75D5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77E6668-4E0C-4DF4-AEA9-82DB6ADE2FF5}"/>
              </a:ext>
            </a:extLst>
          </p:cNvPr>
          <p:cNvSpPr/>
          <p:nvPr/>
        </p:nvSpPr>
        <p:spPr>
          <a:xfrm>
            <a:off x="6139408" y="870755"/>
            <a:ext cx="5527483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498D64-C306-495B-8F7A-3A83C3CDB12D}"/>
              </a:ext>
            </a:extLst>
          </p:cNvPr>
          <p:cNvSpPr/>
          <p:nvPr/>
        </p:nvSpPr>
        <p:spPr>
          <a:xfrm>
            <a:off x="6139410" y="870755"/>
            <a:ext cx="5527483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289CE8-AB55-43E0-B120-14B1E1E88B60}"/>
              </a:ext>
            </a:extLst>
          </p:cNvPr>
          <p:cNvSpPr/>
          <p:nvPr/>
        </p:nvSpPr>
        <p:spPr>
          <a:xfrm>
            <a:off x="6139408" y="491065"/>
            <a:ext cx="5669280" cy="5875870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DAD58F-68F5-4381-ADDC-8236FE7CBD53}"/>
              </a:ext>
            </a:extLst>
          </p:cNvPr>
          <p:cNvSpPr/>
          <p:nvPr/>
        </p:nvSpPr>
        <p:spPr>
          <a:xfrm>
            <a:off x="6139408" y="491065"/>
            <a:ext cx="5614302" cy="5875870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C2B686-EB0B-4054-A53D-428F3DE004DB}"/>
              </a:ext>
            </a:extLst>
          </p:cNvPr>
          <p:cNvSpPr/>
          <p:nvPr/>
        </p:nvSpPr>
        <p:spPr>
          <a:xfrm>
            <a:off x="6052591" y="870755"/>
            <a:ext cx="5614302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B37554-56CF-47FF-80BC-B1BA22358B23}"/>
              </a:ext>
            </a:extLst>
          </p:cNvPr>
          <p:cNvSpPr/>
          <p:nvPr/>
        </p:nvSpPr>
        <p:spPr>
          <a:xfrm>
            <a:off x="424543" y="491067"/>
            <a:ext cx="5701122" cy="5875868"/>
          </a:xfrm>
          <a:prstGeom prst="rect">
            <a:avLst/>
          </a:prstGeom>
          <a:gradFill>
            <a:gsLst>
              <a:gs pos="45000">
                <a:schemeClr val="bg1">
                  <a:lumMod val="95000"/>
                </a:schemeClr>
              </a:gs>
              <a:gs pos="27000">
                <a:schemeClr val="bg2"/>
              </a:gs>
              <a:gs pos="86000">
                <a:schemeClr val="bg1">
                  <a:lumMod val="75000"/>
                </a:schemeClr>
              </a:gs>
              <a:gs pos="0">
                <a:schemeClr val="bg1">
                  <a:lumMod val="95000"/>
                </a:schemeClr>
              </a:gs>
              <a:gs pos="64000">
                <a:schemeClr val="bg1">
                  <a:lumMod val="95000"/>
                </a:schemeClr>
              </a:gs>
              <a:gs pos="96000">
                <a:schemeClr val="bg1">
                  <a:lumMod val="95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0307EE-887F-4611-9B0C-A9FDA9DE3BF5}"/>
              </a:ext>
            </a:extLst>
          </p:cNvPr>
          <p:cNvSpPr/>
          <p:nvPr/>
        </p:nvSpPr>
        <p:spPr>
          <a:xfrm>
            <a:off x="6139410" y="870755"/>
            <a:ext cx="5527483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439E3F-6BAE-45B0-922A-18B2CDD79CE6}"/>
              </a:ext>
            </a:extLst>
          </p:cNvPr>
          <p:cNvSpPr/>
          <p:nvPr/>
        </p:nvSpPr>
        <p:spPr>
          <a:xfrm>
            <a:off x="6139408" y="491065"/>
            <a:ext cx="5589748" cy="587586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653CEB-7FD2-4375-980D-9753EE17BD8B}"/>
              </a:ext>
            </a:extLst>
          </p:cNvPr>
          <p:cNvSpPr/>
          <p:nvPr/>
        </p:nvSpPr>
        <p:spPr>
          <a:xfrm>
            <a:off x="6123931" y="491064"/>
            <a:ext cx="5527483" cy="587586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১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D0FBAF-4BEE-4A92-BD73-3A6B3F2DF8D8}"/>
              </a:ext>
            </a:extLst>
          </p:cNvPr>
          <p:cNvSpPr txBox="1"/>
          <p:nvPr/>
        </p:nvSpPr>
        <p:spPr>
          <a:xfrm>
            <a:off x="6574709" y="2267566"/>
            <a:ext cx="4252536" cy="2492990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FFCD2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পস্থাপনায়</a:t>
            </a:r>
            <a:endParaRPr lang="en-US" sz="4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হাজেরা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রহিমদী সরকারী প্রাথমিক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বিদ্যালয়। </a:t>
            </a:r>
          </a:p>
          <a:p>
            <a:pPr algn="ctr"/>
            <a:r>
              <a:rPr lang="bn-IN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নরসিংদী সদর, নরসিংদী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81962FF-0D75-4153-B2DB-EC4FFBECC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24" y="2075972"/>
            <a:ext cx="4262436" cy="35149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F2B9E9E-8DB5-415E-BC47-94EE31D169E7}"/>
              </a:ext>
            </a:extLst>
          </p:cNvPr>
          <p:cNvSpPr txBox="1"/>
          <p:nvPr/>
        </p:nvSpPr>
        <p:spPr>
          <a:xfrm>
            <a:off x="2348398" y="960898"/>
            <a:ext cx="2724347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পর্ব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2B8B16C-E590-421D-A616-66F5F111A5E6}"/>
              </a:ext>
            </a:extLst>
          </p:cNvPr>
          <p:cNvSpPr/>
          <p:nvPr/>
        </p:nvSpPr>
        <p:spPr>
          <a:xfrm>
            <a:off x="2617200" y="1820481"/>
            <a:ext cx="861042" cy="3880884"/>
          </a:xfrm>
          <a:custGeom>
            <a:avLst/>
            <a:gdLst>
              <a:gd name="connsiteX0" fmla="*/ 0 w 861042"/>
              <a:gd name="connsiteY0" fmla="*/ 0 h 2682240"/>
              <a:gd name="connsiteX1" fmla="*/ 861042 w 861042"/>
              <a:gd name="connsiteY1" fmla="*/ 0 h 2682240"/>
              <a:gd name="connsiteX2" fmla="*/ 861042 w 861042"/>
              <a:gd name="connsiteY2" fmla="*/ 236220 h 2682240"/>
              <a:gd name="connsiteX3" fmla="*/ 236220 w 861042"/>
              <a:gd name="connsiteY3" fmla="*/ 236220 h 2682240"/>
              <a:gd name="connsiteX4" fmla="*/ 236220 w 861042"/>
              <a:gd name="connsiteY4" fmla="*/ 2446020 h 2682240"/>
              <a:gd name="connsiteX5" fmla="*/ 861042 w 861042"/>
              <a:gd name="connsiteY5" fmla="*/ 2446020 h 2682240"/>
              <a:gd name="connsiteX6" fmla="*/ 861042 w 861042"/>
              <a:gd name="connsiteY6" fmla="*/ 2682240 h 2682240"/>
              <a:gd name="connsiteX7" fmla="*/ 0 w 861042"/>
              <a:gd name="connsiteY7" fmla="*/ 2682240 h 268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1042" h="2682240">
                <a:moveTo>
                  <a:pt x="0" y="0"/>
                </a:moveTo>
                <a:lnTo>
                  <a:pt x="861042" y="0"/>
                </a:lnTo>
                <a:lnTo>
                  <a:pt x="861042" y="236220"/>
                </a:lnTo>
                <a:lnTo>
                  <a:pt x="236220" y="236220"/>
                </a:lnTo>
                <a:lnTo>
                  <a:pt x="236220" y="2446020"/>
                </a:lnTo>
                <a:lnTo>
                  <a:pt x="861042" y="2446020"/>
                </a:lnTo>
                <a:lnTo>
                  <a:pt x="861042" y="2682240"/>
                </a:lnTo>
                <a:lnTo>
                  <a:pt x="0" y="2682240"/>
                </a:lnTo>
                <a:close/>
              </a:path>
            </a:pathLst>
          </a:cu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E9594A4-236C-458B-8D8E-A1EF46642B84}"/>
              </a:ext>
            </a:extLst>
          </p:cNvPr>
          <p:cNvSpPr/>
          <p:nvPr/>
        </p:nvSpPr>
        <p:spPr>
          <a:xfrm rot="10800000">
            <a:off x="3479842" y="1820481"/>
            <a:ext cx="861042" cy="3876985"/>
          </a:xfrm>
          <a:custGeom>
            <a:avLst/>
            <a:gdLst>
              <a:gd name="connsiteX0" fmla="*/ 0 w 861042"/>
              <a:gd name="connsiteY0" fmla="*/ 0 h 2682240"/>
              <a:gd name="connsiteX1" fmla="*/ 861042 w 861042"/>
              <a:gd name="connsiteY1" fmla="*/ 0 h 2682240"/>
              <a:gd name="connsiteX2" fmla="*/ 861042 w 861042"/>
              <a:gd name="connsiteY2" fmla="*/ 236220 h 2682240"/>
              <a:gd name="connsiteX3" fmla="*/ 236220 w 861042"/>
              <a:gd name="connsiteY3" fmla="*/ 236220 h 2682240"/>
              <a:gd name="connsiteX4" fmla="*/ 236220 w 861042"/>
              <a:gd name="connsiteY4" fmla="*/ 2446020 h 2682240"/>
              <a:gd name="connsiteX5" fmla="*/ 861042 w 861042"/>
              <a:gd name="connsiteY5" fmla="*/ 2446020 h 2682240"/>
              <a:gd name="connsiteX6" fmla="*/ 861042 w 861042"/>
              <a:gd name="connsiteY6" fmla="*/ 2682240 h 2682240"/>
              <a:gd name="connsiteX7" fmla="*/ 0 w 861042"/>
              <a:gd name="connsiteY7" fmla="*/ 2682240 h 268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1042" h="2682240">
                <a:moveTo>
                  <a:pt x="0" y="0"/>
                </a:moveTo>
                <a:lnTo>
                  <a:pt x="861042" y="0"/>
                </a:lnTo>
                <a:lnTo>
                  <a:pt x="861042" y="236220"/>
                </a:lnTo>
                <a:lnTo>
                  <a:pt x="236220" y="236220"/>
                </a:lnTo>
                <a:lnTo>
                  <a:pt x="236220" y="2446020"/>
                </a:lnTo>
                <a:lnTo>
                  <a:pt x="861042" y="2446020"/>
                </a:lnTo>
                <a:lnTo>
                  <a:pt x="861042" y="2682240"/>
                </a:lnTo>
                <a:lnTo>
                  <a:pt x="0" y="2682240"/>
                </a:lnTo>
                <a:close/>
              </a:path>
            </a:pathLst>
          </a:cu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1798802-0630-4619-97AE-46FAC7C51623}"/>
              </a:ext>
            </a:extLst>
          </p:cNvPr>
          <p:cNvCxnSpPr/>
          <p:nvPr/>
        </p:nvCxnSpPr>
        <p:spPr>
          <a:xfrm>
            <a:off x="8902996" y="1438938"/>
            <a:ext cx="0" cy="3713078"/>
          </a:xfrm>
          <a:prstGeom prst="line">
            <a:avLst/>
          </a:prstGeom>
          <a:ln w="1651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6E3958F-E5FA-4CCA-8A3B-C985C8D81B94}"/>
              </a:ext>
            </a:extLst>
          </p:cNvPr>
          <p:cNvCxnSpPr/>
          <p:nvPr/>
        </p:nvCxnSpPr>
        <p:spPr>
          <a:xfrm>
            <a:off x="8534401" y="1438938"/>
            <a:ext cx="0" cy="3713078"/>
          </a:xfrm>
          <a:prstGeom prst="line">
            <a:avLst/>
          </a:prstGeom>
          <a:ln w="1651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3731C0B-E7E2-4C6F-A58D-65A253FD7790}"/>
              </a:ext>
            </a:extLst>
          </p:cNvPr>
          <p:cNvGrpSpPr/>
          <p:nvPr/>
        </p:nvGrpSpPr>
        <p:grpSpPr>
          <a:xfrm>
            <a:off x="10353976" y="669320"/>
            <a:ext cx="1252836" cy="1151161"/>
            <a:chOff x="10353976" y="669320"/>
            <a:chExt cx="1252836" cy="1151161"/>
          </a:xfrm>
        </p:grpSpPr>
        <p:sp>
          <p:nvSpPr>
            <p:cNvPr id="2" name="Teardrop 1">
              <a:extLst>
                <a:ext uri="{FF2B5EF4-FFF2-40B4-BE49-F238E27FC236}">
                  <a16:creationId xmlns:a16="http://schemas.microsoft.com/office/drawing/2014/main" id="{29DD0DF2-C35B-4723-89C7-403EACCBF34E}"/>
                </a:ext>
              </a:extLst>
            </p:cNvPr>
            <p:cNvSpPr/>
            <p:nvPr/>
          </p:nvSpPr>
          <p:spPr>
            <a:xfrm>
              <a:off x="10353976" y="669320"/>
              <a:ext cx="993422" cy="812800"/>
            </a:xfrm>
            <a:prstGeom prst="teardrop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ardrop 19">
              <a:extLst>
                <a:ext uri="{FF2B5EF4-FFF2-40B4-BE49-F238E27FC236}">
                  <a16:creationId xmlns:a16="http://schemas.microsoft.com/office/drawing/2014/main" id="{184492E2-B8CF-454A-A933-7B322DEC4068}"/>
                </a:ext>
              </a:extLst>
            </p:cNvPr>
            <p:cNvSpPr/>
            <p:nvPr/>
          </p:nvSpPr>
          <p:spPr>
            <a:xfrm>
              <a:off x="10463430" y="869243"/>
              <a:ext cx="993422" cy="812800"/>
            </a:xfrm>
            <a:prstGeom prst="teardrop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ardrop 20">
              <a:extLst>
                <a:ext uri="{FF2B5EF4-FFF2-40B4-BE49-F238E27FC236}">
                  <a16:creationId xmlns:a16="http://schemas.microsoft.com/office/drawing/2014/main" id="{EC79CB2F-8DD9-46A8-A978-B415155E7E6C}"/>
                </a:ext>
              </a:extLst>
            </p:cNvPr>
            <p:cNvSpPr/>
            <p:nvPr/>
          </p:nvSpPr>
          <p:spPr>
            <a:xfrm>
              <a:off x="10613390" y="1007681"/>
              <a:ext cx="993422" cy="812800"/>
            </a:xfrm>
            <a:prstGeom prst="teardrop">
              <a:avLst/>
            </a:prstGeom>
            <a:solidFill>
              <a:srgbClr val="FF66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C8CE338-7593-46D3-AFCA-69E7B686EABE}"/>
              </a:ext>
            </a:extLst>
          </p:cNvPr>
          <p:cNvSpPr txBox="1"/>
          <p:nvPr/>
        </p:nvSpPr>
        <p:spPr>
          <a:xfrm>
            <a:off x="11171770" y="5987245"/>
            <a:ext cx="46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CA4CDB-E4E6-418D-935A-6CEABA5F9C97}"/>
              </a:ext>
            </a:extLst>
          </p:cNvPr>
          <p:cNvSpPr txBox="1"/>
          <p:nvPr/>
        </p:nvSpPr>
        <p:spPr>
          <a:xfrm>
            <a:off x="436987" y="5997601"/>
            <a:ext cx="477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Flowchart: Data 26">
            <a:extLst>
              <a:ext uri="{FF2B5EF4-FFF2-40B4-BE49-F238E27FC236}">
                <a16:creationId xmlns:a16="http://schemas.microsoft.com/office/drawing/2014/main" id="{BF6C3CB7-2FCB-4384-BD59-8B21E9787D3F}"/>
              </a:ext>
            </a:extLst>
          </p:cNvPr>
          <p:cNvSpPr/>
          <p:nvPr/>
        </p:nvSpPr>
        <p:spPr>
          <a:xfrm rot="2770496">
            <a:off x="11013299" y="5067618"/>
            <a:ext cx="245253" cy="1143916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Data 27">
            <a:extLst>
              <a:ext uri="{FF2B5EF4-FFF2-40B4-BE49-F238E27FC236}">
                <a16:creationId xmlns:a16="http://schemas.microsoft.com/office/drawing/2014/main" id="{1AEE85CD-87F7-442B-88F7-19B580C5F3E0}"/>
              </a:ext>
            </a:extLst>
          </p:cNvPr>
          <p:cNvSpPr/>
          <p:nvPr/>
        </p:nvSpPr>
        <p:spPr>
          <a:xfrm rot="2770496">
            <a:off x="851988" y="412318"/>
            <a:ext cx="269327" cy="1143916"/>
          </a:xfrm>
          <a:prstGeom prst="flowChartInputOutput">
            <a:avLst/>
          </a:prstGeom>
          <a:solidFill>
            <a:srgbClr val="EB1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58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L -0.17031 -0.0025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1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0.15261 1.85185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-0.19453 0.0018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7" y="9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0.24127 -0.0027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5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CC0099"/>
            </a:gs>
            <a:gs pos="100000">
              <a:srgbClr val="AC75D5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77E6668-4E0C-4DF4-AEA9-82DB6ADE2FF5}"/>
              </a:ext>
            </a:extLst>
          </p:cNvPr>
          <p:cNvSpPr/>
          <p:nvPr/>
        </p:nvSpPr>
        <p:spPr>
          <a:xfrm>
            <a:off x="6139408" y="870755"/>
            <a:ext cx="5527483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498D64-C306-495B-8F7A-3A83C3CDB12D}"/>
              </a:ext>
            </a:extLst>
          </p:cNvPr>
          <p:cNvSpPr/>
          <p:nvPr/>
        </p:nvSpPr>
        <p:spPr>
          <a:xfrm>
            <a:off x="6139410" y="870755"/>
            <a:ext cx="5527483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289CE8-AB55-43E0-B120-14B1E1E88B60}"/>
              </a:ext>
            </a:extLst>
          </p:cNvPr>
          <p:cNvSpPr/>
          <p:nvPr/>
        </p:nvSpPr>
        <p:spPr>
          <a:xfrm>
            <a:off x="6139408" y="524934"/>
            <a:ext cx="5669280" cy="5875867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DAD58F-68F5-4381-ADDC-8236FE7CBD53}"/>
              </a:ext>
            </a:extLst>
          </p:cNvPr>
          <p:cNvSpPr/>
          <p:nvPr/>
        </p:nvSpPr>
        <p:spPr>
          <a:xfrm>
            <a:off x="6139406" y="524934"/>
            <a:ext cx="5614302" cy="5875868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C2B686-EB0B-4054-A53D-428F3DE004DB}"/>
              </a:ext>
            </a:extLst>
          </p:cNvPr>
          <p:cNvSpPr/>
          <p:nvPr/>
        </p:nvSpPr>
        <p:spPr>
          <a:xfrm>
            <a:off x="6052591" y="870755"/>
            <a:ext cx="5614302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B37554-56CF-47FF-80BC-B1BA22358B23}"/>
              </a:ext>
            </a:extLst>
          </p:cNvPr>
          <p:cNvSpPr/>
          <p:nvPr/>
        </p:nvSpPr>
        <p:spPr>
          <a:xfrm>
            <a:off x="438283" y="446842"/>
            <a:ext cx="5701122" cy="5875868"/>
          </a:xfrm>
          <a:prstGeom prst="rect">
            <a:avLst/>
          </a:prstGeom>
          <a:gradFill>
            <a:gsLst>
              <a:gs pos="45000">
                <a:schemeClr val="bg1">
                  <a:lumMod val="95000"/>
                </a:schemeClr>
              </a:gs>
              <a:gs pos="27000">
                <a:schemeClr val="bg2"/>
              </a:gs>
              <a:gs pos="86000">
                <a:schemeClr val="bg1">
                  <a:lumMod val="75000"/>
                </a:schemeClr>
              </a:gs>
              <a:gs pos="0">
                <a:schemeClr val="bg1">
                  <a:lumMod val="95000"/>
                </a:schemeClr>
              </a:gs>
              <a:gs pos="64000">
                <a:schemeClr val="bg1">
                  <a:lumMod val="95000"/>
                </a:schemeClr>
              </a:gs>
              <a:gs pos="96000">
                <a:schemeClr val="bg1">
                  <a:lumMod val="95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0307EE-887F-4611-9B0C-A9FDA9DE3BF5}"/>
              </a:ext>
            </a:extLst>
          </p:cNvPr>
          <p:cNvSpPr/>
          <p:nvPr/>
        </p:nvSpPr>
        <p:spPr>
          <a:xfrm>
            <a:off x="6139410" y="870755"/>
            <a:ext cx="5527483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439E3F-6BAE-45B0-922A-18B2CDD79CE6}"/>
              </a:ext>
            </a:extLst>
          </p:cNvPr>
          <p:cNvSpPr/>
          <p:nvPr/>
        </p:nvSpPr>
        <p:spPr>
          <a:xfrm>
            <a:off x="6139410" y="524933"/>
            <a:ext cx="5527483" cy="5842001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653CEB-7FD2-4375-980D-9753EE17BD8B}"/>
              </a:ext>
            </a:extLst>
          </p:cNvPr>
          <p:cNvSpPr/>
          <p:nvPr/>
        </p:nvSpPr>
        <p:spPr>
          <a:xfrm>
            <a:off x="6139406" y="414433"/>
            <a:ext cx="5527483" cy="5918633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ECC16A-6D1C-43C1-9C03-6F5EBFC087E7}"/>
              </a:ext>
            </a:extLst>
          </p:cNvPr>
          <p:cNvSpPr txBox="1"/>
          <p:nvPr/>
        </p:nvSpPr>
        <p:spPr>
          <a:xfrm>
            <a:off x="6521326" y="2840011"/>
            <a:ext cx="4763645" cy="2800767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শ্রেণিঃচতুর্থ</a:t>
            </a:r>
          </a:p>
          <a:p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 বিজ্ঞান</a:t>
            </a:r>
          </a:p>
          <a:p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অধ্যায়ঃ২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(উদ্ভিদ ও প্রাণী)</a:t>
            </a:r>
          </a:p>
          <a:p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পাঠঃপরিবেশে উদ্ভিদ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 descr="Screen Clipping">
            <a:extLst>
              <a:ext uri="{FF2B5EF4-FFF2-40B4-BE49-F238E27FC236}">
                <a16:creationId xmlns:a16="http://schemas.microsoft.com/office/drawing/2014/main" id="{F6B9737D-C5C0-48ED-A08E-04A51ED34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1859359"/>
            <a:ext cx="2799644" cy="3615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9403C88-6994-4CE8-A5C4-9BDF4D05B839}"/>
              </a:ext>
            </a:extLst>
          </p:cNvPr>
          <p:cNvSpPr txBox="1"/>
          <p:nvPr/>
        </p:nvSpPr>
        <p:spPr>
          <a:xfrm>
            <a:off x="7180042" y="1344414"/>
            <a:ext cx="2724347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পর্ব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28B4D4-8081-4921-AF13-55614237F1F1}"/>
              </a:ext>
            </a:extLst>
          </p:cNvPr>
          <p:cNvSpPr txBox="1"/>
          <p:nvPr/>
        </p:nvSpPr>
        <p:spPr>
          <a:xfrm>
            <a:off x="11171770" y="5987245"/>
            <a:ext cx="46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4BC300-A5AF-4D76-81CC-625396AAC60F}"/>
              </a:ext>
            </a:extLst>
          </p:cNvPr>
          <p:cNvSpPr txBox="1"/>
          <p:nvPr/>
        </p:nvSpPr>
        <p:spPr>
          <a:xfrm>
            <a:off x="436987" y="5997601"/>
            <a:ext cx="477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3A5B92B-530E-4FE5-B07C-247299C63D32}"/>
              </a:ext>
            </a:extLst>
          </p:cNvPr>
          <p:cNvGrpSpPr/>
          <p:nvPr/>
        </p:nvGrpSpPr>
        <p:grpSpPr>
          <a:xfrm>
            <a:off x="10611555" y="699911"/>
            <a:ext cx="938812" cy="849637"/>
            <a:chOff x="10353976" y="669320"/>
            <a:chExt cx="1252836" cy="1151161"/>
          </a:xfrm>
        </p:grpSpPr>
        <p:sp>
          <p:nvSpPr>
            <p:cNvPr id="17" name="Teardrop 16">
              <a:extLst>
                <a:ext uri="{FF2B5EF4-FFF2-40B4-BE49-F238E27FC236}">
                  <a16:creationId xmlns:a16="http://schemas.microsoft.com/office/drawing/2014/main" id="{507DADC6-1EDC-428F-B4D9-998A18DAF380}"/>
                </a:ext>
              </a:extLst>
            </p:cNvPr>
            <p:cNvSpPr/>
            <p:nvPr/>
          </p:nvSpPr>
          <p:spPr>
            <a:xfrm>
              <a:off x="10353976" y="669320"/>
              <a:ext cx="993422" cy="812800"/>
            </a:xfrm>
            <a:prstGeom prst="teardrop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ardrop 17">
              <a:extLst>
                <a:ext uri="{FF2B5EF4-FFF2-40B4-BE49-F238E27FC236}">
                  <a16:creationId xmlns:a16="http://schemas.microsoft.com/office/drawing/2014/main" id="{BF959984-46BA-4248-904F-97165FD2CA12}"/>
                </a:ext>
              </a:extLst>
            </p:cNvPr>
            <p:cNvSpPr/>
            <p:nvPr/>
          </p:nvSpPr>
          <p:spPr>
            <a:xfrm>
              <a:off x="10463430" y="869243"/>
              <a:ext cx="993422" cy="812800"/>
            </a:xfrm>
            <a:prstGeom prst="teardrop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ardrop 18">
              <a:extLst>
                <a:ext uri="{FF2B5EF4-FFF2-40B4-BE49-F238E27FC236}">
                  <a16:creationId xmlns:a16="http://schemas.microsoft.com/office/drawing/2014/main" id="{436201D4-9FBD-48BC-9474-51A5BDFCE811}"/>
                </a:ext>
              </a:extLst>
            </p:cNvPr>
            <p:cNvSpPr/>
            <p:nvPr/>
          </p:nvSpPr>
          <p:spPr>
            <a:xfrm>
              <a:off x="10613390" y="1007681"/>
              <a:ext cx="993422" cy="812800"/>
            </a:xfrm>
            <a:prstGeom prst="teardrop">
              <a:avLst/>
            </a:prstGeom>
            <a:solidFill>
              <a:srgbClr val="FF66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Flowchart: Data 22">
            <a:extLst>
              <a:ext uri="{FF2B5EF4-FFF2-40B4-BE49-F238E27FC236}">
                <a16:creationId xmlns:a16="http://schemas.microsoft.com/office/drawing/2014/main" id="{8E38632D-C2DE-4C12-AA4B-CC16FCFFF103}"/>
              </a:ext>
            </a:extLst>
          </p:cNvPr>
          <p:cNvSpPr/>
          <p:nvPr/>
        </p:nvSpPr>
        <p:spPr>
          <a:xfrm rot="2770496">
            <a:off x="11161619" y="5395404"/>
            <a:ext cx="245253" cy="1143916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Data 23">
            <a:extLst>
              <a:ext uri="{FF2B5EF4-FFF2-40B4-BE49-F238E27FC236}">
                <a16:creationId xmlns:a16="http://schemas.microsoft.com/office/drawing/2014/main" id="{4ACE6FE3-9377-4C5D-A3B7-9D30AB28651B}"/>
              </a:ext>
            </a:extLst>
          </p:cNvPr>
          <p:cNvSpPr/>
          <p:nvPr/>
        </p:nvSpPr>
        <p:spPr>
          <a:xfrm rot="2770496">
            <a:off x="851988" y="412318"/>
            <a:ext cx="269327" cy="1143916"/>
          </a:xfrm>
          <a:prstGeom prst="flowChartInputOutput">
            <a:avLst/>
          </a:prstGeom>
          <a:solidFill>
            <a:srgbClr val="EB1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Data 24">
            <a:extLst>
              <a:ext uri="{FF2B5EF4-FFF2-40B4-BE49-F238E27FC236}">
                <a16:creationId xmlns:a16="http://schemas.microsoft.com/office/drawing/2014/main" id="{24FAE384-95C4-401B-9A5C-29A12575533E}"/>
              </a:ext>
            </a:extLst>
          </p:cNvPr>
          <p:cNvSpPr/>
          <p:nvPr/>
        </p:nvSpPr>
        <p:spPr>
          <a:xfrm rot="2770496">
            <a:off x="11162343" y="5393751"/>
            <a:ext cx="245253" cy="1143916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Data 25">
            <a:extLst>
              <a:ext uri="{FF2B5EF4-FFF2-40B4-BE49-F238E27FC236}">
                <a16:creationId xmlns:a16="http://schemas.microsoft.com/office/drawing/2014/main" id="{A4538AEB-AA16-4998-960D-EEA5555A1818}"/>
              </a:ext>
            </a:extLst>
          </p:cNvPr>
          <p:cNvSpPr/>
          <p:nvPr/>
        </p:nvSpPr>
        <p:spPr>
          <a:xfrm rot="2770496">
            <a:off x="852712" y="410665"/>
            <a:ext cx="269327" cy="1143916"/>
          </a:xfrm>
          <a:prstGeom prst="flowChartInputOutput">
            <a:avLst/>
          </a:prstGeom>
          <a:solidFill>
            <a:srgbClr val="EB1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36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CC0099"/>
            </a:gs>
            <a:gs pos="100000">
              <a:srgbClr val="AC75D5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77E6668-4E0C-4DF4-AEA9-82DB6ADE2FF5}"/>
              </a:ext>
            </a:extLst>
          </p:cNvPr>
          <p:cNvSpPr/>
          <p:nvPr/>
        </p:nvSpPr>
        <p:spPr>
          <a:xfrm>
            <a:off x="6139408" y="870755"/>
            <a:ext cx="5527483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498D64-C306-495B-8F7A-3A83C3CDB12D}"/>
              </a:ext>
            </a:extLst>
          </p:cNvPr>
          <p:cNvSpPr/>
          <p:nvPr/>
        </p:nvSpPr>
        <p:spPr>
          <a:xfrm>
            <a:off x="6139410" y="870755"/>
            <a:ext cx="5527483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289CE8-AB55-43E0-B120-14B1E1E88B60}"/>
              </a:ext>
            </a:extLst>
          </p:cNvPr>
          <p:cNvSpPr/>
          <p:nvPr/>
        </p:nvSpPr>
        <p:spPr>
          <a:xfrm>
            <a:off x="6117686" y="491066"/>
            <a:ext cx="5871113" cy="6112932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DAD58F-68F5-4381-ADDC-8236FE7CBD53}"/>
              </a:ext>
            </a:extLst>
          </p:cNvPr>
          <p:cNvSpPr/>
          <p:nvPr/>
        </p:nvSpPr>
        <p:spPr>
          <a:xfrm>
            <a:off x="5971682" y="870754"/>
            <a:ext cx="5669278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C2B686-EB0B-4054-A53D-428F3DE004DB}"/>
              </a:ext>
            </a:extLst>
          </p:cNvPr>
          <p:cNvSpPr/>
          <p:nvPr/>
        </p:nvSpPr>
        <p:spPr>
          <a:xfrm>
            <a:off x="6052591" y="870755"/>
            <a:ext cx="5614302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B37554-56CF-47FF-80BC-B1BA22358B23}"/>
              </a:ext>
            </a:extLst>
          </p:cNvPr>
          <p:cNvSpPr/>
          <p:nvPr/>
        </p:nvSpPr>
        <p:spPr>
          <a:xfrm>
            <a:off x="203201" y="437896"/>
            <a:ext cx="5936210" cy="6112934"/>
          </a:xfrm>
          <a:prstGeom prst="rect">
            <a:avLst/>
          </a:prstGeom>
          <a:gradFill>
            <a:gsLst>
              <a:gs pos="45000">
                <a:schemeClr val="bg1">
                  <a:lumMod val="95000"/>
                </a:schemeClr>
              </a:gs>
              <a:gs pos="27000">
                <a:schemeClr val="bg2"/>
              </a:gs>
              <a:gs pos="86000">
                <a:schemeClr val="bg1">
                  <a:lumMod val="75000"/>
                </a:schemeClr>
              </a:gs>
              <a:gs pos="0">
                <a:schemeClr val="bg1">
                  <a:lumMod val="95000"/>
                </a:schemeClr>
              </a:gs>
              <a:gs pos="64000">
                <a:schemeClr val="bg1">
                  <a:lumMod val="95000"/>
                </a:schemeClr>
              </a:gs>
              <a:gs pos="96000">
                <a:schemeClr val="bg1">
                  <a:lumMod val="95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0307EE-887F-4611-9B0C-A9FDA9DE3BF5}"/>
              </a:ext>
            </a:extLst>
          </p:cNvPr>
          <p:cNvSpPr/>
          <p:nvPr/>
        </p:nvSpPr>
        <p:spPr>
          <a:xfrm>
            <a:off x="6139410" y="870755"/>
            <a:ext cx="5527483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439E3F-6BAE-45B0-922A-18B2CDD79CE6}"/>
              </a:ext>
            </a:extLst>
          </p:cNvPr>
          <p:cNvSpPr/>
          <p:nvPr/>
        </p:nvSpPr>
        <p:spPr>
          <a:xfrm>
            <a:off x="6139408" y="498321"/>
            <a:ext cx="5790206" cy="6112933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653CEB-7FD2-4375-980D-9753EE17BD8B}"/>
              </a:ext>
            </a:extLst>
          </p:cNvPr>
          <p:cNvSpPr/>
          <p:nvPr/>
        </p:nvSpPr>
        <p:spPr>
          <a:xfrm>
            <a:off x="6160994" y="463432"/>
            <a:ext cx="5747035" cy="6112933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5286E7-9612-4B17-827D-F6A44785B4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126" y="1323892"/>
            <a:ext cx="4405739" cy="2365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44D97F-8EC6-43A4-845C-7F1F6C46B7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44" y="1323892"/>
            <a:ext cx="4306537" cy="23543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E921F33-EB18-43F1-A055-26EB566A7C3C}"/>
              </a:ext>
            </a:extLst>
          </p:cNvPr>
          <p:cNvSpPr txBox="1"/>
          <p:nvPr/>
        </p:nvSpPr>
        <p:spPr>
          <a:xfrm>
            <a:off x="1513251" y="678427"/>
            <a:ext cx="377689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657B13-DBE1-40F5-AE86-D8FE9974FB87}"/>
              </a:ext>
            </a:extLst>
          </p:cNvPr>
          <p:cNvSpPr txBox="1"/>
          <p:nvPr/>
        </p:nvSpPr>
        <p:spPr>
          <a:xfrm>
            <a:off x="7178514" y="650349"/>
            <a:ext cx="297496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ধরণের উদ্ভিদ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F8582F-2A74-4BB6-A7C1-B62F3509569D}"/>
              </a:ext>
            </a:extLst>
          </p:cNvPr>
          <p:cNvSpPr txBox="1"/>
          <p:nvPr/>
        </p:nvSpPr>
        <p:spPr>
          <a:xfrm>
            <a:off x="702051" y="5889227"/>
            <a:ext cx="1036674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নিকট পরিবেশে এমন অনেক ধরণের উদ্ভিদ আমরা দেখতে পাই</a:t>
            </a:r>
          </a:p>
        </p:txBody>
      </p:sp>
      <p:pic>
        <p:nvPicPr>
          <p:cNvPr id="18" name="Picture 17" descr="A picture containing grape, colorful&#10;&#10;Description automatically generated">
            <a:extLst>
              <a:ext uri="{FF2B5EF4-FFF2-40B4-BE49-F238E27FC236}">
                <a16:creationId xmlns:a16="http://schemas.microsoft.com/office/drawing/2014/main" id="{E0811EAD-37CA-492A-AFC7-316A4E7155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06" y="3772607"/>
            <a:ext cx="4231069" cy="2037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763CF55F-EEC9-41C4-A761-E448BAF20F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225" y="3831321"/>
            <a:ext cx="4405739" cy="19385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61E64F4-E6E3-4204-A0C4-2ED3A0148CBC}"/>
              </a:ext>
            </a:extLst>
          </p:cNvPr>
          <p:cNvSpPr txBox="1"/>
          <p:nvPr/>
        </p:nvSpPr>
        <p:spPr>
          <a:xfrm>
            <a:off x="11485699" y="6127083"/>
            <a:ext cx="46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৭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2DE8E0-984C-4844-A0A1-24A31FDFAE46}"/>
              </a:ext>
            </a:extLst>
          </p:cNvPr>
          <p:cNvSpPr txBox="1"/>
          <p:nvPr/>
        </p:nvSpPr>
        <p:spPr>
          <a:xfrm>
            <a:off x="354444" y="5997601"/>
            <a:ext cx="477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৬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lowchart: Data 21">
            <a:extLst>
              <a:ext uri="{FF2B5EF4-FFF2-40B4-BE49-F238E27FC236}">
                <a16:creationId xmlns:a16="http://schemas.microsoft.com/office/drawing/2014/main" id="{24676F1E-F7C0-4E03-B975-D7CAC29700ED}"/>
              </a:ext>
            </a:extLst>
          </p:cNvPr>
          <p:cNvSpPr/>
          <p:nvPr/>
        </p:nvSpPr>
        <p:spPr>
          <a:xfrm rot="2770496">
            <a:off x="11409000" y="5540730"/>
            <a:ext cx="245253" cy="1143916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Data 22">
            <a:extLst>
              <a:ext uri="{FF2B5EF4-FFF2-40B4-BE49-F238E27FC236}">
                <a16:creationId xmlns:a16="http://schemas.microsoft.com/office/drawing/2014/main" id="{D1731932-A086-47B5-9EC2-86F6DD1B5CE2}"/>
              </a:ext>
            </a:extLst>
          </p:cNvPr>
          <p:cNvSpPr/>
          <p:nvPr/>
        </p:nvSpPr>
        <p:spPr>
          <a:xfrm rot="2770496">
            <a:off x="458486" y="269829"/>
            <a:ext cx="269327" cy="1143916"/>
          </a:xfrm>
          <a:prstGeom prst="flowChartInputOutput">
            <a:avLst/>
          </a:prstGeom>
          <a:solidFill>
            <a:srgbClr val="EB1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51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CC0099"/>
            </a:gs>
            <a:gs pos="100000">
              <a:srgbClr val="AC75D5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77E6668-4E0C-4DF4-AEA9-82DB6ADE2FF5}"/>
              </a:ext>
            </a:extLst>
          </p:cNvPr>
          <p:cNvSpPr/>
          <p:nvPr/>
        </p:nvSpPr>
        <p:spPr>
          <a:xfrm>
            <a:off x="6139408" y="870755"/>
            <a:ext cx="5527483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498D64-C306-495B-8F7A-3A83C3CDB12D}"/>
              </a:ext>
            </a:extLst>
          </p:cNvPr>
          <p:cNvSpPr/>
          <p:nvPr/>
        </p:nvSpPr>
        <p:spPr>
          <a:xfrm>
            <a:off x="6139410" y="870755"/>
            <a:ext cx="5527483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289CE8-AB55-43E0-B120-14B1E1E88B60}"/>
              </a:ext>
            </a:extLst>
          </p:cNvPr>
          <p:cNvSpPr/>
          <p:nvPr/>
        </p:nvSpPr>
        <p:spPr>
          <a:xfrm>
            <a:off x="6139408" y="598310"/>
            <a:ext cx="5669280" cy="6062133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DAD58F-68F5-4381-ADDC-8236FE7CBD53}"/>
              </a:ext>
            </a:extLst>
          </p:cNvPr>
          <p:cNvSpPr/>
          <p:nvPr/>
        </p:nvSpPr>
        <p:spPr>
          <a:xfrm>
            <a:off x="6139409" y="598311"/>
            <a:ext cx="5614302" cy="6062132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C2B686-EB0B-4054-A53D-428F3DE004DB}"/>
              </a:ext>
            </a:extLst>
          </p:cNvPr>
          <p:cNvSpPr/>
          <p:nvPr/>
        </p:nvSpPr>
        <p:spPr>
          <a:xfrm>
            <a:off x="6052591" y="870755"/>
            <a:ext cx="5614302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B37554-56CF-47FF-80BC-B1BA22358B23}"/>
              </a:ext>
            </a:extLst>
          </p:cNvPr>
          <p:cNvSpPr/>
          <p:nvPr/>
        </p:nvSpPr>
        <p:spPr>
          <a:xfrm>
            <a:off x="438284" y="598311"/>
            <a:ext cx="5701122" cy="6062132"/>
          </a:xfrm>
          <a:prstGeom prst="rect">
            <a:avLst/>
          </a:prstGeom>
          <a:gradFill>
            <a:gsLst>
              <a:gs pos="45000">
                <a:schemeClr val="bg1">
                  <a:lumMod val="95000"/>
                </a:schemeClr>
              </a:gs>
              <a:gs pos="27000">
                <a:schemeClr val="bg2"/>
              </a:gs>
              <a:gs pos="86000">
                <a:schemeClr val="bg1">
                  <a:lumMod val="75000"/>
                </a:schemeClr>
              </a:gs>
              <a:gs pos="0">
                <a:schemeClr val="bg1">
                  <a:lumMod val="95000"/>
                </a:schemeClr>
              </a:gs>
              <a:gs pos="64000">
                <a:schemeClr val="bg1">
                  <a:lumMod val="95000"/>
                </a:schemeClr>
              </a:gs>
              <a:gs pos="96000">
                <a:schemeClr val="bg1">
                  <a:lumMod val="95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0307EE-887F-4611-9B0C-A9FDA9DE3BF5}"/>
              </a:ext>
            </a:extLst>
          </p:cNvPr>
          <p:cNvSpPr/>
          <p:nvPr/>
        </p:nvSpPr>
        <p:spPr>
          <a:xfrm>
            <a:off x="6139410" y="870755"/>
            <a:ext cx="5527483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439E3F-6BAE-45B0-922A-18B2CDD79CE6}"/>
              </a:ext>
            </a:extLst>
          </p:cNvPr>
          <p:cNvSpPr/>
          <p:nvPr/>
        </p:nvSpPr>
        <p:spPr>
          <a:xfrm>
            <a:off x="6139410" y="632509"/>
            <a:ext cx="5527481" cy="5734426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653CEB-7FD2-4375-980D-9753EE17BD8B}"/>
              </a:ext>
            </a:extLst>
          </p:cNvPr>
          <p:cNvSpPr/>
          <p:nvPr/>
        </p:nvSpPr>
        <p:spPr>
          <a:xfrm>
            <a:off x="6118938" y="598311"/>
            <a:ext cx="5527483" cy="6062132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C4713A-9558-4EC1-9E89-FCC5B6E60A1C}"/>
              </a:ext>
            </a:extLst>
          </p:cNvPr>
          <p:cNvSpPr txBox="1"/>
          <p:nvPr/>
        </p:nvSpPr>
        <p:spPr>
          <a:xfrm>
            <a:off x="941518" y="1357210"/>
            <a:ext cx="4352566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</a:t>
            </a:r>
          </a:p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 উদ্ভিদ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63D432-576A-4B81-B24A-DDC0D1AC7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26" y="4292406"/>
            <a:ext cx="4306537" cy="184122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C9F1A73-D2C0-4863-A5B3-7D93ED21F757}"/>
              </a:ext>
            </a:extLst>
          </p:cNvPr>
          <p:cNvSpPr txBox="1"/>
          <p:nvPr/>
        </p:nvSpPr>
        <p:spPr>
          <a:xfrm>
            <a:off x="6402575" y="3618844"/>
            <a:ext cx="526431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১বিভিন্ন উদ্ভিদ বিভিন্ন পরিবেশে জন্মায় তা বর্ণণা করতে পারবে।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৫ বিভিন্ন উদ্ভিদের বিভিন্ন পরিবেশ প্রয়োজন তা বলতে পারবে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৩বিভিন্ন পরিবেশে যে সকল উদ্ভিদ জন্মে সেগুলো শনাক্ত করতে পারবে।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FA32FD-4C5B-4199-94C9-DD7A8F489AB4}"/>
              </a:ext>
            </a:extLst>
          </p:cNvPr>
          <p:cNvSpPr txBox="1"/>
          <p:nvPr/>
        </p:nvSpPr>
        <p:spPr>
          <a:xfrm>
            <a:off x="7766029" y="1718883"/>
            <a:ext cx="2361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C54A3D-AB98-444F-8C11-9D11990C4C0C}"/>
              </a:ext>
            </a:extLst>
          </p:cNvPr>
          <p:cNvSpPr txBox="1"/>
          <p:nvPr/>
        </p:nvSpPr>
        <p:spPr>
          <a:xfrm>
            <a:off x="11169570" y="6144357"/>
            <a:ext cx="46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৯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E17BE9-D8A7-422C-87ED-7C9E4DB3149A}"/>
              </a:ext>
            </a:extLst>
          </p:cNvPr>
          <p:cNvSpPr txBox="1"/>
          <p:nvPr/>
        </p:nvSpPr>
        <p:spPr>
          <a:xfrm>
            <a:off x="436987" y="5997601"/>
            <a:ext cx="477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৮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AB944E6-12F3-4A79-A9A3-0ADA0711F295}"/>
              </a:ext>
            </a:extLst>
          </p:cNvPr>
          <p:cNvGrpSpPr/>
          <p:nvPr/>
        </p:nvGrpSpPr>
        <p:grpSpPr>
          <a:xfrm>
            <a:off x="10509918" y="750810"/>
            <a:ext cx="1113565" cy="923330"/>
            <a:chOff x="10353976" y="669320"/>
            <a:chExt cx="1252836" cy="1151161"/>
          </a:xfrm>
        </p:grpSpPr>
        <p:sp>
          <p:nvSpPr>
            <p:cNvPr id="22" name="Teardrop 21">
              <a:extLst>
                <a:ext uri="{FF2B5EF4-FFF2-40B4-BE49-F238E27FC236}">
                  <a16:creationId xmlns:a16="http://schemas.microsoft.com/office/drawing/2014/main" id="{F34E1BEC-5410-4F01-AAE3-9D8D4049646D}"/>
                </a:ext>
              </a:extLst>
            </p:cNvPr>
            <p:cNvSpPr/>
            <p:nvPr/>
          </p:nvSpPr>
          <p:spPr>
            <a:xfrm>
              <a:off x="10353976" y="669320"/>
              <a:ext cx="993422" cy="812800"/>
            </a:xfrm>
            <a:prstGeom prst="teardrop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ardrop 22">
              <a:extLst>
                <a:ext uri="{FF2B5EF4-FFF2-40B4-BE49-F238E27FC236}">
                  <a16:creationId xmlns:a16="http://schemas.microsoft.com/office/drawing/2014/main" id="{44215C73-3AD2-460D-A3A3-98C5E94235B7}"/>
                </a:ext>
              </a:extLst>
            </p:cNvPr>
            <p:cNvSpPr/>
            <p:nvPr/>
          </p:nvSpPr>
          <p:spPr>
            <a:xfrm>
              <a:off x="10463430" y="869243"/>
              <a:ext cx="993422" cy="812800"/>
            </a:xfrm>
            <a:prstGeom prst="teardrop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ardrop 23">
              <a:extLst>
                <a:ext uri="{FF2B5EF4-FFF2-40B4-BE49-F238E27FC236}">
                  <a16:creationId xmlns:a16="http://schemas.microsoft.com/office/drawing/2014/main" id="{26E208D4-1055-443D-8E8E-AAF264A50099}"/>
                </a:ext>
              </a:extLst>
            </p:cNvPr>
            <p:cNvSpPr/>
            <p:nvPr/>
          </p:nvSpPr>
          <p:spPr>
            <a:xfrm>
              <a:off x="10613390" y="1007681"/>
              <a:ext cx="993422" cy="812800"/>
            </a:xfrm>
            <a:prstGeom prst="teardrop">
              <a:avLst/>
            </a:prstGeom>
            <a:solidFill>
              <a:srgbClr val="FF66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60A7BF1-1589-4277-984B-D4782D8D1D5D}"/>
              </a:ext>
            </a:extLst>
          </p:cNvPr>
          <p:cNvCxnSpPr>
            <a:cxnSpLocks/>
          </p:cNvCxnSpPr>
          <p:nvPr/>
        </p:nvCxnSpPr>
        <p:spPr>
          <a:xfrm>
            <a:off x="7420047" y="2427725"/>
            <a:ext cx="305302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Frame 24">
            <a:extLst>
              <a:ext uri="{FF2B5EF4-FFF2-40B4-BE49-F238E27FC236}">
                <a16:creationId xmlns:a16="http://schemas.microsoft.com/office/drawing/2014/main" id="{A72DC56C-9480-4487-9904-0001151962FA}"/>
              </a:ext>
            </a:extLst>
          </p:cNvPr>
          <p:cNvSpPr/>
          <p:nvPr/>
        </p:nvSpPr>
        <p:spPr>
          <a:xfrm>
            <a:off x="7224799" y="1445980"/>
            <a:ext cx="3315762" cy="1477694"/>
          </a:xfrm>
          <a:prstGeom prst="frame">
            <a:avLst>
              <a:gd name="adj1" fmla="val 10208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ame 26">
            <a:extLst>
              <a:ext uri="{FF2B5EF4-FFF2-40B4-BE49-F238E27FC236}">
                <a16:creationId xmlns:a16="http://schemas.microsoft.com/office/drawing/2014/main" id="{1679AF9D-F783-45E4-92FB-126AC870E0DA}"/>
              </a:ext>
            </a:extLst>
          </p:cNvPr>
          <p:cNvSpPr/>
          <p:nvPr/>
        </p:nvSpPr>
        <p:spPr>
          <a:xfrm>
            <a:off x="683805" y="1055902"/>
            <a:ext cx="4757439" cy="2147603"/>
          </a:xfrm>
          <a:prstGeom prst="frame">
            <a:avLst>
              <a:gd name="adj1" fmla="val 7099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Frame 27">
            <a:extLst>
              <a:ext uri="{FF2B5EF4-FFF2-40B4-BE49-F238E27FC236}">
                <a16:creationId xmlns:a16="http://schemas.microsoft.com/office/drawing/2014/main" id="{FE602FEF-A68D-459F-AC16-B1FE78AC9CC4}"/>
              </a:ext>
            </a:extLst>
          </p:cNvPr>
          <p:cNvSpPr/>
          <p:nvPr/>
        </p:nvSpPr>
        <p:spPr>
          <a:xfrm>
            <a:off x="923486" y="1355519"/>
            <a:ext cx="4898529" cy="2147602"/>
          </a:xfrm>
          <a:prstGeom prst="frame">
            <a:avLst>
              <a:gd name="adj1" fmla="val 70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Flowchart: Data 28">
            <a:extLst>
              <a:ext uri="{FF2B5EF4-FFF2-40B4-BE49-F238E27FC236}">
                <a16:creationId xmlns:a16="http://schemas.microsoft.com/office/drawing/2014/main" id="{AA95F2F7-5ED6-4BF0-91A3-A7EC81D9A97A}"/>
              </a:ext>
            </a:extLst>
          </p:cNvPr>
          <p:cNvSpPr/>
          <p:nvPr/>
        </p:nvSpPr>
        <p:spPr>
          <a:xfrm rot="2770496">
            <a:off x="11025004" y="5568904"/>
            <a:ext cx="245253" cy="1143916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Data 29">
            <a:extLst>
              <a:ext uri="{FF2B5EF4-FFF2-40B4-BE49-F238E27FC236}">
                <a16:creationId xmlns:a16="http://schemas.microsoft.com/office/drawing/2014/main" id="{D6A27E06-A044-4785-B9F3-99131BEBFEB2}"/>
              </a:ext>
            </a:extLst>
          </p:cNvPr>
          <p:cNvSpPr/>
          <p:nvPr/>
        </p:nvSpPr>
        <p:spPr>
          <a:xfrm rot="2770496">
            <a:off x="673566" y="283003"/>
            <a:ext cx="269327" cy="1143916"/>
          </a:xfrm>
          <a:prstGeom prst="flowChartInputOutput">
            <a:avLst/>
          </a:prstGeom>
          <a:solidFill>
            <a:srgbClr val="EB1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48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CC0099"/>
            </a:gs>
            <a:gs pos="100000">
              <a:srgbClr val="AC75D5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77E6668-4E0C-4DF4-AEA9-82DB6ADE2FF5}"/>
              </a:ext>
            </a:extLst>
          </p:cNvPr>
          <p:cNvSpPr/>
          <p:nvPr/>
        </p:nvSpPr>
        <p:spPr>
          <a:xfrm>
            <a:off x="6139408" y="870755"/>
            <a:ext cx="5527483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498D64-C306-495B-8F7A-3A83C3CDB12D}"/>
              </a:ext>
            </a:extLst>
          </p:cNvPr>
          <p:cNvSpPr/>
          <p:nvPr/>
        </p:nvSpPr>
        <p:spPr>
          <a:xfrm>
            <a:off x="6139410" y="870755"/>
            <a:ext cx="5527483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289CE8-AB55-43E0-B120-14B1E1E88B60}"/>
              </a:ext>
            </a:extLst>
          </p:cNvPr>
          <p:cNvSpPr/>
          <p:nvPr/>
        </p:nvSpPr>
        <p:spPr>
          <a:xfrm>
            <a:off x="6139408" y="491065"/>
            <a:ext cx="5669280" cy="587586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DAD58F-68F5-4381-ADDC-8236FE7CBD53}"/>
              </a:ext>
            </a:extLst>
          </p:cNvPr>
          <p:cNvSpPr/>
          <p:nvPr/>
        </p:nvSpPr>
        <p:spPr>
          <a:xfrm>
            <a:off x="6139406" y="547591"/>
            <a:ext cx="5614302" cy="5819344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C2B686-EB0B-4054-A53D-428F3DE004DB}"/>
              </a:ext>
            </a:extLst>
          </p:cNvPr>
          <p:cNvSpPr/>
          <p:nvPr/>
        </p:nvSpPr>
        <p:spPr>
          <a:xfrm>
            <a:off x="6206975" y="491063"/>
            <a:ext cx="5571242" cy="5909737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B37554-56CF-47FF-80BC-B1BA22358B23}"/>
              </a:ext>
            </a:extLst>
          </p:cNvPr>
          <p:cNvSpPr/>
          <p:nvPr/>
        </p:nvSpPr>
        <p:spPr>
          <a:xfrm>
            <a:off x="293511" y="452721"/>
            <a:ext cx="6025191" cy="5887076"/>
          </a:xfrm>
          <a:prstGeom prst="rect">
            <a:avLst/>
          </a:prstGeom>
          <a:gradFill>
            <a:gsLst>
              <a:gs pos="45000">
                <a:schemeClr val="bg1">
                  <a:lumMod val="95000"/>
                </a:schemeClr>
              </a:gs>
              <a:gs pos="27000">
                <a:schemeClr val="bg2"/>
              </a:gs>
              <a:gs pos="86000">
                <a:schemeClr val="bg1">
                  <a:lumMod val="75000"/>
                </a:schemeClr>
              </a:gs>
              <a:gs pos="0">
                <a:schemeClr val="bg1">
                  <a:lumMod val="95000"/>
                </a:schemeClr>
              </a:gs>
              <a:gs pos="64000">
                <a:schemeClr val="bg1">
                  <a:lumMod val="95000"/>
                </a:schemeClr>
              </a:gs>
              <a:gs pos="96000">
                <a:schemeClr val="bg1">
                  <a:lumMod val="95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0307EE-887F-4611-9B0C-A9FDA9DE3BF5}"/>
              </a:ext>
            </a:extLst>
          </p:cNvPr>
          <p:cNvSpPr/>
          <p:nvPr/>
        </p:nvSpPr>
        <p:spPr>
          <a:xfrm>
            <a:off x="6139410" y="870755"/>
            <a:ext cx="5527483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439E3F-6BAE-45B0-922A-18B2CDD79CE6}"/>
              </a:ext>
            </a:extLst>
          </p:cNvPr>
          <p:cNvSpPr/>
          <p:nvPr/>
        </p:nvSpPr>
        <p:spPr>
          <a:xfrm>
            <a:off x="6139408" y="457200"/>
            <a:ext cx="5571242" cy="5943600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653CEB-7FD2-4375-980D-9753EE17BD8B}"/>
              </a:ext>
            </a:extLst>
          </p:cNvPr>
          <p:cNvSpPr/>
          <p:nvPr/>
        </p:nvSpPr>
        <p:spPr>
          <a:xfrm>
            <a:off x="6191457" y="479859"/>
            <a:ext cx="5527483" cy="5875870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84E165-7653-4C41-A2A8-B9CAC21D791E}"/>
              </a:ext>
            </a:extLst>
          </p:cNvPr>
          <p:cNvSpPr txBox="1"/>
          <p:nvPr/>
        </p:nvSpPr>
        <p:spPr>
          <a:xfrm>
            <a:off x="927095" y="733517"/>
            <a:ext cx="233120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CC00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 গুলো দেখ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D99AC6-7D4C-4B43-B2CD-0394AD962B4A}"/>
              </a:ext>
            </a:extLst>
          </p:cNvPr>
          <p:cNvSpPr txBox="1"/>
          <p:nvPr/>
        </p:nvSpPr>
        <p:spPr>
          <a:xfrm>
            <a:off x="6367720" y="1909960"/>
            <a:ext cx="5299171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যেখানে জন্মে সেটাই উদ্ভিদের আবাসস্থল ।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3B5271-AA84-4CC2-AAEF-798EDA5D46FB}"/>
              </a:ext>
            </a:extLst>
          </p:cNvPr>
          <p:cNvSpPr txBox="1"/>
          <p:nvPr/>
        </p:nvSpPr>
        <p:spPr>
          <a:xfrm>
            <a:off x="3470645" y="889251"/>
            <a:ext cx="363045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বিভিন্ন স্থানে জন্মে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F22AC8-4223-4450-A31A-945EF158EB00}"/>
              </a:ext>
            </a:extLst>
          </p:cNvPr>
          <p:cNvSpPr txBox="1"/>
          <p:nvPr/>
        </p:nvSpPr>
        <p:spPr>
          <a:xfrm>
            <a:off x="320132" y="5559539"/>
            <a:ext cx="5834184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কিছু উদ্ভিদ মাটিতে কিছু উদ্ভিদ পানিতে জন্মে।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E88980-E74B-4AC2-9418-7691199F39A0}"/>
              </a:ext>
            </a:extLst>
          </p:cNvPr>
          <p:cNvSpPr txBox="1"/>
          <p:nvPr/>
        </p:nvSpPr>
        <p:spPr>
          <a:xfrm>
            <a:off x="3789029" y="5559892"/>
            <a:ext cx="611761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কিছু উদ্ভিদ মাটি ও পানি উভয় পরিবেশেই জন্মে।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 descr="A picture containing tree, outdoor, plant&#10;&#10;Description automatically generated">
            <a:extLst>
              <a:ext uri="{FF2B5EF4-FFF2-40B4-BE49-F238E27FC236}">
                <a16:creationId xmlns:a16="http://schemas.microsoft.com/office/drawing/2014/main" id="{352733BE-629C-412C-8F9A-B06C08900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4" y="3574714"/>
            <a:ext cx="3912253" cy="19034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7C910E3-4AC4-40DB-A896-4BB4AC176766}"/>
              </a:ext>
            </a:extLst>
          </p:cNvPr>
          <p:cNvSpPr txBox="1"/>
          <p:nvPr/>
        </p:nvSpPr>
        <p:spPr>
          <a:xfrm>
            <a:off x="4459380" y="4972049"/>
            <a:ext cx="123482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আম গাছ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 descr="A picture containing nature, water, pond, plant&#10;&#10;Description automatically generated">
            <a:extLst>
              <a:ext uri="{FF2B5EF4-FFF2-40B4-BE49-F238E27FC236}">
                <a16:creationId xmlns:a16="http://schemas.microsoft.com/office/drawing/2014/main" id="{4ECB68CA-62ED-401D-A109-1DDE7E584C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636" y="3203203"/>
            <a:ext cx="4046255" cy="2274949"/>
          </a:xfrm>
          <a:prstGeom prst="roundRect">
            <a:avLst>
              <a:gd name="adj" fmla="val 674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765507D-47BC-4148-9556-570C1F06A186}"/>
              </a:ext>
            </a:extLst>
          </p:cNvPr>
          <p:cNvSpPr txBox="1"/>
          <p:nvPr/>
        </p:nvSpPr>
        <p:spPr>
          <a:xfrm>
            <a:off x="6348736" y="4312554"/>
            <a:ext cx="117912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02C92CA-035E-4F1F-81D3-79E396727D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21" y="1685396"/>
            <a:ext cx="3939739" cy="1742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06A7E44-8E13-4D80-88BC-A0044C9A24E6}"/>
              </a:ext>
            </a:extLst>
          </p:cNvPr>
          <p:cNvSpPr txBox="1"/>
          <p:nvPr/>
        </p:nvSpPr>
        <p:spPr>
          <a:xfrm>
            <a:off x="4469183" y="2391492"/>
            <a:ext cx="1524076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কলমি শাক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BE1DCA-6213-4CF4-AE96-54DAAE590DF6}"/>
              </a:ext>
            </a:extLst>
          </p:cNvPr>
          <p:cNvSpPr txBox="1"/>
          <p:nvPr/>
        </p:nvSpPr>
        <p:spPr>
          <a:xfrm>
            <a:off x="11171770" y="5987245"/>
            <a:ext cx="46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১১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4D5699-BC75-4CB9-835A-9E0F8B875617}"/>
              </a:ext>
            </a:extLst>
          </p:cNvPr>
          <p:cNvSpPr txBox="1"/>
          <p:nvPr/>
        </p:nvSpPr>
        <p:spPr>
          <a:xfrm>
            <a:off x="436987" y="5997601"/>
            <a:ext cx="477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১০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E2DCDB4-90B6-4538-8432-272DDB2E76D3}"/>
              </a:ext>
            </a:extLst>
          </p:cNvPr>
          <p:cNvGrpSpPr/>
          <p:nvPr/>
        </p:nvGrpSpPr>
        <p:grpSpPr>
          <a:xfrm>
            <a:off x="10667247" y="709217"/>
            <a:ext cx="876461" cy="646332"/>
            <a:chOff x="10353976" y="669320"/>
            <a:chExt cx="1252836" cy="1151161"/>
          </a:xfrm>
        </p:grpSpPr>
        <p:sp>
          <p:nvSpPr>
            <p:cNvPr id="30" name="Teardrop 29">
              <a:extLst>
                <a:ext uri="{FF2B5EF4-FFF2-40B4-BE49-F238E27FC236}">
                  <a16:creationId xmlns:a16="http://schemas.microsoft.com/office/drawing/2014/main" id="{53281610-1F7D-4291-A8E8-326D4843AB9A}"/>
                </a:ext>
              </a:extLst>
            </p:cNvPr>
            <p:cNvSpPr/>
            <p:nvPr/>
          </p:nvSpPr>
          <p:spPr>
            <a:xfrm>
              <a:off x="10353976" y="669320"/>
              <a:ext cx="993422" cy="812800"/>
            </a:xfrm>
            <a:prstGeom prst="teardrop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ardrop 30">
              <a:extLst>
                <a:ext uri="{FF2B5EF4-FFF2-40B4-BE49-F238E27FC236}">
                  <a16:creationId xmlns:a16="http://schemas.microsoft.com/office/drawing/2014/main" id="{89A4C2B8-81FE-4837-9048-19E1351BF710}"/>
                </a:ext>
              </a:extLst>
            </p:cNvPr>
            <p:cNvSpPr/>
            <p:nvPr/>
          </p:nvSpPr>
          <p:spPr>
            <a:xfrm>
              <a:off x="10463430" y="869243"/>
              <a:ext cx="993422" cy="812800"/>
            </a:xfrm>
            <a:prstGeom prst="teardrop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ardrop 31">
              <a:extLst>
                <a:ext uri="{FF2B5EF4-FFF2-40B4-BE49-F238E27FC236}">
                  <a16:creationId xmlns:a16="http://schemas.microsoft.com/office/drawing/2014/main" id="{C8598AF1-1CAF-4E18-B870-AEE82F1BA98D}"/>
                </a:ext>
              </a:extLst>
            </p:cNvPr>
            <p:cNvSpPr/>
            <p:nvPr/>
          </p:nvSpPr>
          <p:spPr>
            <a:xfrm>
              <a:off x="10613390" y="1007681"/>
              <a:ext cx="993422" cy="812800"/>
            </a:xfrm>
            <a:prstGeom prst="teardrop">
              <a:avLst/>
            </a:prstGeom>
            <a:solidFill>
              <a:srgbClr val="FF66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Flowchart: Data 32">
            <a:extLst>
              <a:ext uri="{FF2B5EF4-FFF2-40B4-BE49-F238E27FC236}">
                <a16:creationId xmlns:a16="http://schemas.microsoft.com/office/drawing/2014/main" id="{C29015EA-33EC-4FFA-93B6-90BB566BE79A}"/>
              </a:ext>
            </a:extLst>
          </p:cNvPr>
          <p:cNvSpPr/>
          <p:nvPr/>
        </p:nvSpPr>
        <p:spPr>
          <a:xfrm rot="2770496">
            <a:off x="11117846" y="5449947"/>
            <a:ext cx="245253" cy="1143916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Data 33">
            <a:extLst>
              <a:ext uri="{FF2B5EF4-FFF2-40B4-BE49-F238E27FC236}">
                <a16:creationId xmlns:a16="http://schemas.microsoft.com/office/drawing/2014/main" id="{9518AFAB-BAA4-4647-B0F2-B7670BDC7BF4}"/>
              </a:ext>
            </a:extLst>
          </p:cNvPr>
          <p:cNvSpPr/>
          <p:nvPr/>
        </p:nvSpPr>
        <p:spPr>
          <a:xfrm rot="2770496">
            <a:off x="513628" y="203539"/>
            <a:ext cx="269327" cy="1143916"/>
          </a:xfrm>
          <a:prstGeom prst="flowChartInputOutput">
            <a:avLst/>
          </a:prstGeom>
          <a:solidFill>
            <a:srgbClr val="EB1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11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CC0099"/>
            </a:gs>
            <a:gs pos="100000">
              <a:srgbClr val="AC75D5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77E6668-4E0C-4DF4-AEA9-82DB6ADE2FF5}"/>
              </a:ext>
            </a:extLst>
          </p:cNvPr>
          <p:cNvSpPr/>
          <p:nvPr/>
        </p:nvSpPr>
        <p:spPr>
          <a:xfrm>
            <a:off x="6386403" y="561487"/>
            <a:ext cx="5527483" cy="5862356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498D64-C306-495B-8F7A-3A83C3CDB12D}"/>
              </a:ext>
            </a:extLst>
          </p:cNvPr>
          <p:cNvSpPr/>
          <p:nvPr/>
        </p:nvSpPr>
        <p:spPr>
          <a:xfrm>
            <a:off x="6398161" y="558156"/>
            <a:ext cx="5527483" cy="5875864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289CE8-AB55-43E0-B120-14B1E1E88B60}"/>
              </a:ext>
            </a:extLst>
          </p:cNvPr>
          <p:cNvSpPr/>
          <p:nvPr/>
        </p:nvSpPr>
        <p:spPr>
          <a:xfrm>
            <a:off x="6386402" y="514758"/>
            <a:ext cx="5650193" cy="5885395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DAD58F-68F5-4381-ADDC-8236FE7CBD53}"/>
              </a:ext>
            </a:extLst>
          </p:cNvPr>
          <p:cNvSpPr/>
          <p:nvPr/>
        </p:nvSpPr>
        <p:spPr>
          <a:xfrm>
            <a:off x="6431074" y="491066"/>
            <a:ext cx="5231377" cy="5942954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C2B686-EB0B-4054-A53D-428F3DE004DB}"/>
              </a:ext>
            </a:extLst>
          </p:cNvPr>
          <p:cNvSpPr/>
          <p:nvPr/>
        </p:nvSpPr>
        <p:spPr>
          <a:xfrm>
            <a:off x="6446996" y="491067"/>
            <a:ext cx="5614302" cy="5885396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B37554-56CF-47FF-80BC-B1BA22358B23}"/>
              </a:ext>
            </a:extLst>
          </p:cNvPr>
          <p:cNvSpPr/>
          <p:nvPr/>
        </p:nvSpPr>
        <p:spPr>
          <a:xfrm>
            <a:off x="425082" y="470156"/>
            <a:ext cx="6045605" cy="5963863"/>
          </a:xfrm>
          <a:prstGeom prst="rect">
            <a:avLst/>
          </a:prstGeom>
          <a:gradFill>
            <a:gsLst>
              <a:gs pos="45000">
                <a:schemeClr val="bg1">
                  <a:lumMod val="95000"/>
                </a:schemeClr>
              </a:gs>
              <a:gs pos="27000">
                <a:schemeClr val="bg2"/>
              </a:gs>
              <a:gs pos="86000">
                <a:schemeClr val="bg1">
                  <a:lumMod val="75000"/>
                </a:schemeClr>
              </a:gs>
              <a:gs pos="0">
                <a:schemeClr val="bg1">
                  <a:lumMod val="95000"/>
                </a:schemeClr>
              </a:gs>
              <a:gs pos="64000">
                <a:schemeClr val="bg1">
                  <a:lumMod val="95000"/>
                </a:schemeClr>
              </a:gs>
              <a:gs pos="96000">
                <a:schemeClr val="bg1">
                  <a:lumMod val="95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0307EE-887F-4611-9B0C-A9FDA9DE3BF5}"/>
              </a:ext>
            </a:extLst>
          </p:cNvPr>
          <p:cNvSpPr/>
          <p:nvPr/>
        </p:nvSpPr>
        <p:spPr>
          <a:xfrm>
            <a:off x="6482445" y="538448"/>
            <a:ext cx="5527483" cy="5871882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439E3F-6BAE-45B0-922A-18B2CDD79CE6}"/>
              </a:ext>
            </a:extLst>
          </p:cNvPr>
          <p:cNvSpPr/>
          <p:nvPr/>
        </p:nvSpPr>
        <p:spPr>
          <a:xfrm>
            <a:off x="6446996" y="538447"/>
            <a:ext cx="5527483" cy="5861706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653CEB-7FD2-4375-980D-9753EE17BD8B}"/>
              </a:ext>
            </a:extLst>
          </p:cNvPr>
          <p:cNvSpPr/>
          <p:nvPr/>
        </p:nvSpPr>
        <p:spPr>
          <a:xfrm>
            <a:off x="6457245" y="493280"/>
            <a:ext cx="5475490" cy="5885395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FC78DB-57CD-4510-B5C9-70F6AB545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848" y="4093971"/>
            <a:ext cx="2092240" cy="2125921"/>
          </a:xfrm>
          <a:prstGeom prst="ellipse">
            <a:avLst/>
          </a:prstGeom>
          <a:ln w="28575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77A446-76D9-466F-A7CA-81532B335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44" y="1993750"/>
            <a:ext cx="2092240" cy="1849704"/>
          </a:xfrm>
          <a:prstGeom prst="ellipse">
            <a:avLst/>
          </a:prstGeom>
          <a:ln w="28575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C6A6E4-644D-4CE1-BF54-C76A7B24E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49" y="1764035"/>
            <a:ext cx="2014523" cy="1934746"/>
          </a:xfrm>
          <a:prstGeom prst="ellipse">
            <a:avLst/>
          </a:prstGeom>
          <a:ln w="28575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1013CB1-04AD-4180-AC62-1985421B591C}"/>
              </a:ext>
            </a:extLst>
          </p:cNvPr>
          <p:cNvSpPr txBox="1"/>
          <p:nvPr/>
        </p:nvSpPr>
        <p:spPr>
          <a:xfrm>
            <a:off x="1611322" y="1008868"/>
            <a:ext cx="433338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কোথায় কোথায় জন্মে?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65A0B8-E122-42CF-B82E-5AB84632248B}"/>
              </a:ext>
            </a:extLst>
          </p:cNvPr>
          <p:cNvSpPr txBox="1"/>
          <p:nvPr/>
        </p:nvSpPr>
        <p:spPr>
          <a:xfrm>
            <a:off x="508225" y="963488"/>
            <a:ext cx="79444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1A2056-4033-4CC1-A2EE-BCD428A4E8C1}"/>
              </a:ext>
            </a:extLst>
          </p:cNvPr>
          <p:cNvSpPr txBox="1"/>
          <p:nvPr/>
        </p:nvSpPr>
        <p:spPr>
          <a:xfrm>
            <a:off x="7932782" y="806182"/>
            <a:ext cx="226757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করতে হবে?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B44A1E73-9BFB-4B84-A77E-906A70774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952549"/>
              </p:ext>
            </p:extLst>
          </p:nvPr>
        </p:nvGraphicFramePr>
        <p:xfrm>
          <a:off x="6726319" y="2896717"/>
          <a:ext cx="4850014" cy="3155101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2425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4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4301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উদ্ভিদের</a:t>
                      </a:r>
                      <a:r>
                        <a:rPr lang="bn-IN" sz="2800" b="1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কোথায়</a:t>
                      </a:r>
                      <a:r>
                        <a:rPr lang="bn-IN" sz="2800" b="1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দেখেছি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457"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457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457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457"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A99C32F9-D7E5-4AB7-8331-C57040F3D633}"/>
              </a:ext>
            </a:extLst>
          </p:cNvPr>
          <p:cNvSpPr txBox="1"/>
          <p:nvPr/>
        </p:nvSpPr>
        <p:spPr>
          <a:xfrm>
            <a:off x="6976686" y="1506350"/>
            <a:ext cx="45390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C009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১ তোমার খাতায় নিচের ছকেরমত একটি ছক তৈরি কর এবং পাশের ছবি দেখ।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কাজটি নিয়ে সহপাঠীদের সাথে আলোচনা কর।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 করে ছকটি পূরণ করঃ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 descr="A close-up of a plant&#10;&#10;Description automatically generated with medium confidence">
            <a:extLst>
              <a:ext uri="{FF2B5EF4-FFF2-40B4-BE49-F238E27FC236}">
                <a16:creationId xmlns:a16="http://schemas.microsoft.com/office/drawing/2014/main" id="{135D5F17-347B-4902-8A53-E9EFA62857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52" y="4206940"/>
            <a:ext cx="2424973" cy="1934746"/>
          </a:xfrm>
          <a:prstGeom prst="ellipse">
            <a:avLst/>
          </a:prstGeom>
          <a:ln w="28575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" name="Picture 21" descr="A picture containing nature, water, pond, plant&#10;&#10;Description automatically generated">
            <a:extLst>
              <a:ext uri="{FF2B5EF4-FFF2-40B4-BE49-F238E27FC236}">
                <a16:creationId xmlns:a16="http://schemas.microsoft.com/office/drawing/2014/main" id="{60A0CA76-2869-4B1B-A5C2-9E138D85A8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071" y="2932251"/>
            <a:ext cx="2084826" cy="1718030"/>
          </a:xfrm>
          <a:prstGeom prst="ellipse">
            <a:avLst/>
          </a:prstGeom>
          <a:ln w="28575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15B8871-DAFB-4CBB-8B9A-DF9DD00F140A}"/>
              </a:ext>
            </a:extLst>
          </p:cNvPr>
          <p:cNvSpPr txBox="1"/>
          <p:nvPr/>
        </p:nvSpPr>
        <p:spPr>
          <a:xfrm>
            <a:off x="11171770" y="5987245"/>
            <a:ext cx="46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১৩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7D7D89-08E4-4D0D-97CE-8AA139904454}"/>
              </a:ext>
            </a:extLst>
          </p:cNvPr>
          <p:cNvSpPr txBox="1"/>
          <p:nvPr/>
        </p:nvSpPr>
        <p:spPr>
          <a:xfrm>
            <a:off x="436987" y="5997601"/>
            <a:ext cx="477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১২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Flowchart: Data 24">
            <a:extLst>
              <a:ext uri="{FF2B5EF4-FFF2-40B4-BE49-F238E27FC236}">
                <a16:creationId xmlns:a16="http://schemas.microsoft.com/office/drawing/2014/main" id="{13C7B32F-D6C4-42D1-A5AA-A83B158C6FCE}"/>
              </a:ext>
            </a:extLst>
          </p:cNvPr>
          <p:cNvSpPr/>
          <p:nvPr/>
        </p:nvSpPr>
        <p:spPr>
          <a:xfrm rot="2770496">
            <a:off x="10999658" y="5437477"/>
            <a:ext cx="263608" cy="1020006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Data 25">
            <a:extLst>
              <a:ext uri="{FF2B5EF4-FFF2-40B4-BE49-F238E27FC236}">
                <a16:creationId xmlns:a16="http://schemas.microsoft.com/office/drawing/2014/main" id="{B1587A7C-5306-4BDA-91EB-2CDE8BEA37EC}"/>
              </a:ext>
            </a:extLst>
          </p:cNvPr>
          <p:cNvSpPr/>
          <p:nvPr/>
        </p:nvSpPr>
        <p:spPr>
          <a:xfrm rot="2770496">
            <a:off x="384807" y="-89293"/>
            <a:ext cx="289484" cy="1020006"/>
          </a:xfrm>
          <a:prstGeom prst="flowChartInputOutput">
            <a:avLst/>
          </a:prstGeom>
          <a:solidFill>
            <a:srgbClr val="EB1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46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CC0099"/>
            </a:gs>
            <a:gs pos="100000">
              <a:srgbClr val="AC75D5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77E6668-4E0C-4DF4-AEA9-82DB6ADE2FF5}"/>
              </a:ext>
            </a:extLst>
          </p:cNvPr>
          <p:cNvSpPr/>
          <p:nvPr/>
        </p:nvSpPr>
        <p:spPr>
          <a:xfrm>
            <a:off x="6139408" y="870755"/>
            <a:ext cx="5527483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498D64-C306-495B-8F7A-3A83C3CDB12D}"/>
              </a:ext>
            </a:extLst>
          </p:cNvPr>
          <p:cNvSpPr/>
          <p:nvPr/>
        </p:nvSpPr>
        <p:spPr>
          <a:xfrm>
            <a:off x="6139410" y="870755"/>
            <a:ext cx="5527483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289CE8-AB55-43E0-B120-14B1E1E88B60}"/>
              </a:ext>
            </a:extLst>
          </p:cNvPr>
          <p:cNvSpPr/>
          <p:nvPr/>
        </p:nvSpPr>
        <p:spPr>
          <a:xfrm>
            <a:off x="6139408" y="524934"/>
            <a:ext cx="5669280" cy="5875867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DAD58F-68F5-4381-ADDC-8236FE7CBD53}"/>
              </a:ext>
            </a:extLst>
          </p:cNvPr>
          <p:cNvSpPr/>
          <p:nvPr/>
        </p:nvSpPr>
        <p:spPr>
          <a:xfrm>
            <a:off x="6139410" y="524934"/>
            <a:ext cx="5614302" cy="5875868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C2B686-EB0B-4054-A53D-428F3DE004DB}"/>
              </a:ext>
            </a:extLst>
          </p:cNvPr>
          <p:cNvSpPr/>
          <p:nvPr/>
        </p:nvSpPr>
        <p:spPr>
          <a:xfrm>
            <a:off x="6052591" y="870755"/>
            <a:ext cx="5614302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B37554-56CF-47FF-80BC-B1BA22358B23}"/>
              </a:ext>
            </a:extLst>
          </p:cNvPr>
          <p:cNvSpPr/>
          <p:nvPr/>
        </p:nvSpPr>
        <p:spPr>
          <a:xfrm>
            <a:off x="160008" y="491067"/>
            <a:ext cx="5993144" cy="5875868"/>
          </a:xfrm>
          <a:prstGeom prst="rect">
            <a:avLst/>
          </a:prstGeom>
          <a:gradFill>
            <a:gsLst>
              <a:gs pos="45000">
                <a:schemeClr val="bg1">
                  <a:lumMod val="95000"/>
                </a:schemeClr>
              </a:gs>
              <a:gs pos="27000">
                <a:schemeClr val="bg2"/>
              </a:gs>
              <a:gs pos="86000">
                <a:schemeClr val="bg1">
                  <a:lumMod val="75000"/>
                </a:schemeClr>
              </a:gs>
              <a:gs pos="0">
                <a:schemeClr val="bg1">
                  <a:lumMod val="95000"/>
                </a:schemeClr>
              </a:gs>
              <a:gs pos="64000">
                <a:schemeClr val="bg1">
                  <a:lumMod val="95000"/>
                </a:schemeClr>
              </a:gs>
              <a:gs pos="96000">
                <a:schemeClr val="bg1">
                  <a:lumMod val="95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0307EE-887F-4611-9B0C-A9FDA9DE3BF5}"/>
              </a:ext>
            </a:extLst>
          </p:cNvPr>
          <p:cNvSpPr/>
          <p:nvPr/>
        </p:nvSpPr>
        <p:spPr>
          <a:xfrm>
            <a:off x="6139410" y="870755"/>
            <a:ext cx="5527483" cy="5496179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439E3F-6BAE-45B0-922A-18B2CDD79CE6}"/>
              </a:ext>
            </a:extLst>
          </p:cNvPr>
          <p:cNvSpPr/>
          <p:nvPr/>
        </p:nvSpPr>
        <p:spPr>
          <a:xfrm>
            <a:off x="6139410" y="524933"/>
            <a:ext cx="5527483" cy="5875867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653CEB-7FD2-4375-980D-9753EE17BD8B}"/>
              </a:ext>
            </a:extLst>
          </p:cNvPr>
          <p:cNvSpPr/>
          <p:nvPr/>
        </p:nvSpPr>
        <p:spPr>
          <a:xfrm>
            <a:off x="6153153" y="491065"/>
            <a:ext cx="5584636" cy="5875867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11000">
                <a:schemeClr val="bg1">
                  <a:lumMod val="75000"/>
                </a:schemeClr>
              </a:gs>
              <a:gs pos="69000">
                <a:schemeClr val="bg1">
                  <a:lumMod val="95000"/>
                </a:schemeClr>
              </a:gs>
              <a:gs pos="35000">
                <a:schemeClr val="bg1">
                  <a:lumMod val="95000"/>
                </a:schemeClr>
              </a:gs>
              <a:gs pos="87000">
                <a:srgbClr val="D9D9D9"/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C58B5F-9033-431C-B5C2-390FA3503AD3}"/>
              </a:ext>
            </a:extLst>
          </p:cNvPr>
          <p:cNvSpPr txBox="1"/>
          <p:nvPr/>
        </p:nvSpPr>
        <p:spPr>
          <a:xfrm>
            <a:off x="824497" y="1095992"/>
            <a:ext cx="2332083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আবাসস্থল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A8AA30-E281-4013-B71E-1B9E175B1048}"/>
              </a:ext>
            </a:extLst>
          </p:cNvPr>
          <p:cNvSpPr txBox="1"/>
          <p:nvPr/>
        </p:nvSpPr>
        <p:spPr>
          <a:xfrm>
            <a:off x="6542987" y="1046971"/>
            <a:ext cx="4411837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9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উদ্ভিদগুলো কেমন জায়গায় জন্মে?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0EED46-7FA6-4FE0-BD49-87909E9CD81A}"/>
              </a:ext>
            </a:extLst>
          </p:cNvPr>
          <p:cNvSpPr txBox="1"/>
          <p:nvPr/>
        </p:nvSpPr>
        <p:spPr>
          <a:xfrm>
            <a:off x="4690906" y="2000878"/>
            <a:ext cx="626391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C0099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উদ্ভিদ প্রখর সূর্যের আলোযুক্ত স্থানে জন্মে?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7126F4D-E43C-4CDE-93E1-80BCE66AB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0" y="1706941"/>
            <a:ext cx="3871459" cy="21738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D6BD7B2-3ADE-4D9D-B66E-D0A325584D52}"/>
              </a:ext>
            </a:extLst>
          </p:cNvPr>
          <p:cNvSpPr txBox="1"/>
          <p:nvPr/>
        </p:nvSpPr>
        <p:spPr>
          <a:xfrm>
            <a:off x="4239651" y="3157179"/>
            <a:ext cx="128024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কাঁঠাল গাছ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 descr="A picture containing tree, outdoor, plant&#10;&#10;Description automatically generated">
            <a:extLst>
              <a:ext uri="{FF2B5EF4-FFF2-40B4-BE49-F238E27FC236}">
                <a16:creationId xmlns:a16="http://schemas.microsoft.com/office/drawing/2014/main" id="{17C91176-A573-427D-AF6E-412C60B21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863" y="3309323"/>
            <a:ext cx="4057419" cy="28506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CAAE298-1622-457C-B0FB-C2217837A63D}"/>
              </a:ext>
            </a:extLst>
          </p:cNvPr>
          <p:cNvSpPr txBox="1"/>
          <p:nvPr/>
        </p:nvSpPr>
        <p:spPr>
          <a:xfrm>
            <a:off x="6373482" y="5546690"/>
            <a:ext cx="129096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জাম গাছ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 descr="A picture containing tree, outdoor, plant&#10;&#10;Description automatically generated">
            <a:extLst>
              <a:ext uri="{FF2B5EF4-FFF2-40B4-BE49-F238E27FC236}">
                <a16:creationId xmlns:a16="http://schemas.microsoft.com/office/drawing/2014/main" id="{E4B62C5C-196A-4FB3-99F8-EBEBD9713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38" y="3880834"/>
            <a:ext cx="3830811" cy="22746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6070CAF-F971-4BD8-B705-BB0CA736943A}"/>
              </a:ext>
            </a:extLst>
          </p:cNvPr>
          <p:cNvSpPr txBox="1"/>
          <p:nvPr/>
        </p:nvSpPr>
        <p:spPr>
          <a:xfrm>
            <a:off x="822649" y="5237368"/>
            <a:ext cx="137624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228AFD-6C6E-40C8-92F2-B436D7D59A4F}"/>
              </a:ext>
            </a:extLst>
          </p:cNvPr>
          <p:cNvSpPr txBox="1"/>
          <p:nvPr/>
        </p:nvSpPr>
        <p:spPr>
          <a:xfrm>
            <a:off x="11171770" y="5987245"/>
            <a:ext cx="46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১৫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9C592B-3350-4051-8684-E808B4AE690F}"/>
              </a:ext>
            </a:extLst>
          </p:cNvPr>
          <p:cNvSpPr txBox="1"/>
          <p:nvPr/>
        </p:nvSpPr>
        <p:spPr>
          <a:xfrm>
            <a:off x="436987" y="5997601"/>
            <a:ext cx="477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১৪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Flowchart: Data 25">
            <a:extLst>
              <a:ext uri="{FF2B5EF4-FFF2-40B4-BE49-F238E27FC236}">
                <a16:creationId xmlns:a16="http://schemas.microsoft.com/office/drawing/2014/main" id="{C6C2A023-FB99-43E7-A8A6-6945BC4C8C79}"/>
              </a:ext>
            </a:extLst>
          </p:cNvPr>
          <p:cNvSpPr/>
          <p:nvPr/>
        </p:nvSpPr>
        <p:spPr>
          <a:xfrm rot="2770496">
            <a:off x="11162343" y="5393751"/>
            <a:ext cx="245253" cy="1143916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Data 26">
            <a:extLst>
              <a:ext uri="{FF2B5EF4-FFF2-40B4-BE49-F238E27FC236}">
                <a16:creationId xmlns:a16="http://schemas.microsoft.com/office/drawing/2014/main" id="{21B332F6-5046-4CDB-993F-A152F64FAB0E}"/>
              </a:ext>
            </a:extLst>
          </p:cNvPr>
          <p:cNvSpPr/>
          <p:nvPr/>
        </p:nvSpPr>
        <p:spPr>
          <a:xfrm rot="2770496">
            <a:off x="515313" y="406637"/>
            <a:ext cx="269327" cy="1143916"/>
          </a:xfrm>
          <a:prstGeom prst="flowChartInputOutput">
            <a:avLst/>
          </a:prstGeom>
          <a:solidFill>
            <a:srgbClr val="EB1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64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487</Words>
  <Application>Microsoft Office PowerPoint</Application>
  <PresentationFormat>Widescreen</PresentationFormat>
  <Paragraphs>137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Hajera akter Moni</dc:creator>
  <cp:lastModifiedBy>Hajera akter Moni</cp:lastModifiedBy>
  <cp:revision>59</cp:revision>
  <dcterms:created xsi:type="dcterms:W3CDTF">2021-09-11T05:32:18Z</dcterms:created>
  <dcterms:modified xsi:type="dcterms:W3CDTF">2021-09-12T19:33:08Z</dcterms:modified>
</cp:coreProperties>
</file>