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7" r:id="rId2"/>
    <p:sldId id="256" r:id="rId3"/>
    <p:sldId id="258" r:id="rId4"/>
    <p:sldId id="268" r:id="rId5"/>
    <p:sldId id="259" r:id="rId6"/>
    <p:sldId id="260" r:id="rId7"/>
    <p:sldId id="261" r:id="rId8"/>
    <p:sldId id="270" r:id="rId9"/>
    <p:sldId id="271" r:id="rId10"/>
    <p:sldId id="272" r:id="rId11"/>
    <p:sldId id="273" r:id="rId12"/>
    <p:sldId id="274" r:id="rId13"/>
    <p:sldId id="275" r:id="rId14"/>
    <p:sldId id="262" r:id="rId15"/>
    <p:sldId id="264" r:id="rId16"/>
    <p:sldId id="265" r:id="rId17"/>
    <p:sldId id="266" r:id="rId18"/>
    <p:sldId id="26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7" d="100"/>
          <a:sy n="87"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C618FB-3AE4-4AC7-94A9-2A59020ACF2C}" type="datetimeFigureOut">
              <a:rPr lang="en-US" smtClean="0"/>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429300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618FB-3AE4-4AC7-94A9-2A59020ACF2C}" type="datetimeFigureOut">
              <a:rPr lang="en-US" smtClean="0"/>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111344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618FB-3AE4-4AC7-94A9-2A59020ACF2C}" type="datetimeFigureOut">
              <a:rPr lang="en-US" smtClean="0"/>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30932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C618FB-3AE4-4AC7-94A9-2A59020ACF2C}" type="datetimeFigureOut">
              <a:rPr lang="en-US" smtClean="0"/>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14349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618FB-3AE4-4AC7-94A9-2A59020ACF2C}" type="datetimeFigureOut">
              <a:rPr lang="en-US" smtClean="0"/>
              <a:t>13-Sep-21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58001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C618FB-3AE4-4AC7-94A9-2A59020ACF2C}" type="datetimeFigureOut">
              <a:rPr lang="en-US" smtClean="0"/>
              <a:t>13-Sep-21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254401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C618FB-3AE4-4AC7-94A9-2A59020ACF2C}" type="datetimeFigureOut">
              <a:rPr lang="en-US" smtClean="0"/>
              <a:t>13-Sep-21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100751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C618FB-3AE4-4AC7-94A9-2A59020ACF2C}" type="datetimeFigureOut">
              <a:rPr lang="en-US" smtClean="0"/>
              <a:t>13-Sep-21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327509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618FB-3AE4-4AC7-94A9-2A59020ACF2C}" type="datetimeFigureOut">
              <a:rPr lang="en-US" smtClean="0"/>
              <a:t>13-Sep-21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8847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618FB-3AE4-4AC7-94A9-2A59020ACF2C}" type="datetimeFigureOut">
              <a:rPr lang="en-US" smtClean="0"/>
              <a:t>13-Sep-21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78882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618FB-3AE4-4AC7-94A9-2A59020ACF2C}" type="datetimeFigureOut">
              <a:rPr lang="en-US" smtClean="0"/>
              <a:t>13-Sep-21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B07CA-EA19-4521-8CA2-48D9B4ED3497}" type="slidenum">
              <a:rPr lang="en-US" smtClean="0"/>
              <a:t>‹#›</a:t>
            </a:fld>
            <a:endParaRPr lang="en-US"/>
          </a:p>
        </p:txBody>
      </p:sp>
    </p:spTree>
    <p:extLst>
      <p:ext uri="{BB962C8B-B14F-4D97-AF65-F5344CB8AC3E}">
        <p14:creationId xmlns:p14="http://schemas.microsoft.com/office/powerpoint/2010/main" val="213211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618FB-3AE4-4AC7-94A9-2A59020ACF2C}" type="datetimeFigureOut">
              <a:rPr lang="en-US" smtClean="0"/>
              <a:t>13-Sep-21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B07CA-EA19-4521-8CA2-48D9B4ED3497}" type="slidenum">
              <a:rPr lang="en-US" smtClean="0"/>
              <a:t>‹#›</a:t>
            </a:fld>
            <a:endParaRPr lang="en-US"/>
          </a:p>
        </p:txBody>
      </p:sp>
    </p:spTree>
    <p:extLst>
      <p:ext uri="{BB962C8B-B14F-4D97-AF65-F5344CB8AC3E}">
        <p14:creationId xmlns:p14="http://schemas.microsoft.com/office/powerpoint/2010/main" val="34220384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1011" y="2178083"/>
            <a:ext cx="324128" cy="830997"/>
          </a:xfrm>
          <a:prstGeom prst="rect">
            <a:avLst/>
          </a:prstGeom>
        </p:spPr>
        <p:txBody>
          <a:bodyPr wrap="none">
            <a:spAutoFit/>
          </a:bodyPr>
          <a:lstStyle/>
          <a:p>
            <a:r>
              <a:rPr lang="en-US" sz="4800" b="1" dirty="0" smtClean="0">
                <a:ln/>
                <a:effectLst>
                  <a:outerShdw blurRad="38100" dist="19050" dir="2700000" algn="tl" rotWithShape="0">
                    <a:schemeClr val="dk1">
                      <a:lumMod val="50000"/>
                      <a:alpha val="40000"/>
                    </a:schemeClr>
                  </a:outerShdw>
                </a:effectLst>
              </a:rPr>
              <a:t> </a:t>
            </a:r>
            <a:endParaRPr lang="en-US" sz="4800" b="1" dirty="0">
              <a:ln/>
              <a:effectLst>
                <a:outerShdw blurRad="38100" dist="19050" dir="2700000" algn="tl" rotWithShape="0">
                  <a:schemeClr val="dk1">
                    <a:lumMod val="50000"/>
                    <a:alpha val="40000"/>
                  </a:schemeClr>
                </a:outerShdw>
              </a:effectLst>
            </a:endParaRPr>
          </a:p>
        </p:txBody>
      </p:sp>
      <p:pic>
        <p:nvPicPr>
          <p:cNvPr id="3" name="Picture 2"/>
          <p:cNvPicPr>
            <a:picLocks noChangeAspect="1"/>
          </p:cNvPicPr>
          <p:nvPr/>
        </p:nvPicPr>
        <p:blipFill>
          <a:blip r:embed="rId2"/>
          <a:stretch>
            <a:fillRect/>
          </a:stretch>
        </p:blipFill>
        <p:spPr>
          <a:xfrm>
            <a:off x="1916933" y="326472"/>
            <a:ext cx="7799943" cy="5365215"/>
          </a:xfrm>
          <a:prstGeom prst="rect">
            <a:avLst/>
          </a:prstGeom>
        </p:spPr>
      </p:pic>
      <p:sp>
        <p:nvSpPr>
          <p:cNvPr id="6" name="TextBox 5"/>
          <p:cNvSpPr txBox="1"/>
          <p:nvPr/>
        </p:nvSpPr>
        <p:spPr>
          <a:xfrm>
            <a:off x="3161839" y="2362748"/>
            <a:ext cx="5310130" cy="646331"/>
          </a:xfrm>
          <a:prstGeom prst="rect">
            <a:avLst/>
          </a:prstGeom>
          <a:solidFill>
            <a:srgbClr val="00B0F0"/>
          </a:solidFill>
        </p:spPr>
        <p:txBody>
          <a:bodyPr wrap="square" rtlCol="0">
            <a:spAutoFit/>
          </a:bodyPr>
          <a:lstStyle/>
          <a:p>
            <a:r>
              <a:rPr lang="en-US" dirty="0" smtClean="0"/>
              <a:t>  </a:t>
            </a:r>
            <a:r>
              <a:rPr lang="en-US" sz="3600" b="1" dirty="0" smtClean="0">
                <a:ln w="22225">
                  <a:solidFill>
                    <a:schemeClr val="accent2"/>
                  </a:solidFill>
                  <a:prstDash val="solid"/>
                </a:ln>
                <a:solidFill>
                  <a:schemeClr val="accent2">
                    <a:lumMod val="40000"/>
                    <a:lumOff val="60000"/>
                  </a:schemeClr>
                </a:solidFill>
              </a:rPr>
              <a:t>WELCOME MY STUDENTS </a:t>
            </a:r>
            <a:endParaRPr lang="en-US" sz="3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03057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1436"/>
            <a:ext cx="12191998" cy="1200329"/>
          </a:xfrm>
          <a:prstGeom prst="rect">
            <a:avLst/>
          </a:prstGeom>
        </p:spPr>
        <p:txBody>
          <a:bodyPr wrap="square">
            <a:spAutoFit/>
          </a:bodyPr>
          <a:lstStyle/>
          <a:p>
            <a:r>
              <a:rPr lang="en-US" sz="2400" b="1" dirty="0">
                <a:solidFill>
                  <a:schemeClr val="accent5">
                    <a:lumMod val="50000"/>
                  </a:schemeClr>
                </a:solidFill>
                <a:latin typeface="Roboto"/>
              </a:rPr>
              <a:t>He graduated with the first position in first class in 1938. He was appointed a teacher of the Art School while he was still a student there. He also attended the </a:t>
            </a:r>
            <a:r>
              <a:rPr lang="en-US" sz="2400" b="1" dirty="0">
                <a:solidFill>
                  <a:srgbClr val="FF0000"/>
                </a:solidFill>
                <a:latin typeface="Roboto"/>
              </a:rPr>
              <a:t>Slade School of Arts, London </a:t>
            </a:r>
            <a:r>
              <a:rPr lang="en-US" sz="2400" b="1" dirty="0">
                <a:solidFill>
                  <a:schemeClr val="accent5">
                    <a:lumMod val="50000"/>
                  </a:schemeClr>
                </a:solidFill>
                <a:latin typeface="Roboto"/>
              </a:rPr>
              <a:t>during 1951-52.</a:t>
            </a:r>
            <a:endParaRPr lang="en-US" sz="2400" b="1" dirty="0">
              <a:solidFill>
                <a:schemeClr val="accent5">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08778"/>
            <a:ext cx="3654333" cy="2431793"/>
          </a:xfrm>
          <a:prstGeom prst="rect">
            <a:avLst/>
          </a:prstGeom>
        </p:spPr>
      </p:pic>
      <p:sp>
        <p:nvSpPr>
          <p:cNvPr id="7" name="Rectangle 6"/>
          <p:cNvSpPr/>
          <p:nvPr/>
        </p:nvSpPr>
        <p:spPr>
          <a:xfrm>
            <a:off x="3794592" y="2987606"/>
            <a:ext cx="3836435" cy="400110"/>
          </a:xfrm>
          <a:prstGeom prst="rect">
            <a:avLst/>
          </a:prstGeom>
        </p:spPr>
        <p:txBody>
          <a:bodyPr wrap="none">
            <a:spAutoFit/>
          </a:bodyPr>
          <a:lstStyle/>
          <a:p>
            <a:r>
              <a:rPr lang="en-US" sz="2000" b="1" dirty="0">
                <a:solidFill>
                  <a:srgbClr val="002060"/>
                </a:solidFill>
                <a:latin typeface="Roboto"/>
              </a:rPr>
              <a:t>Slade School of Arts, London </a:t>
            </a:r>
            <a:endParaRPr lang="en-US" sz="2000" dirty="0">
              <a:solidFill>
                <a:srgbClr val="002060"/>
              </a:solidFill>
            </a:endParaRPr>
          </a:p>
        </p:txBody>
      </p:sp>
      <p:sp>
        <p:nvSpPr>
          <p:cNvPr id="8" name="Rectangle 7"/>
          <p:cNvSpPr/>
          <p:nvPr/>
        </p:nvSpPr>
        <p:spPr>
          <a:xfrm>
            <a:off x="1" y="4269661"/>
            <a:ext cx="12191999" cy="2677656"/>
          </a:xfrm>
          <a:prstGeom prst="rect">
            <a:avLst/>
          </a:prstGeom>
        </p:spPr>
        <p:txBody>
          <a:bodyPr wrap="square">
            <a:spAutoFit/>
          </a:bodyPr>
          <a:lstStyle/>
          <a:p>
            <a:r>
              <a:rPr lang="en-US" sz="2400" b="1" dirty="0">
                <a:solidFill>
                  <a:srgbClr val="002060"/>
                </a:solidFill>
                <a:latin typeface="Roboto"/>
              </a:rPr>
              <a:t>Zainul Abedin is considered the founding father of Bangladeshi art. He was an artist of outstanding talent and earned international reputation. For his artistic and visionary qualities, he is referred to as Shilpacharya meaning 'great teacher of art' in Bangladesh. He was the first Principal of the first art school in Dhaka in East Pakistan (now Bangladesh). He organized the </a:t>
            </a:r>
            <a:r>
              <a:rPr lang="en-US" sz="2400" b="1" dirty="0" err="1">
                <a:solidFill>
                  <a:srgbClr val="002060"/>
                </a:solidFill>
                <a:latin typeface="Roboto"/>
              </a:rPr>
              <a:t>Nabanna</a:t>
            </a:r>
            <a:r>
              <a:rPr lang="en-US" sz="2400" b="1" dirty="0">
                <a:solidFill>
                  <a:srgbClr val="002060"/>
                </a:solidFill>
                <a:latin typeface="Roboto"/>
              </a:rPr>
              <a:t> (harvest) exhibition in 1969. The exhibition included a 65 feet long scroll portraying the rural East Pakistan in phases from abundance to poverty. </a:t>
            </a:r>
            <a:endParaRPr lang="en-US" sz="2400" b="1" dirty="0">
              <a:solidFill>
                <a:srgbClr val="002060"/>
              </a:solidFill>
            </a:endParaRPr>
          </a:p>
        </p:txBody>
      </p:sp>
    </p:spTree>
    <p:extLst>
      <p:ext uri="{BB962C8B-B14F-4D97-AF65-F5344CB8AC3E}">
        <p14:creationId xmlns:p14="http://schemas.microsoft.com/office/powerpoint/2010/main" val="19413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0890"/>
            <a:ext cx="12192000" cy="2308324"/>
          </a:xfrm>
          <a:prstGeom prst="rect">
            <a:avLst/>
          </a:prstGeom>
        </p:spPr>
        <p:txBody>
          <a:bodyPr wrap="square">
            <a:spAutoFit/>
          </a:bodyPr>
          <a:lstStyle/>
          <a:p>
            <a:r>
              <a:rPr lang="en-US" sz="2400" b="1" dirty="0">
                <a:solidFill>
                  <a:srgbClr val="002060"/>
                </a:solidFill>
                <a:latin typeface="Roboto"/>
              </a:rPr>
              <a:t>This intensified the already heightened non-cooperation movement against the Pakistan regime. The exhibition was symbolic of the </a:t>
            </a:r>
            <a:r>
              <a:rPr lang="en-US" sz="2400" b="1" dirty="0" err="1">
                <a:solidFill>
                  <a:srgbClr val="002060"/>
                </a:solidFill>
                <a:latin typeface="Roboto"/>
              </a:rPr>
              <a:t>Bangalec</a:t>
            </a:r>
            <a:r>
              <a:rPr lang="en-US" sz="2400" b="1" dirty="0">
                <a:solidFill>
                  <a:srgbClr val="002060"/>
                </a:solidFill>
                <a:latin typeface="Roboto"/>
              </a:rPr>
              <a:t> artists' protest and a milestone in our struggle for cultural and political freedom. </a:t>
            </a:r>
            <a:r>
              <a:rPr lang="en-US" sz="2400" b="1" dirty="0" err="1">
                <a:solidFill>
                  <a:srgbClr val="002060"/>
                </a:solidFill>
                <a:latin typeface="Roboto"/>
              </a:rPr>
              <a:t>ZainuTs</a:t>
            </a:r>
            <a:r>
              <a:rPr lang="en-US" sz="2400" b="1" dirty="0">
                <a:solidFill>
                  <a:srgbClr val="002060"/>
                </a:solidFill>
                <a:latin typeface="Roboto"/>
              </a:rPr>
              <a:t> dynamic style of work is evident in a </a:t>
            </a:r>
            <a:r>
              <a:rPr lang="en-US" sz="2400" b="1" dirty="0">
                <a:solidFill>
                  <a:srgbClr val="FF0000"/>
                </a:solidFill>
                <a:latin typeface="Roboto"/>
              </a:rPr>
              <a:t>30 feet long scroll painting called </a:t>
            </a:r>
            <a:r>
              <a:rPr lang="en-US" sz="2400" b="1" dirty="0" err="1">
                <a:solidFill>
                  <a:srgbClr val="FF0000"/>
                </a:solidFill>
                <a:latin typeface="Roboto"/>
              </a:rPr>
              <a:t>Manpura</a:t>
            </a:r>
            <a:r>
              <a:rPr lang="en-US" sz="2400" b="1" dirty="0">
                <a:solidFill>
                  <a:srgbClr val="002060"/>
                </a:solidFill>
                <a:latin typeface="Roboto"/>
              </a:rPr>
              <a:t>, which was done to commemorate the death of hundreds and thousands of people in the devastating cyclone of 1970.</a:t>
            </a:r>
            <a:endParaRPr lang="en-US" sz="2400" b="1"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197" y="3079214"/>
            <a:ext cx="6811145" cy="3778786"/>
          </a:xfrm>
          <a:prstGeom prst="rect">
            <a:avLst/>
          </a:prstGeom>
        </p:spPr>
      </p:pic>
    </p:spTree>
    <p:extLst>
      <p:ext uri="{BB962C8B-B14F-4D97-AF65-F5344CB8AC3E}">
        <p14:creationId xmlns:p14="http://schemas.microsoft.com/office/powerpoint/2010/main" val="229888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5227"/>
            <a:ext cx="12192000" cy="1200329"/>
          </a:xfrm>
          <a:prstGeom prst="rect">
            <a:avLst/>
          </a:prstGeom>
        </p:spPr>
        <p:txBody>
          <a:bodyPr wrap="square">
            <a:spAutoFit/>
          </a:bodyPr>
          <a:lstStyle/>
          <a:p>
            <a:pPr algn="just" fontAlgn="base"/>
            <a:r>
              <a:rPr lang="en-US" sz="2400" b="1" dirty="0">
                <a:solidFill>
                  <a:srgbClr val="002060"/>
                </a:solidFill>
                <a:latin typeface="Roboto"/>
              </a:rPr>
              <a:t>He designed the pages of the Constitution of the Bangladesh. He founded the Folk Art Museum at Sonargaon, and also Zainul Abedin Shangrahasala, a gallery of his own works in Mymensingh in 1975</a:t>
            </a:r>
            <a:r>
              <a:rPr lang="en-US" sz="2400" b="1" dirty="0" smtClean="0">
                <a:solidFill>
                  <a:srgbClr val="002060"/>
                </a:solidFill>
                <a:latin typeface="Roboto"/>
              </a:rPr>
              <a:t>.</a:t>
            </a:r>
            <a:endParaRPr lang="en-US" sz="2400" b="1" dirty="0">
              <a:solidFill>
                <a:srgbClr val="002060"/>
              </a:solidFill>
              <a:latin typeface="Roboto"/>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9562"/>
            <a:ext cx="4499811" cy="2531894"/>
          </a:xfrm>
          <a:prstGeom prst="rect">
            <a:avLst/>
          </a:prstGeom>
        </p:spPr>
      </p:pic>
      <p:sp>
        <p:nvSpPr>
          <p:cNvPr id="7" name="Rectangle 6"/>
          <p:cNvSpPr/>
          <p:nvPr/>
        </p:nvSpPr>
        <p:spPr>
          <a:xfrm>
            <a:off x="4591126" y="3244334"/>
            <a:ext cx="3587264" cy="369332"/>
          </a:xfrm>
          <a:prstGeom prst="rect">
            <a:avLst/>
          </a:prstGeom>
        </p:spPr>
        <p:txBody>
          <a:bodyPr wrap="none">
            <a:spAutoFit/>
          </a:bodyPr>
          <a:lstStyle/>
          <a:p>
            <a:r>
              <a:rPr lang="en-US" b="1" dirty="0">
                <a:solidFill>
                  <a:srgbClr val="002060"/>
                </a:solidFill>
                <a:latin typeface="Roboto"/>
              </a:rPr>
              <a:t>Folk Art Museum at Sonargaon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14061"/>
            <a:ext cx="8085221" cy="4710989"/>
          </a:xfrm>
          <a:prstGeom prst="rect">
            <a:avLst/>
          </a:prstGeom>
        </p:spPr>
      </p:pic>
      <p:sp>
        <p:nvSpPr>
          <p:cNvPr id="9" name="Rectangle 8"/>
          <p:cNvSpPr/>
          <p:nvPr/>
        </p:nvSpPr>
        <p:spPr>
          <a:xfrm>
            <a:off x="8085220" y="4242705"/>
            <a:ext cx="3767506" cy="400110"/>
          </a:xfrm>
          <a:prstGeom prst="rect">
            <a:avLst/>
          </a:prstGeom>
        </p:spPr>
        <p:txBody>
          <a:bodyPr wrap="none">
            <a:spAutoFit/>
          </a:bodyPr>
          <a:lstStyle/>
          <a:p>
            <a:r>
              <a:rPr lang="en-US" sz="2000" b="1" dirty="0">
                <a:solidFill>
                  <a:srgbClr val="002060"/>
                </a:solidFill>
                <a:latin typeface="Roboto"/>
              </a:rPr>
              <a:t>Zainul Abedin Shangrahasala</a:t>
            </a:r>
            <a:endParaRPr lang="en-US" sz="2000" b="1" dirty="0"/>
          </a:p>
        </p:txBody>
      </p:sp>
    </p:spTree>
    <p:extLst>
      <p:ext uri="{BB962C8B-B14F-4D97-AF65-F5344CB8AC3E}">
        <p14:creationId xmlns:p14="http://schemas.microsoft.com/office/powerpoint/2010/main" val="7254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06986"/>
            <a:ext cx="12192000" cy="2308324"/>
          </a:xfrm>
          <a:prstGeom prst="rect">
            <a:avLst/>
          </a:prstGeom>
        </p:spPr>
        <p:txBody>
          <a:bodyPr wrap="square">
            <a:spAutoFit/>
          </a:bodyPr>
          <a:lstStyle/>
          <a:p>
            <a:r>
              <a:rPr lang="en-US" sz="2400" b="1" dirty="0">
                <a:solidFill>
                  <a:srgbClr val="002060"/>
                </a:solidFill>
                <a:latin typeface="Roboto"/>
              </a:rPr>
              <a:t>The river </a:t>
            </a:r>
            <a:r>
              <a:rPr lang="en-US" sz="2400" b="1" dirty="0">
                <a:solidFill>
                  <a:srgbClr val="FF0000"/>
                </a:solidFill>
                <a:latin typeface="Roboto"/>
              </a:rPr>
              <a:t>Brahmaputra</a:t>
            </a:r>
            <a:r>
              <a:rPr lang="en-US" sz="2400" b="1" dirty="0">
                <a:solidFill>
                  <a:srgbClr val="002060"/>
                </a:solidFill>
                <a:latin typeface="Roboto"/>
              </a:rPr>
              <a:t> played a vital role in his paintings and was a source of inspiration all through his career. Much of his childhood was spent near the scenic river Brahmaputra. A series of water </a:t>
            </a:r>
            <a:r>
              <a:rPr lang="en-US" sz="2400" b="1" dirty="0" err="1">
                <a:solidFill>
                  <a:srgbClr val="002060"/>
                </a:solidFill>
                <a:latin typeface="Roboto"/>
              </a:rPr>
              <a:t>colours</a:t>
            </a:r>
            <a:r>
              <a:rPr lang="en-US" sz="2400" b="1" dirty="0">
                <a:solidFill>
                  <a:srgbClr val="002060"/>
                </a:solidFill>
                <a:latin typeface="Roboto"/>
              </a:rPr>
              <a:t> that Zainul did as his tribute to the river earned him the Governor's Gold Medal in an all-India exhibition in 1938. This was the first time that he came into spotlight and this award gave him the confidence to create his own visual style.</a:t>
            </a:r>
            <a:endParaRPr lang="en-US" sz="2400" b="1" dirty="0">
              <a:solidFill>
                <a:srgbClr val="002060"/>
              </a:solidFill>
            </a:endParaRPr>
          </a:p>
        </p:txBody>
      </p:sp>
      <p:sp>
        <p:nvSpPr>
          <p:cNvPr id="6" name="Rectangle 5"/>
          <p:cNvSpPr/>
          <p:nvPr/>
        </p:nvSpPr>
        <p:spPr>
          <a:xfrm>
            <a:off x="5781864" y="4725045"/>
            <a:ext cx="2521844" cy="523220"/>
          </a:xfrm>
          <a:prstGeom prst="rect">
            <a:avLst/>
          </a:prstGeom>
        </p:spPr>
        <p:txBody>
          <a:bodyPr wrap="none">
            <a:spAutoFit/>
          </a:bodyPr>
          <a:lstStyle/>
          <a:p>
            <a:r>
              <a:rPr lang="en-US" sz="2800" b="1" dirty="0">
                <a:solidFill>
                  <a:srgbClr val="FF0000"/>
                </a:solidFill>
                <a:latin typeface="Roboto"/>
              </a:rPr>
              <a:t>Brahmaputra </a:t>
            </a:r>
            <a:endParaRPr lang="en-US" sz="2400"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5310"/>
            <a:ext cx="5204348" cy="3742690"/>
          </a:xfrm>
          <a:prstGeom prst="rect">
            <a:avLst/>
          </a:prstGeom>
        </p:spPr>
      </p:pic>
    </p:spTree>
    <p:extLst>
      <p:ext uri="{BB962C8B-B14F-4D97-AF65-F5344CB8AC3E}">
        <p14:creationId xmlns:p14="http://schemas.microsoft.com/office/powerpoint/2010/main" val="32524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49371" y="377441"/>
            <a:ext cx="3111686" cy="523220"/>
          </a:xfrm>
          <a:prstGeom prst="rect">
            <a:avLst/>
          </a:prstGeom>
          <a:solidFill>
            <a:srgbClr val="FF0000"/>
          </a:solidFill>
        </p:spPr>
        <p:txBody>
          <a:bodyPr wrap="none">
            <a:spAutoFit/>
          </a:bodyPr>
          <a:lstStyle/>
          <a:p>
            <a:r>
              <a:rPr lang="en-US" sz="2800" b="1" i="0" u="none" strike="noStrike" dirty="0" smtClean="0">
                <a:ln w="0"/>
                <a:effectLst>
                  <a:outerShdw blurRad="38100" dist="19050" dir="2700000" algn="tl" rotWithShape="0">
                    <a:schemeClr val="dk1">
                      <a:alpha val="40000"/>
                    </a:schemeClr>
                  </a:outerShdw>
                </a:effectLst>
                <a:latin typeface="Roboto"/>
              </a:rPr>
              <a:t>Word &amp; Meaning </a:t>
            </a:r>
            <a:endParaRPr lang="en-US" sz="2800" b="1" dirty="0">
              <a:ln w="0"/>
              <a:effectLst>
                <a:outerShdw blurRad="38100" dist="19050" dir="2700000" algn="tl" rotWithShape="0">
                  <a:schemeClr val="dk1">
                    <a:alpha val="40000"/>
                  </a:scheme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3209883141"/>
              </p:ext>
            </p:extLst>
          </p:nvPr>
        </p:nvGraphicFramePr>
        <p:xfrm>
          <a:off x="1005179" y="1164829"/>
          <a:ext cx="3338221" cy="4935184"/>
        </p:xfrm>
        <a:graphic>
          <a:graphicData uri="http://schemas.openxmlformats.org/drawingml/2006/table">
            <a:tbl>
              <a:tblPr firstRow="1" bandRow="1">
                <a:tableStyleId>{5C22544A-7EE6-4342-B048-85BDC9FD1C3A}</a:tableStyleId>
              </a:tblPr>
              <a:tblGrid>
                <a:gridCol w="3338221"/>
              </a:tblGrid>
              <a:tr h="616898">
                <a:tc>
                  <a:txBody>
                    <a:bodyPr/>
                    <a:lstStyle/>
                    <a:p>
                      <a:r>
                        <a:rPr lang="en-US" sz="2800" dirty="0" smtClean="0"/>
                        <a:t>          Word</a:t>
                      </a:r>
                      <a:endParaRPr lang="en-US" sz="2800" dirty="0"/>
                    </a:p>
                  </a:txBody>
                  <a:tcPr/>
                </a:tc>
              </a:tr>
              <a:tr h="616898">
                <a:tc>
                  <a:txBody>
                    <a:bodyPr/>
                    <a:lstStyle/>
                    <a:p>
                      <a:r>
                        <a:rPr lang="en-US" sz="2800" dirty="0" smtClean="0"/>
                        <a:t>         Colonial</a:t>
                      </a:r>
                    </a:p>
                  </a:txBody>
                  <a:tcPr/>
                </a:tc>
              </a:tr>
              <a:tr h="616898">
                <a:tc>
                  <a:txBody>
                    <a:bodyPr/>
                    <a:lstStyle/>
                    <a:p>
                      <a:r>
                        <a:rPr lang="en-US" sz="2800" dirty="0" smtClean="0"/>
                        <a:t>    Characteristic </a:t>
                      </a:r>
                      <a:endParaRPr lang="en-US" sz="2800" dirty="0"/>
                    </a:p>
                  </a:txBody>
                  <a:tcPr/>
                </a:tc>
              </a:tr>
              <a:tr h="616898">
                <a:tc>
                  <a:txBody>
                    <a:bodyPr/>
                    <a:lstStyle/>
                    <a:p>
                      <a:r>
                        <a:rPr lang="en-US" sz="2800" dirty="0" smtClean="0"/>
                        <a:t>    Dissatisfaction</a:t>
                      </a:r>
                    </a:p>
                  </a:txBody>
                  <a:tcPr/>
                </a:tc>
              </a:tr>
              <a:tr h="616898">
                <a:tc>
                  <a:txBody>
                    <a:bodyPr/>
                    <a:lstStyle/>
                    <a:p>
                      <a:r>
                        <a:rPr lang="en-US" sz="2800" dirty="0" smtClean="0"/>
                        <a:t>      Deprivation </a:t>
                      </a:r>
                      <a:endParaRPr lang="en-US" sz="2800" dirty="0"/>
                    </a:p>
                  </a:txBody>
                  <a:tcPr/>
                </a:tc>
              </a:tr>
              <a:tr h="616898">
                <a:tc>
                  <a:txBody>
                    <a:bodyPr/>
                    <a:lstStyle/>
                    <a:p>
                      <a:r>
                        <a:rPr lang="en-US" sz="2800" dirty="0" smtClean="0"/>
                        <a:t>      Starvation</a:t>
                      </a:r>
                    </a:p>
                  </a:txBody>
                  <a:tcPr/>
                </a:tc>
              </a:tr>
              <a:tr h="616898">
                <a:tc>
                  <a:txBody>
                    <a:bodyPr/>
                    <a:lstStyle/>
                    <a:p>
                      <a:r>
                        <a:rPr lang="en-US" sz="2800" dirty="0" smtClean="0"/>
                        <a:t>        Depict</a:t>
                      </a:r>
                      <a:r>
                        <a:rPr lang="en-US" sz="2800" baseline="0" dirty="0" smtClean="0"/>
                        <a:t> </a:t>
                      </a:r>
                      <a:endParaRPr lang="en-US" sz="2800" dirty="0"/>
                    </a:p>
                  </a:txBody>
                  <a:tcPr/>
                </a:tc>
              </a:tr>
              <a:tr h="616898">
                <a:tc>
                  <a:txBody>
                    <a:bodyPr/>
                    <a:lstStyle/>
                    <a:p>
                      <a:r>
                        <a:rPr lang="en-US" sz="2800" dirty="0" smtClean="0"/>
                        <a:t>         Knack </a:t>
                      </a:r>
                      <a:endParaRPr lang="en-US" sz="28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69053348"/>
              </p:ext>
            </p:extLst>
          </p:nvPr>
        </p:nvGraphicFramePr>
        <p:xfrm>
          <a:off x="4342063" y="1162250"/>
          <a:ext cx="4741779" cy="618423"/>
        </p:xfrm>
        <a:graphic>
          <a:graphicData uri="http://schemas.openxmlformats.org/drawingml/2006/table">
            <a:tbl>
              <a:tblPr firstRow="1" bandRow="1">
                <a:tableStyleId>{5C22544A-7EE6-4342-B048-85BDC9FD1C3A}</a:tableStyleId>
              </a:tblPr>
              <a:tblGrid>
                <a:gridCol w="4741779"/>
              </a:tblGrid>
              <a:tr h="618423">
                <a:tc>
                  <a:txBody>
                    <a:bodyPr/>
                    <a:lstStyle/>
                    <a:p>
                      <a:r>
                        <a:rPr lang="en-US" sz="2800" dirty="0" smtClean="0"/>
                        <a:t>                    Meaning</a:t>
                      </a:r>
                      <a:endParaRPr lang="en-US" sz="2800" dirty="0"/>
                    </a:p>
                  </a:txBody>
                  <a:tcPr/>
                </a:tc>
              </a:tr>
            </a:tbl>
          </a:graphicData>
        </a:graphic>
      </p:graphicFrame>
      <p:sp>
        <p:nvSpPr>
          <p:cNvPr id="12" name="Rectangle 11"/>
          <p:cNvSpPr/>
          <p:nvPr/>
        </p:nvSpPr>
        <p:spPr>
          <a:xfrm>
            <a:off x="5976940" y="1860702"/>
            <a:ext cx="2364750" cy="523220"/>
          </a:xfrm>
          <a:prstGeom prst="rect">
            <a:avLst/>
          </a:prstGeom>
        </p:spPr>
        <p:txBody>
          <a:bodyPr wrap="none">
            <a:spAutoFit/>
          </a:bodyPr>
          <a:lstStyle/>
          <a:p>
            <a:r>
              <a:rPr lang="as-IN" sz="2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ঔপনিবেশিক</a:t>
            </a:r>
            <a:endParaRPr lang="en-US" sz="2800" dirty="0">
              <a:solidFill>
                <a:srgbClr val="002060"/>
              </a:solidFill>
            </a:endParaRPr>
          </a:p>
        </p:txBody>
      </p:sp>
      <p:sp>
        <p:nvSpPr>
          <p:cNvPr id="13" name="Rectangle 12"/>
          <p:cNvSpPr/>
          <p:nvPr/>
        </p:nvSpPr>
        <p:spPr>
          <a:xfrm>
            <a:off x="6041452" y="2428471"/>
            <a:ext cx="1967205" cy="523220"/>
          </a:xfrm>
          <a:prstGeom prst="rect">
            <a:avLst/>
          </a:prstGeom>
        </p:spPr>
        <p:txBody>
          <a:bodyPr wrap="none">
            <a:spAutoFit/>
          </a:bodyPr>
          <a:lstStyle/>
          <a:p>
            <a:r>
              <a:rPr lang="as-IN" sz="2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বৈশিষ্ট্যময়</a:t>
            </a:r>
            <a:endParaRPr lang="en-US" sz="2800" dirty="0">
              <a:solidFill>
                <a:srgbClr val="002060"/>
              </a:solidFill>
            </a:endParaRPr>
          </a:p>
        </p:txBody>
      </p:sp>
      <p:sp>
        <p:nvSpPr>
          <p:cNvPr id="14" name="Rectangle 13"/>
          <p:cNvSpPr/>
          <p:nvPr/>
        </p:nvSpPr>
        <p:spPr>
          <a:xfrm>
            <a:off x="6311863" y="3058376"/>
            <a:ext cx="1560042" cy="523220"/>
          </a:xfrm>
          <a:prstGeom prst="rect">
            <a:avLst/>
          </a:prstGeom>
        </p:spPr>
        <p:txBody>
          <a:bodyPr wrap="none">
            <a:spAutoFit/>
          </a:bodyPr>
          <a:lstStyle/>
          <a:p>
            <a:r>
              <a:rPr lang="as-IN" sz="2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অসন্তুষ্টি</a:t>
            </a:r>
            <a:endParaRPr lang="en-US" sz="2800" dirty="0">
              <a:solidFill>
                <a:srgbClr val="002060"/>
              </a:solidFill>
            </a:endParaRPr>
          </a:p>
        </p:txBody>
      </p:sp>
      <p:sp>
        <p:nvSpPr>
          <p:cNvPr id="15" name="Rectangle 14"/>
          <p:cNvSpPr/>
          <p:nvPr/>
        </p:nvSpPr>
        <p:spPr>
          <a:xfrm>
            <a:off x="6517047" y="3663040"/>
            <a:ext cx="1149674" cy="523220"/>
          </a:xfrm>
          <a:prstGeom prst="rect">
            <a:avLst/>
          </a:prstGeom>
        </p:spPr>
        <p:txBody>
          <a:bodyPr wrap="none">
            <a:spAutoFit/>
          </a:bodyPr>
          <a:lstStyle/>
          <a:p>
            <a:r>
              <a:rPr lang="as-IN" sz="2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বঞ্চনা</a:t>
            </a:r>
            <a:endParaRPr lang="en-US" sz="2800"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
        <p:nvSpPr>
          <p:cNvPr id="16" name="Rectangle 15"/>
          <p:cNvSpPr/>
          <p:nvPr/>
        </p:nvSpPr>
        <p:spPr>
          <a:xfrm>
            <a:off x="6155570" y="4243747"/>
            <a:ext cx="1726755" cy="523220"/>
          </a:xfrm>
          <a:prstGeom prst="rect">
            <a:avLst/>
          </a:prstGeom>
        </p:spPr>
        <p:txBody>
          <a:bodyPr wrap="none">
            <a:spAutoFit/>
          </a:bodyPr>
          <a:lstStyle/>
          <a:p>
            <a:r>
              <a:rPr lang="as-IN" sz="2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খাদ্যাভাব</a:t>
            </a:r>
            <a:endParaRPr lang="en-US" sz="2800" b="1" dirty="0">
              <a:ln w="13462">
                <a:solidFill>
                  <a:schemeClr val="bg1"/>
                </a:solidFill>
                <a:prstDash val="solid"/>
              </a:ln>
              <a:solidFill>
                <a:srgbClr val="002060"/>
              </a:solidFill>
              <a:effectLst>
                <a:outerShdw dist="38100" dir="2700000" algn="bl" rotWithShape="0">
                  <a:schemeClr val="accent5"/>
                </a:outerShdw>
              </a:effectLst>
            </a:endParaRPr>
          </a:p>
        </p:txBody>
      </p:sp>
      <p:sp>
        <p:nvSpPr>
          <p:cNvPr id="17" name="Rectangle 16"/>
          <p:cNvSpPr/>
          <p:nvPr/>
        </p:nvSpPr>
        <p:spPr>
          <a:xfrm>
            <a:off x="6137240" y="4885435"/>
            <a:ext cx="2044149" cy="523220"/>
          </a:xfrm>
          <a:prstGeom prst="rect">
            <a:avLst/>
          </a:prstGeom>
        </p:spPr>
        <p:txBody>
          <a:bodyPr wrap="none">
            <a:spAutoFit/>
          </a:bodyPr>
          <a:lstStyle/>
          <a:p>
            <a:r>
              <a:rPr lang="as-IN" sz="2800" b="1" dirty="0">
                <a:ln w="9525">
                  <a:solidFill>
                    <a:schemeClr val="bg1"/>
                  </a:solidFill>
                  <a:prstDash val="solid"/>
                </a:ln>
                <a:solidFill>
                  <a:srgbClr val="002060"/>
                </a:solidFill>
                <a:effectLst>
                  <a:outerShdw blurRad="12700" dist="38100" dir="2700000" algn="tl" rotWithShape="0">
                    <a:schemeClr val="bg1">
                      <a:lumMod val="50000"/>
                    </a:schemeClr>
                  </a:outerShdw>
                </a:effectLst>
              </a:rPr>
              <a:t>চিত্রিত করা</a:t>
            </a:r>
            <a:endParaRPr lang="en-US" sz="2800"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
        <p:nvSpPr>
          <p:cNvPr id="18" name="Rectangle 17"/>
          <p:cNvSpPr/>
          <p:nvPr/>
        </p:nvSpPr>
        <p:spPr>
          <a:xfrm>
            <a:off x="6434492" y="5453204"/>
            <a:ext cx="1314784" cy="523220"/>
          </a:xfrm>
          <a:prstGeom prst="rect">
            <a:avLst/>
          </a:prstGeom>
        </p:spPr>
        <p:txBody>
          <a:bodyPr wrap="none">
            <a:spAutoFit/>
          </a:bodyPr>
          <a:lstStyle/>
          <a:p>
            <a:r>
              <a:rPr lang="as-IN" sz="2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নৈপুণ্য</a:t>
            </a:r>
            <a:endParaRPr lang="en-US" sz="2800"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604788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barn(inVertical)">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597" y="0"/>
            <a:ext cx="2527721" cy="649705"/>
          </a:xfrm>
        </p:spPr>
        <p:txBody>
          <a:bodyPr>
            <a:normAutofit fontScale="90000"/>
          </a:bodyPr>
          <a:lstStyle/>
          <a:p>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Evaluation</a:t>
            </a:r>
            <a:endParaRPr lang="en-US" sz="4800" dirty="0"/>
          </a:p>
        </p:txBody>
      </p:sp>
      <p:sp>
        <p:nvSpPr>
          <p:cNvPr id="4" name="Rectangle 3"/>
          <p:cNvSpPr/>
          <p:nvPr/>
        </p:nvSpPr>
        <p:spPr>
          <a:xfrm>
            <a:off x="1676030" y="1186934"/>
            <a:ext cx="7705956" cy="523220"/>
          </a:xfrm>
          <a:prstGeom prst="rect">
            <a:avLst/>
          </a:prstGeom>
        </p:spPr>
        <p:txBody>
          <a:bodyPr wrap="none">
            <a:spAutoFit/>
          </a:bodyPr>
          <a:lstStyle/>
          <a:p>
            <a:r>
              <a:rPr lang="en-US" sz="2800" b="1" dirty="0" smtClean="0">
                <a:solidFill>
                  <a:srgbClr val="002060"/>
                </a:solidFill>
              </a:rPr>
              <a:t>1. Which one is not appropriate for Zainul Abedin?</a:t>
            </a:r>
            <a:endParaRPr lang="en-US" sz="2800" b="1"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15821640"/>
              </p:ext>
            </p:extLst>
          </p:nvPr>
        </p:nvGraphicFramePr>
        <p:xfrm>
          <a:off x="1947777" y="1898760"/>
          <a:ext cx="7304508" cy="964756"/>
        </p:xfrm>
        <a:graphic>
          <a:graphicData uri="http://schemas.openxmlformats.org/drawingml/2006/table">
            <a:tbl>
              <a:tblPr firstRow="1" bandRow="1">
                <a:tableStyleId>{5C22544A-7EE6-4342-B048-85BDC9FD1C3A}</a:tableStyleId>
              </a:tblPr>
              <a:tblGrid>
                <a:gridCol w="3652254"/>
                <a:gridCol w="3652254"/>
              </a:tblGrid>
              <a:tr h="482378">
                <a:tc>
                  <a:txBody>
                    <a:bodyPr/>
                    <a:lstStyle/>
                    <a:p>
                      <a:r>
                        <a:rPr lang="en-US" sz="1800" b="0" i="0" kern="1200" dirty="0" smtClean="0">
                          <a:solidFill>
                            <a:schemeClr val="lt1"/>
                          </a:solidFill>
                          <a:effectLst/>
                          <a:latin typeface="+mn-lt"/>
                          <a:ea typeface="+mn-ea"/>
                          <a:cs typeface="+mn-cs"/>
                        </a:rPr>
                        <a:t>a. Master of art,</a:t>
                      </a:r>
                      <a:endParaRPr lang="en-US" dirty="0"/>
                    </a:p>
                  </a:txBody>
                  <a:tcPr/>
                </a:tc>
                <a:tc>
                  <a:txBody>
                    <a:bodyPr/>
                    <a:lstStyle/>
                    <a:p>
                      <a:r>
                        <a:rPr lang="en-US" sz="1800" b="0" i="0" kern="1200" dirty="0" smtClean="0">
                          <a:solidFill>
                            <a:schemeClr val="lt1"/>
                          </a:solidFill>
                          <a:effectLst/>
                          <a:latin typeface="+mn-lt"/>
                          <a:ea typeface="+mn-ea"/>
                          <a:cs typeface="+mn-cs"/>
                        </a:rPr>
                        <a:t>b. A sculptor,</a:t>
                      </a:r>
                      <a:endParaRPr lang="en-US" dirty="0"/>
                    </a:p>
                  </a:txBody>
                  <a:tcPr/>
                </a:tc>
              </a:tr>
              <a:tr h="482378">
                <a:tc>
                  <a:txBody>
                    <a:bodyPr/>
                    <a:lstStyle/>
                    <a:p>
                      <a:r>
                        <a:rPr lang="en-US" sz="1800" b="0" i="0" kern="1200" dirty="0" smtClean="0">
                          <a:solidFill>
                            <a:schemeClr val="dk1"/>
                          </a:solidFill>
                          <a:effectLst/>
                          <a:latin typeface="+mn-lt"/>
                          <a:ea typeface="+mn-ea"/>
                          <a:cs typeface="+mn-cs"/>
                        </a:rPr>
                        <a:t>c. A</a:t>
                      </a:r>
                      <a:r>
                        <a:rPr lang="en-US" sz="1800" b="0" i="0" kern="1200" baseline="0" dirty="0" smtClean="0">
                          <a:solidFill>
                            <a:schemeClr val="dk1"/>
                          </a:solidFill>
                          <a:effectLst/>
                          <a:latin typeface="+mn-lt"/>
                          <a:ea typeface="+mn-ea"/>
                          <a:cs typeface="+mn-cs"/>
                        </a:rPr>
                        <a:t> great teacher,</a:t>
                      </a:r>
                      <a:endParaRPr lang="en-US" dirty="0"/>
                    </a:p>
                  </a:txBody>
                  <a:tcPr/>
                </a:tc>
                <a:tc>
                  <a:txBody>
                    <a:bodyPr/>
                    <a:lstStyle/>
                    <a:p>
                      <a:r>
                        <a:rPr lang="en-US" sz="1800" b="0" i="0" kern="1200" dirty="0" smtClean="0">
                          <a:solidFill>
                            <a:schemeClr val="dk1"/>
                          </a:solidFill>
                          <a:effectLst/>
                          <a:latin typeface="+mn-lt"/>
                          <a:ea typeface="+mn-ea"/>
                          <a:cs typeface="+mn-cs"/>
                        </a:rPr>
                        <a:t>d. A painter</a:t>
                      </a:r>
                      <a:endParaRPr lang="en-US" dirty="0"/>
                    </a:p>
                  </a:txBody>
                  <a:tcPr/>
                </a:tc>
              </a:tr>
            </a:tbl>
          </a:graphicData>
        </a:graphic>
      </p:graphicFrame>
      <p:sp>
        <p:nvSpPr>
          <p:cNvPr id="6" name="Rectangle 5"/>
          <p:cNvSpPr/>
          <p:nvPr/>
        </p:nvSpPr>
        <p:spPr>
          <a:xfrm>
            <a:off x="7126448" y="1884765"/>
            <a:ext cx="471604" cy="523220"/>
          </a:xfrm>
          <a:prstGeom prst="rect">
            <a:avLst/>
          </a:prstGeom>
        </p:spPr>
        <p:txBody>
          <a:bodyPr wrap="none">
            <a:spAutoFit/>
          </a:bodyPr>
          <a:lstStyle/>
          <a:p>
            <a:r>
              <a:rPr lang="en-US" sz="2800" dirty="0" smtClean="0">
                <a:solidFill>
                  <a:srgbClr val="FF0000"/>
                </a:solidFill>
              </a:rPr>
              <a:t>✔</a:t>
            </a:r>
            <a:endParaRPr lang="en-US" sz="2800" dirty="0">
              <a:solidFill>
                <a:srgbClr val="FF0000"/>
              </a:solidFill>
            </a:endParaRPr>
          </a:p>
        </p:txBody>
      </p:sp>
      <p:sp>
        <p:nvSpPr>
          <p:cNvPr id="7" name="Rectangle 6"/>
          <p:cNvSpPr/>
          <p:nvPr/>
        </p:nvSpPr>
        <p:spPr>
          <a:xfrm>
            <a:off x="1676030" y="2997842"/>
            <a:ext cx="7407797" cy="523220"/>
          </a:xfrm>
          <a:prstGeom prst="rect">
            <a:avLst/>
          </a:prstGeom>
        </p:spPr>
        <p:txBody>
          <a:bodyPr wrap="none">
            <a:spAutoFit/>
          </a:bodyPr>
          <a:lstStyle/>
          <a:p>
            <a:r>
              <a:rPr lang="en-US" sz="2800" b="1" dirty="0" smtClean="0">
                <a:solidFill>
                  <a:srgbClr val="002060"/>
                </a:solidFill>
              </a:rPr>
              <a:t>2. The river Brahmaputra –  Zainul Abedin much.</a:t>
            </a:r>
            <a:endParaRPr lang="en-US" sz="2800" b="1"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85368555"/>
              </p:ext>
            </p:extLst>
          </p:nvPr>
        </p:nvGraphicFramePr>
        <p:xfrm>
          <a:off x="1983874" y="3641684"/>
          <a:ext cx="7292472" cy="954378"/>
        </p:xfrm>
        <a:graphic>
          <a:graphicData uri="http://schemas.openxmlformats.org/drawingml/2006/table">
            <a:tbl>
              <a:tblPr firstRow="1" bandRow="1">
                <a:tableStyleId>{5C22544A-7EE6-4342-B048-85BDC9FD1C3A}</a:tableStyleId>
              </a:tblPr>
              <a:tblGrid>
                <a:gridCol w="3646236"/>
                <a:gridCol w="3646236"/>
              </a:tblGrid>
              <a:tr h="477189">
                <a:tc>
                  <a:txBody>
                    <a:bodyPr/>
                    <a:lstStyle/>
                    <a:p>
                      <a:r>
                        <a:rPr lang="en-US" sz="1800" b="0" i="0" kern="1200" dirty="0" smtClean="0">
                          <a:solidFill>
                            <a:schemeClr val="lt1"/>
                          </a:solidFill>
                          <a:effectLst/>
                          <a:latin typeface="+mn-lt"/>
                          <a:ea typeface="+mn-ea"/>
                          <a:cs typeface="+mn-cs"/>
                        </a:rPr>
                        <a:t>a. pleased,</a:t>
                      </a:r>
                      <a:endParaRPr lang="en-US" dirty="0"/>
                    </a:p>
                  </a:txBody>
                  <a:tcPr/>
                </a:tc>
                <a:tc>
                  <a:txBody>
                    <a:bodyPr/>
                    <a:lstStyle/>
                    <a:p>
                      <a:r>
                        <a:rPr lang="en-US" sz="1800" b="0" i="0" kern="1200" dirty="0" smtClean="0">
                          <a:solidFill>
                            <a:schemeClr val="lt1"/>
                          </a:solidFill>
                          <a:effectLst/>
                          <a:latin typeface="+mn-lt"/>
                          <a:ea typeface="+mn-ea"/>
                          <a:cs typeface="+mn-cs"/>
                        </a:rPr>
                        <a:t>b. satisfied,</a:t>
                      </a:r>
                      <a:endParaRPr lang="en-US" dirty="0"/>
                    </a:p>
                  </a:txBody>
                  <a:tcPr/>
                </a:tc>
              </a:tr>
              <a:tr h="477189">
                <a:tc>
                  <a:txBody>
                    <a:bodyPr/>
                    <a:lstStyle/>
                    <a:p>
                      <a:r>
                        <a:rPr lang="en-US" sz="1800" b="0" i="0" kern="1200" dirty="0" smtClean="0">
                          <a:solidFill>
                            <a:schemeClr val="dk1"/>
                          </a:solidFill>
                          <a:effectLst/>
                          <a:latin typeface="+mn-lt"/>
                          <a:ea typeface="+mn-ea"/>
                          <a:cs typeface="+mn-cs"/>
                        </a:rPr>
                        <a:t>c. heightened,</a:t>
                      </a:r>
                      <a:endParaRPr lang="en-US" dirty="0"/>
                    </a:p>
                  </a:txBody>
                  <a:tcPr/>
                </a:tc>
                <a:tc>
                  <a:txBody>
                    <a:bodyPr/>
                    <a:lstStyle/>
                    <a:p>
                      <a:r>
                        <a:rPr lang="en-US" sz="1800" b="0" i="0" kern="1200" dirty="0" smtClean="0">
                          <a:solidFill>
                            <a:schemeClr val="dk1"/>
                          </a:solidFill>
                          <a:effectLst/>
                          <a:latin typeface="+mn-lt"/>
                          <a:ea typeface="+mn-ea"/>
                          <a:cs typeface="+mn-cs"/>
                        </a:rPr>
                        <a:t>d. encouraged.</a:t>
                      </a:r>
                      <a:endParaRPr lang="en-US" dirty="0"/>
                    </a:p>
                  </a:txBody>
                  <a:tcPr/>
                </a:tc>
              </a:tr>
            </a:tbl>
          </a:graphicData>
        </a:graphic>
      </p:graphicFrame>
      <p:sp>
        <p:nvSpPr>
          <p:cNvPr id="9" name="Rectangle 8"/>
          <p:cNvSpPr/>
          <p:nvPr/>
        </p:nvSpPr>
        <p:spPr>
          <a:xfrm>
            <a:off x="7179403" y="4070943"/>
            <a:ext cx="471604" cy="523220"/>
          </a:xfrm>
          <a:prstGeom prst="rect">
            <a:avLst/>
          </a:prstGeom>
        </p:spPr>
        <p:txBody>
          <a:bodyPr wrap="none">
            <a:spAutoFit/>
          </a:bodyPr>
          <a:lstStyle/>
          <a:p>
            <a:r>
              <a:rPr lang="en-US" sz="2800" dirty="0" smtClean="0">
                <a:solidFill>
                  <a:srgbClr val="FF0000"/>
                </a:solidFill>
              </a:rPr>
              <a:t>✔</a:t>
            </a:r>
            <a:endParaRPr lang="en-US" sz="2800" dirty="0">
              <a:solidFill>
                <a:srgbClr val="FF0000"/>
              </a:solidFill>
            </a:endParaRPr>
          </a:p>
        </p:txBody>
      </p:sp>
      <p:sp>
        <p:nvSpPr>
          <p:cNvPr id="10" name="Rectangle 9"/>
          <p:cNvSpPr/>
          <p:nvPr/>
        </p:nvSpPr>
        <p:spPr>
          <a:xfrm>
            <a:off x="1929076" y="4916724"/>
            <a:ext cx="5287409" cy="523220"/>
          </a:xfrm>
          <a:prstGeom prst="rect">
            <a:avLst/>
          </a:prstGeom>
        </p:spPr>
        <p:txBody>
          <a:bodyPr wrap="none">
            <a:spAutoFit/>
          </a:bodyPr>
          <a:lstStyle/>
          <a:p>
            <a:r>
              <a:rPr lang="en-US" sz="2800" b="1" dirty="0" smtClean="0">
                <a:solidFill>
                  <a:srgbClr val="002060"/>
                </a:solidFill>
              </a:rPr>
              <a:t>3. Where was Zainul Abedin born?</a:t>
            </a:r>
            <a:endParaRPr lang="en-US" sz="2800" b="1" dirty="0">
              <a:solidFill>
                <a:srgbClr val="00206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602332125"/>
              </p:ext>
            </p:extLst>
          </p:nvPr>
        </p:nvGraphicFramePr>
        <p:xfrm>
          <a:off x="2104188" y="5594455"/>
          <a:ext cx="7305818" cy="1107134"/>
        </p:xfrm>
        <a:graphic>
          <a:graphicData uri="http://schemas.openxmlformats.org/drawingml/2006/table">
            <a:tbl>
              <a:tblPr firstRow="1" bandRow="1">
                <a:tableStyleId>{5C22544A-7EE6-4342-B048-85BDC9FD1C3A}</a:tableStyleId>
              </a:tblPr>
              <a:tblGrid>
                <a:gridCol w="3652909"/>
                <a:gridCol w="3652909"/>
              </a:tblGrid>
              <a:tr h="553567">
                <a:tc>
                  <a:txBody>
                    <a:bodyPr/>
                    <a:lstStyle/>
                    <a:p>
                      <a:r>
                        <a:rPr lang="en-US" sz="1800" b="0" i="0" kern="1200" dirty="0" smtClean="0">
                          <a:solidFill>
                            <a:schemeClr val="lt1"/>
                          </a:solidFill>
                          <a:effectLst/>
                          <a:latin typeface="+mn-lt"/>
                          <a:ea typeface="+mn-ea"/>
                          <a:cs typeface="+mn-cs"/>
                        </a:rPr>
                        <a:t>a. Sonargaon,</a:t>
                      </a:r>
                      <a:endParaRPr lang="en-US" dirty="0"/>
                    </a:p>
                  </a:txBody>
                  <a:tcPr/>
                </a:tc>
                <a:tc>
                  <a:txBody>
                    <a:bodyPr/>
                    <a:lstStyle/>
                    <a:p>
                      <a:r>
                        <a:rPr lang="en-US" sz="1800" b="0" i="0" kern="1200" dirty="0" smtClean="0">
                          <a:solidFill>
                            <a:schemeClr val="lt1"/>
                          </a:solidFill>
                          <a:effectLst/>
                          <a:latin typeface="+mn-lt"/>
                          <a:ea typeface="+mn-ea"/>
                          <a:cs typeface="+mn-cs"/>
                        </a:rPr>
                        <a:t>b. Dhaka,</a:t>
                      </a:r>
                      <a:endParaRPr lang="en-US" dirty="0"/>
                    </a:p>
                  </a:txBody>
                  <a:tcPr/>
                </a:tc>
              </a:tr>
              <a:tr h="553567">
                <a:tc>
                  <a:txBody>
                    <a:bodyPr/>
                    <a:lstStyle/>
                    <a:p>
                      <a:r>
                        <a:rPr lang="en-US" sz="1800" b="0" i="0" kern="1200" dirty="0" smtClean="0">
                          <a:solidFill>
                            <a:schemeClr val="dk1"/>
                          </a:solidFill>
                          <a:effectLst/>
                          <a:latin typeface="+mn-lt"/>
                          <a:ea typeface="+mn-ea"/>
                          <a:cs typeface="+mn-cs"/>
                        </a:rPr>
                        <a:t>c. kishoregonj,</a:t>
                      </a:r>
                      <a:endParaRPr lang="en-US" dirty="0"/>
                    </a:p>
                  </a:txBody>
                  <a:tcPr/>
                </a:tc>
                <a:tc>
                  <a:txBody>
                    <a:bodyPr/>
                    <a:lstStyle/>
                    <a:p>
                      <a:r>
                        <a:rPr lang="en-US" sz="1800" b="0" i="0" kern="1200" dirty="0" smtClean="0">
                          <a:solidFill>
                            <a:schemeClr val="dk1"/>
                          </a:solidFill>
                          <a:effectLst/>
                          <a:latin typeface="+mn-lt"/>
                          <a:ea typeface="+mn-ea"/>
                          <a:cs typeface="+mn-cs"/>
                        </a:rPr>
                        <a:t>d. Mymensingh.</a:t>
                      </a:r>
                      <a:endParaRPr lang="en-US" dirty="0"/>
                    </a:p>
                  </a:txBody>
                  <a:tcPr/>
                </a:tc>
              </a:tr>
            </a:tbl>
          </a:graphicData>
        </a:graphic>
      </p:graphicFrame>
      <p:sp>
        <p:nvSpPr>
          <p:cNvPr id="12" name="Rectangle 11"/>
          <p:cNvSpPr/>
          <p:nvPr/>
        </p:nvSpPr>
        <p:spPr>
          <a:xfrm>
            <a:off x="3798018" y="6135979"/>
            <a:ext cx="471604" cy="523220"/>
          </a:xfrm>
          <a:prstGeom prst="rect">
            <a:avLst/>
          </a:prstGeom>
        </p:spPr>
        <p:txBody>
          <a:bodyPr wrap="none">
            <a:spAutoFit/>
          </a:bodyPr>
          <a:lstStyle/>
          <a:p>
            <a:r>
              <a:rPr lang="en-US" sz="2800" dirty="0" smtClean="0">
                <a:solidFill>
                  <a:srgbClr val="FF0000"/>
                </a:solidFill>
              </a:rPr>
              <a:t>✔</a:t>
            </a:r>
            <a:endParaRPr lang="en-US" sz="2800" dirty="0">
              <a:solidFill>
                <a:srgbClr val="FF0000"/>
              </a:solidFill>
            </a:endParaRPr>
          </a:p>
        </p:txBody>
      </p:sp>
      <p:sp>
        <p:nvSpPr>
          <p:cNvPr id="13" name="Rectangle 12"/>
          <p:cNvSpPr/>
          <p:nvPr/>
        </p:nvSpPr>
        <p:spPr>
          <a:xfrm>
            <a:off x="1779508" y="538097"/>
            <a:ext cx="3826689" cy="523220"/>
          </a:xfrm>
          <a:prstGeom prst="rect">
            <a:avLst/>
          </a:prstGeom>
        </p:spPr>
        <p:txBody>
          <a:bodyPr wrap="none">
            <a:spAutoFit/>
          </a:bodyPr>
          <a:lstStyle/>
          <a:p>
            <a:r>
              <a:rPr lang="en-US" sz="2800" dirty="0" smtClean="0">
                <a:solidFill>
                  <a:schemeClr val="accent6">
                    <a:lumMod val="50000"/>
                  </a:schemeClr>
                </a:solidFill>
              </a:rPr>
              <a:t>Choose the best answer-</a:t>
            </a:r>
            <a:endParaRPr lang="en-US" sz="2800" dirty="0">
              <a:solidFill>
                <a:schemeClr val="accent6">
                  <a:lumMod val="50000"/>
                </a:schemeClr>
              </a:solidFill>
            </a:endParaRPr>
          </a:p>
        </p:txBody>
      </p:sp>
    </p:spTree>
    <p:extLst>
      <p:ext uri="{BB962C8B-B14F-4D97-AF65-F5344CB8AC3E}">
        <p14:creationId xmlns:p14="http://schemas.microsoft.com/office/powerpoint/2010/main" val="2507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barn(inVertical)">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3933" y="116123"/>
            <a:ext cx="8875571" cy="523220"/>
          </a:xfrm>
          <a:prstGeom prst="rect">
            <a:avLst/>
          </a:prstGeom>
        </p:spPr>
        <p:txBody>
          <a:bodyPr wrap="none">
            <a:spAutoFit/>
          </a:bodyPr>
          <a:lstStyle/>
          <a:p>
            <a:r>
              <a:rPr lang="en-US" sz="2800" b="1" dirty="0" smtClean="0">
                <a:solidFill>
                  <a:srgbClr val="002060"/>
                </a:solidFill>
              </a:rPr>
              <a:t>4. What is the synonym of the word ‘exhibition’ in line.13?</a:t>
            </a:r>
            <a:endParaRPr lang="en-US" sz="2800" b="1"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70664285"/>
              </p:ext>
            </p:extLst>
          </p:nvPr>
        </p:nvGraphicFramePr>
        <p:xfrm>
          <a:off x="2032000" y="719664"/>
          <a:ext cx="7174234" cy="1012882"/>
        </p:xfrm>
        <a:graphic>
          <a:graphicData uri="http://schemas.openxmlformats.org/drawingml/2006/table">
            <a:tbl>
              <a:tblPr firstRow="1" bandRow="1">
                <a:tableStyleId>{5C22544A-7EE6-4342-B048-85BDC9FD1C3A}</a:tableStyleId>
              </a:tblPr>
              <a:tblGrid>
                <a:gridCol w="3587117"/>
                <a:gridCol w="3587117"/>
              </a:tblGrid>
              <a:tr h="506441">
                <a:tc>
                  <a:txBody>
                    <a:bodyPr/>
                    <a:lstStyle/>
                    <a:p>
                      <a:pPr fontAlgn="base"/>
                      <a:r>
                        <a:rPr lang="en-US" sz="1800" b="0" i="0" u="none" strike="noStrike" kern="1200" dirty="0" smtClean="0">
                          <a:solidFill>
                            <a:schemeClr val="lt1"/>
                          </a:solidFill>
                          <a:effectLst/>
                          <a:latin typeface="+mn-lt"/>
                          <a:ea typeface="+mn-ea"/>
                          <a:cs typeface="+mn-cs"/>
                        </a:rPr>
                        <a:t>a. display,</a:t>
                      </a:r>
                    </a:p>
                  </a:txBody>
                  <a:tcPr/>
                </a:tc>
                <a:tc>
                  <a:txBody>
                    <a:bodyPr/>
                    <a:lstStyle/>
                    <a:p>
                      <a:pPr fontAlgn="base"/>
                      <a:r>
                        <a:rPr lang="en-US" sz="1800" b="0" i="0" u="none" strike="noStrike" kern="1200" dirty="0" smtClean="0">
                          <a:solidFill>
                            <a:schemeClr val="lt1"/>
                          </a:solidFill>
                          <a:effectLst/>
                          <a:latin typeface="+mn-lt"/>
                          <a:ea typeface="+mn-ea"/>
                          <a:cs typeface="+mn-cs"/>
                        </a:rPr>
                        <a:t>b. performance</a:t>
                      </a:r>
                      <a:endParaRPr lang="en-US" dirty="0"/>
                    </a:p>
                  </a:txBody>
                  <a:tcPr/>
                </a:tc>
              </a:tr>
              <a:tr h="506441">
                <a:tc>
                  <a:txBody>
                    <a:bodyPr/>
                    <a:lstStyle/>
                    <a:p>
                      <a:pPr fontAlgn="base"/>
                      <a:r>
                        <a:rPr lang="en-US" sz="1800" b="0" i="0" u="none" strike="noStrike" kern="1200" dirty="0" smtClean="0">
                          <a:solidFill>
                            <a:schemeClr val="dk1"/>
                          </a:solidFill>
                          <a:effectLst/>
                          <a:latin typeface="+mn-lt"/>
                          <a:ea typeface="+mn-ea"/>
                          <a:cs typeface="+mn-cs"/>
                        </a:rPr>
                        <a:t>c. fair,</a:t>
                      </a:r>
                      <a:endParaRPr lang="en-US" dirty="0"/>
                    </a:p>
                  </a:txBody>
                  <a:tcPr/>
                </a:tc>
                <a:tc>
                  <a:txBody>
                    <a:bodyPr/>
                    <a:lstStyle/>
                    <a:p>
                      <a:pPr fontAlgn="base"/>
                      <a:r>
                        <a:rPr lang="en-US" sz="1800" b="0" i="0" u="none" strike="noStrike" kern="1200" dirty="0" smtClean="0">
                          <a:solidFill>
                            <a:schemeClr val="dk1"/>
                          </a:solidFill>
                          <a:effectLst/>
                          <a:latin typeface="+mn-lt"/>
                          <a:ea typeface="+mn-ea"/>
                          <a:cs typeface="+mn-cs"/>
                        </a:rPr>
                        <a:t>d. advertisement.</a:t>
                      </a:r>
                    </a:p>
                  </a:txBody>
                  <a:tcPr/>
                </a:tc>
              </a:tr>
            </a:tbl>
          </a:graphicData>
        </a:graphic>
      </p:graphicFrame>
      <p:sp>
        <p:nvSpPr>
          <p:cNvPr id="6" name="Rectangle 5"/>
          <p:cNvSpPr/>
          <p:nvPr/>
        </p:nvSpPr>
        <p:spPr>
          <a:xfrm>
            <a:off x="3541273" y="755466"/>
            <a:ext cx="471604" cy="523220"/>
          </a:xfrm>
          <a:prstGeom prst="rect">
            <a:avLst/>
          </a:prstGeom>
        </p:spPr>
        <p:txBody>
          <a:bodyPr wrap="none">
            <a:spAutoFit/>
          </a:bodyPr>
          <a:lstStyle/>
          <a:p>
            <a:r>
              <a:rPr lang="en-US" sz="2800" dirty="0" smtClean="0">
                <a:solidFill>
                  <a:srgbClr val="FF0000"/>
                </a:solidFill>
              </a:rPr>
              <a:t>✔</a:t>
            </a:r>
            <a:endParaRPr lang="en-US" sz="2800" dirty="0">
              <a:solidFill>
                <a:srgbClr val="FF0000"/>
              </a:solidFill>
            </a:endParaRPr>
          </a:p>
        </p:txBody>
      </p:sp>
      <p:sp>
        <p:nvSpPr>
          <p:cNvPr id="7" name="Rectangle 6"/>
          <p:cNvSpPr/>
          <p:nvPr/>
        </p:nvSpPr>
        <p:spPr>
          <a:xfrm>
            <a:off x="1846913" y="2089302"/>
            <a:ext cx="10345087" cy="523220"/>
          </a:xfrm>
          <a:prstGeom prst="rect">
            <a:avLst/>
          </a:prstGeom>
        </p:spPr>
        <p:txBody>
          <a:bodyPr wrap="square">
            <a:spAutoFit/>
          </a:bodyPr>
          <a:lstStyle/>
          <a:p>
            <a:r>
              <a:rPr lang="en-US" sz="2800" b="1" dirty="0" smtClean="0">
                <a:solidFill>
                  <a:srgbClr val="002060"/>
                </a:solidFill>
              </a:rPr>
              <a:t>5. Zainul Abedin was honored with the title ‘Shilpacharya’ for this_</a:t>
            </a:r>
            <a:endParaRPr lang="en-US" sz="2800" dirty="0">
              <a:solidFill>
                <a:srgbClr val="00206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22147931"/>
              </p:ext>
            </p:extLst>
          </p:nvPr>
        </p:nvGraphicFramePr>
        <p:xfrm>
          <a:off x="2044031" y="2813336"/>
          <a:ext cx="7162204" cy="1116354"/>
        </p:xfrm>
        <a:graphic>
          <a:graphicData uri="http://schemas.openxmlformats.org/drawingml/2006/table">
            <a:tbl>
              <a:tblPr firstRow="1" bandRow="1">
                <a:tableStyleId>{5C22544A-7EE6-4342-B048-85BDC9FD1C3A}</a:tableStyleId>
              </a:tblPr>
              <a:tblGrid>
                <a:gridCol w="3612492"/>
                <a:gridCol w="3549712"/>
              </a:tblGrid>
              <a:tr h="476274">
                <a:tc>
                  <a:txBody>
                    <a:bodyPr/>
                    <a:lstStyle/>
                    <a:p>
                      <a:pPr fontAlgn="base"/>
                      <a:r>
                        <a:rPr lang="en-US" sz="1800" b="0" i="0" u="none" strike="noStrike" kern="1200" dirty="0" smtClean="0">
                          <a:solidFill>
                            <a:schemeClr val="lt1"/>
                          </a:solidFill>
                          <a:effectLst/>
                          <a:latin typeface="+mn-lt"/>
                          <a:ea typeface="+mn-ea"/>
                          <a:cs typeface="+mn-cs"/>
                        </a:rPr>
                        <a:t>a. eccentricity,</a:t>
                      </a:r>
                      <a:endParaRPr lang="en-US" dirty="0"/>
                    </a:p>
                  </a:txBody>
                  <a:tcPr/>
                </a:tc>
                <a:tc>
                  <a:txBody>
                    <a:bodyPr/>
                    <a:lstStyle/>
                    <a:p>
                      <a:pPr fontAlgn="base"/>
                      <a:r>
                        <a:rPr lang="en-US" sz="1800" b="0" i="0" u="none" strike="noStrike" kern="1200" dirty="0" smtClean="0">
                          <a:solidFill>
                            <a:schemeClr val="lt1"/>
                          </a:solidFill>
                          <a:effectLst/>
                          <a:latin typeface="+mn-lt"/>
                          <a:ea typeface="+mn-ea"/>
                          <a:cs typeface="+mn-cs"/>
                        </a:rPr>
                        <a:t>B . Outstanding academic performance,</a:t>
                      </a:r>
                    </a:p>
                  </a:txBody>
                  <a:tcPr/>
                </a:tc>
              </a:tr>
              <a:tr h="476274">
                <a:tc>
                  <a:txBody>
                    <a:bodyPr/>
                    <a:lstStyle/>
                    <a:p>
                      <a:pPr fontAlgn="base"/>
                      <a:r>
                        <a:rPr lang="en-US" sz="1800" b="0" i="0" u="none" strike="noStrike" kern="1200" dirty="0" smtClean="0">
                          <a:solidFill>
                            <a:schemeClr val="dk1"/>
                          </a:solidFill>
                          <a:effectLst/>
                          <a:latin typeface="+mn-lt"/>
                          <a:ea typeface="+mn-ea"/>
                          <a:cs typeface="+mn-cs"/>
                        </a:rPr>
                        <a:t>c. Poetic genius,</a:t>
                      </a:r>
                    </a:p>
                  </a:txBody>
                  <a:tcPr/>
                </a:tc>
                <a:tc>
                  <a:txBody>
                    <a:bodyPr/>
                    <a:lstStyle/>
                    <a:p>
                      <a:pPr fontAlgn="base"/>
                      <a:r>
                        <a:rPr lang="en-US" sz="1800" b="0" i="0" u="none" strike="noStrike" kern="1200" dirty="0" smtClean="0">
                          <a:solidFill>
                            <a:schemeClr val="dk1"/>
                          </a:solidFill>
                          <a:effectLst/>
                          <a:latin typeface="+mn-lt"/>
                          <a:ea typeface="+mn-ea"/>
                          <a:cs typeface="+mn-cs"/>
                        </a:rPr>
                        <a:t>d.</a:t>
                      </a:r>
                      <a:r>
                        <a:rPr lang="en-US" sz="1800" b="0" i="0" u="none" strike="noStrike" kern="1200" baseline="0" dirty="0" smtClean="0">
                          <a:solidFill>
                            <a:schemeClr val="dk1"/>
                          </a:solidFill>
                          <a:effectLst/>
                          <a:latin typeface="+mn-lt"/>
                          <a:ea typeface="+mn-ea"/>
                          <a:cs typeface="+mn-cs"/>
                        </a:rPr>
                        <a:t> Artistic and visionary qualities.</a:t>
                      </a:r>
                      <a:endParaRPr lang="en-US" dirty="0"/>
                    </a:p>
                  </a:txBody>
                  <a:tcPr/>
                </a:tc>
              </a:tr>
            </a:tbl>
          </a:graphicData>
        </a:graphic>
      </p:graphicFrame>
      <p:sp>
        <p:nvSpPr>
          <p:cNvPr id="9" name="Rectangle 8"/>
          <p:cNvSpPr/>
          <p:nvPr/>
        </p:nvSpPr>
        <p:spPr>
          <a:xfrm>
            <a:off x="8762978" y="3448837"/>
            <a:ext cx="471604" cy="523220"/>
          </a:xfrm>
          <a:prstGeom prst="rect">
            <a:avLst/>
          </a:prstGeom>
        </p:spPr>
        <p:txBody>
          <a:bodyPr wrap="none">
            <a:spAutoFit/>
          </a:bodyPr>
          <a:lstStyle/>
          <a:p>
            <a:r>
              <a:rPr lang="en-US" sz="2800" dirty="0" smtClean="0">
                <a:solidFill>
                  <a:srgbClr val="FF0000"/>
                </a:solidFill>
              </a:rPr>
              <a:t>✔</a:t>
            </a:r>
            <a:endParaRPr lang="en-US" sz="2800" dirty="0">
              <a:solidFill>
                <a:srgbClr val="FF0000"/>
              </a:solidFill>
            </a:endParaRPr>
          </a:p>
        </p:txBody>
      </p:sp>
      <p:sp>
        <p:nvSpPr>
          <p:cNvPr id="10" name="Rectangle 9"/>
          <p:cNvSpPr/>
          <p:nvPr/>
        </p:nvSpPr>
        <p:spPr>
          <a:xfrm>
            <a:off x="1846913" y="4152565"/>
            <a:ext cx="7953459" cy="461665"/>
          </a:xfrm>
          <a:prstGeom prst="rect">
            <a:avLst/>
          </a:prstGeom>
        </p:spPr>
        <p:txBody>
          <a:bodyPr wrap="none">
            <a:spAutoFit/>
          </a:bodyPr>
          <a:lstStyle/>
          <a:p>
            <a:r>
              <a:rPr lang="en-US" sz="2400" b="1" dirty="0" smtClean="0">
                <a:solidFill>
                  <a:srgbClr val="002060"/>
                </a:solidFill>
                <a:latin typeface="Arial" panose="020B0604020202020204" pitchFamily="34" charset="0"/>
                <a:cs typeface="Arial" panose="020B0604020202020204" pitchFamily="34" charset="0"/>
              </a:rPr>
              <a:t>6. The antonym of the word ‘famine’ in line no.3 is__. </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14209384"/>
              </p:ext>
            </p:extLst>
          </p:nvPr>
        </p:nvGraphicFramePr>
        <p:xfrm>
          <a:off x="2044031" y="4786515"/>
          <a:ext cx="7653422" cy="1000674"/>
        </p:xfrm>
        <a:graphic>
          <a:graphicData uri="http://schemas.openxmlformats.org/drawingml/2006/table">
            <a:tbl>
              <a:tblPr firstRow="1" bandRow="1">
                <a:tableStyleId>{5C22544A-7EE6-4342-B048-85BDC9FD1C3A}</a:tableStyleId>
              </a:tblPr>
              <a:tblGrid>
                <a:gridCol w="3826711"/>
                <a:gridCol w="3826711"/>
              </a:tblGrid>
              <a:tr h="500337">
                <a:tc>
                  <a:txBody>
                    <a:bodyPr/>
                    <a:lstStyle/>
                    <a:p>
                      <a:r>
                        <a:rPr lang="en-US" dirty="0" smtClean="0"/>
                        <a:t>a. wealth,</a:t>
                      </a:r>
                      <a:endParaRPr lang="en-US" dirty="0"/>
                    </a:p>
                  </a:txBody>
                  <a:tcPr/>
                </a:tc>
                <a:tc>
                  <a:txBody>
                    <a:bodyPr/>
                    <a:lstStyle/>
                    <a:p>
                      <a:r>
                        <a:rPr lang="en-US" dirty="0" smtClean="0"/>
                        <a:t>b.</a:t>
                      </a:r>
                      <a:r>
                        <a:rPr lang="en-US" baseline="0" dirty="0" smtClean="0"/>
                        <a:t> abundance,</a:t>
                      </a:r>
                      <a:endParaRPr lang="en-US" dirty="0"/>
                    </a:p>
                  </a:txBody>
                  <a:tcPr/>
                </a:tc>
              </a:tr>
              <a:tr h="500337">
                <a:tc>
                  <a:txBody>
                    <a:bodyPr/>
                    <a:lstStyle/>
                    <a:p>
                      <a:r>
                        <a:rPr lang="en-US" dirty="0" smtClean="0"/>
                        <a:t>c. justice</a:t>
                      </a:r>
                      <a:r>
                        <a:rPr lang="en-US" baseline="0" dirty="0" smtClean="0"/>
                        <a:t>,</a:t>
                      </a:r>
                      <a:endParaRPr lang="en-US" dirty="0"/>
                    </a:p>
                  </a:txBody>
                  <a:tcPr/>
                </a:tc>
                <a:tc>
                  <a:txBody>
                    <a:bodyPr/>
                    <a:lstStyle/>
                    <a:p>
                      <a:r>
                        <a:rPr lang="en-US" dirty="0" smtClean="0"/>
                        <a:t>d.</a:t>
                      </a:r>
                      <a:r>
                        <a:rPr lang="en-US" baseline="0" dirty="0" smtClean="0"/>
                        <a:t> happiness.</a:t>
                      </a:r>
                      <a:endParaRPr lang="en-US" dirty="0"/>
                    </a:p>
                  </a:txBody>
                  <a:tcPr/>
                </a:tc>
              </a:tr>
            </a:tbl>
          </a:graphicData>
        </a:graphic>
      </p:graphicFrame>
      <p:sp>
        <p:nvSpPr>
          <p:cNvPr id="12" name="Rectangle 11"/>
          <p:cNvSpPr/>
          <p:nvPr/>
        </p:nvSpPr>
        <p:spPr>
          <a:xfrm>
            <a:off x="7497623" y="4794738"/>
            <a:ext cx="471604" cy="523220"/>
          </a:xfrm>
          <a:prstGeom prst="rect">
            <a:avLst/>
          </a:prstGeom>
        </p:spPr>
        <p:txBody>
          <a:bodyPr wrap="none">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4259924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38757" y="96971"/>
            <a:ext cx="7140096" cy="707886"/>
          </a:xfrm>
          <a:prstGeom prst="rect">
            <a:avLst/>
          </a:prstGeom>
          <a:solidFill>
            <a:srgbClr val="00B0F0"/>
          </a:solidFill>
        </p:spPr>
        <p:txBody>
          <a:bodyPr wrap="none">
            <a:spAutoFit/>
          </a:bodyPr>
          <a:lstStyle/>
          <a:p>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Answer the following questions</a:t>
            </a:r>
            <a:endPar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p:cNvSpPr/>
          <p:nvPr/>
        </p:nvSpPr>
        <p:spPr>
          <a:xfrm>
            <a:off x="1506844" y="874499"/>
            <a:ext cx="7572009" cy="523220"/>
          </a:xfrm>
          <a:prstGeom prst="rect">
            <a:avLst/>
          </a:prstGeom>
          <a:solidFill>
            <a:srgbClr val="FFC000"/>
          </a:solidFill>
        </p:spPr>
        <p:txBody>
          <a:bodyPr wrap="none">
            <a:spAutoFit/>
          </a:bodyPr>
          <a:lstStyle/>
          <a:p>
            <a:r>
              <a:rPr lang="en-US" sz="2800" b="1" dirty="0">
                <a:solidFill>
                  <a:srgbClr val="002060"/>
                </a:solidFill>
              </a:rPr>
              <a:t>1</a:t>
            </a:r>
            <a:r>
              <a:rPr lang="en-US" sz="2800" b="1" dirty="0" smtClean="0">
                <a:solidFill>
                  <a:srgbClr val="002060"/>
                </a:solidFill>
              </a:rPr>
              <a:t>. </a:t>
            </a:r>
            <a:r>
              <a:rPr lang="en-US" sz="2800" b="1" dirty="0">
                <a:solidFill>
                  <a:srgbClr val="002060"/>
                </a:solidFill>
              </a:rPr>
              <a:t>What </a:t>
            </a:r>
            <a:r>
              <a:rPr lang="en-US" sz="2800" b="1" dirty="0" smtClean="0">
                <a:solidFill>
                  <a:srgbClr val="002060"/>
                </a:solidFill>
              </a:rPr>
              <a:t>were the themes of his famous sketches?</a:t>
            </a:r>
            <a:endParaRPr lang="en-US" sz="2800" b="1" dirty="0">
              <a:solidFill>
                <a:srgbClr val="002060"/>
              </a:solidFill>
            </a:endParaRPr>
          </a:p>
        </p:txBody>
      </p:sp>
      <p:sp>
        <p:nvSpPr>
          <p:cNvPr id="8" name="Rectangle 7"/>
          <p:cNvSpPr/>
          <p:nvPr/>
        </p:nvSpPr>
        <p:spPr>
          <a:xfrm>
            <a:off x="1604628" y="1531604"/>
            <a:ext cx="10587372" cy="1384995"/>
          </a:xfrm>
          <a:prstGeom prst="rect">
            <a:avLst/>
          </a:prstGeom>
          <a:solidFill>
            <a:srgbClr val="FFFF00"/>
          </a:solidFill>
        </p:spPr>
        <p:txBody>
          <a:bodyPr wrap="square">
            <a:spAutoFit/>
          </a:bodyPr>
          <a:lstStyle/>
          <a:p>
            <a:r>
              <a:rPr lang="en-US" sz="2800" dirty="0" smtClean="0">
                <a:ln w="0"/>
                <a:effectLst>
                  <a:outerShdw blurRad="38100" dist="19050" dir="2700000" algn="tl" rotWithShape="0">
                    <a:schemeClr val="dk1">
                      <a:alpha val="40000"/>
                    </a:schemeClr>
                  </a:outerShdw>
                </a:effectLst>
              </a:rPr>
              <a:t>Ans: ‘Famine Sketches’ are the famous paintings of Zainul Abedin. The themes of those sketches were the helplessness, deprivation, starvation, and sufferings of the poor.</a:t>
            </a:r>
            <a:endParaRPr lang="en-US" sz="2800" dirty="0">
              <a:ln w="0"/>
              <a:effectLst>
                <a:outerShdw blurRad="38100" dist="19050" dir="2700000" algn="tl" rotWithShape="0">
                  <a:schemeClr val="dk1">
                    <a:alpha val="40000"/>
                  </a:schemeClr>
                </a:outerShdw>
              </a:effectLst>
            </a:endParaRPr>
          </a:p>
        </p:txBody>
      </p:sp>
      <p:sp>
        <p:nvSpPr>
          <p:cNvPr id="9" name="Rectangle 8"/>
          <p:cNvSpPr/>
          <p:nvPr/>
        </p:nvSpPr>
        <p:spPr>
          <a:xfrm>
            <a:off x="1604627" y="3007656"/>
            <a:ext cx="6086794" cy="523220"/>
          </a:xfrm>
          <a:prstGeom prst="rect">
            <a:avLst/>
          </a:prstGeom>
          <a:solidFill>
            <a:schemeClr val="accent2">
              <a:lumMod val="60000"/>
              <a:lumOff val="40000"/>
            </a:schemeClr>
          </a:solidFill>
        </p:spPr>
        <p:txBody>
          <a:bodyPr wrap="none">
            <a:spAutoFit/>
          </a:bodyPr>
          <a:lstStyle/>
          <a:p>
            <a:r>
              <a:rPr lang="en-US" sz="2800" b="1" dirty="0" smtClean="0">
                <a:ln w="0"/>
                <a:effectLst>
                  <a:outerShdw blurRad="38100" dist="19050" dir="2700000" algn="tl" rotWithShape="0">
                    <a:schemeClr val="dk1">
                      <a:alpha val="40000"/>
                    </a:schemeClr>
                  </a:outerShdw>
                </a:effectLst>
              </a:rPr>
              <a:t>2. Why is he called humanitarian artist</a:t>
            </a:r>
            <a:r>
              <a:rPr lang="en-US" sz="2800" b="1" dirty="0" smtClean="0">
                <a:solidFill>
                  <a:srgbClr val="002060"/>
                </a:solidFill>
              </a:rPr>
              <a:t>?</a:t>
            </a:r>
            <a:endParaRPr lang="en-US" sz="2800" b="1" dirty="0">
              <a:solidFill>
                <a:srgbClr val="002060"/>
              </a:solidFill>
            </a:endParaRPr>
          </a:p>
        </p:txBody>
      </p:sp>
      <p:sp>
        <p:nvSpPr>
          <p:cNvPr id="10" name="Rectangle 9"/>
          <p:cNvSpPr/>
          <p:nvPr/>
        </p:nvSpPr>
        <p:spPr>
          <a:xfrm>
            <a:off x="1506844" y="3809442"/>
            <a:ext cx="10685155" cy="1384995"/>
          </a:xfrm>
          <a:prstGeom prst="rect">
            <a:avLst/>
          </a:prstGeom>
          <a:solidFill>
            <a:srgbClr val="002060"/>
          </a:solidFill>
        </p:spPr>
        <p:txBody>
          <a:bodyPr wrap="square">
            <a:spAutoFit/>
          </a:bodyPr>
          <a:lstStyle/>
          <a:p>
            <a:r>
              <a:rPr lang="en-US" sz="2800" dirty="0" smtClean="0">
                <a:solidFill>
                  <a:srgbClr val="FF0000"/>
                </a:solidFill>
              </a:rPr>
              <a:t>Ans: In his ‘Famine Sketches’ Zainul Abedin drew the helplessness, deprivation, starvation and miseries of the poor people. Therefore, he is called a humanitarian artist. </a:t>
            </a:r>
            <a:endParaRPr lang="en-US" sz="2800" dirty="0">
              <a:solidFill>
                <a:schemeClr val="bg1"/>
              </a:solidFill>
            </a:endParaRPr>
          </a:p>
        </p:txBody>
      </p:sp>
      <p:sp>
        <p:nvSpPr>
          <p:cNvPr id="12" name="Rectangle 11"/>
          <p:cNvSpPr/>
          <p:nvPr/>
        </p:nvSpPr>
        <p:spPr>
          <a:xfrm>
            <a:off x="1604627" y="5333721"/>
            <a:ext cx="6070949" cy="461665"/>
          </a:xfrm>
          <a:prstGeom prst="rect">
            <a:avLst/>
          </a:prstGeom>
          <a:solidFill>
            <a:schemeClr val="accent2">
              <a:lumMod val="60000"/>
              <a:lumOff val="40000"/>
            </a:schemeClr>
          </a:solidFill>
        </p:spPr>
        <p:txBody>
          <a:bodyPr wrap="square">
            <a:spAutoFit/>
          </a:bodyPr>
          <a:lstStyle/>
          <a:p>
            <a:r>
              <a:rPr lang="en-US" sz="2400" b="1" dirty="0" smtClean="0">
                <a:solidFill>
                  <a:srgbClr val="002060"/>
                </a:solidFill>
              </a:rPr>
              <a:t>3. Where did he spend much of his childhood?</a:t>
            </a:r>
            <a:endParaRPr lang="en-US" sz="2400" b="1" dirty="0">
              <a:solidFill>
                <a:srgbClr val="002060"/>
              </a:solidFill>
            </a:endParaRPr>
          </a:p>
        </p:txBody>
      </p:sp>
      <p:sp>
        <p:nvSpPr>
          <p:cNvPr id="13" name="Rectangle 12"/>
          <p:cNvSpPr/>
          <p:nvPr/>
        </p:nvSpPr>
        <p:spPr>
          <a:xfrm>
            <a:off x="1604627" y="5911194"/>
            <a:ext cx="10321445" cy="830997"/>
          </a:xfrm>
          <a:prstGeom prst="rect">
            <a:avLst/>
          </a:prstGeom>
          <a:solidFill>
            <a:srgbClr val="00B050"/>
          </a:solidFill>
        </p:spPr>
        <p:txBody>
          <a:bodyPr wrap="square">
            <a:spAutoFit/>
          </a:bodyPr>
          <a:lstStyle/>
          <a:p>
            <a:r>
              <a:rPr lang="en-US" sz="2400" b="1" dirty="0" smtClean="0">
                <a:solidFill>
                  <a:srgbClr val="FF0000"/>
                </a:solidFill>
              </a:rPr>
              <a:t>Ans: He spend much of his childhood near the scenic banks of the Brahmaputra River.</a:t>
            </a:r>
            <a:endParaRPr lang="en-US" sz="2400" b="1" dirty="0">
              <a:solidFill>
                <a:srgbClr val="FF0000"/>
              </a:solidFill>
            </a:endParaRPr>
          </a:p>
        </p:txBody>
      </p:sp>
    </p:spTree>
    <p:extLst>
      <p:ext uri="{BB962C8B-B14F-4D97-AF65-F5344CB8AC3E}">
        <p14:creationId xmlns:p14="http://schemas.microsoft.com/office/powerpoint/2010/main" val="189914400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139" y="20221"/>
            <a:ext cx="9501014" cy="1522140"/>
          </a:xfrm>
          <a:solidFill>
            <a:srgbClr val="92D050"/>
          </a:solidFill>
        </p:spPr>
        <p:txBody>
          <a:bodyPr>
            <a:noAutofit/>
          </a:bodyPr>
          <a:lstStyle/>
          <a:p>
            <a:r>
              <a:rPr lang="en-US" sz="2800" b="1" dirty="0" smtClean="0">
                <a:solidFill>
                  <a:srgbClr val="002060"/>
                </a:solidFill>
              </a:rPr>
              <a:t>4. </a:t>
            </a:r>
            <a:r>
              <a:rPr lang="en-US" sz="2800" b="1" dirty="0" smtClean="0">
                <a:ln w="22225">
                  <a:solidFill>
                    <a:schemeClr val="accent2"/>
                  </a:solidFill>
                  <a:prstDash val="solid"/>
                </a:ln>
                <a:solidFill>
                  <a:schemeClr val="accent2">
                    <a:lumMod val="40000"/>
                    <a:lumOff val="60000"/>
                  </a:schemeClr>
                </a:solidFill>
              </a:rPr>
              <a:t>Where did Zainul Abedin join as a teacher after his graduation?</a:t>
            </a:r>
            <a:endParaRPr lang="en-US" sz="2800" b="1" dirty="0">
              <a:solidFill>
                <a:srgbClr val="002060"/>
              </a:solidFill>
            </a:endParaRPr>
          </a:p>
        </p:txBody>
      </p:sp>
      <p:sp>
        <p:nvSpPr>
          <p:cNvPr id="6" name="Rectangle 5"/>
          <p:cNvSpPr/>
          <p:nvPr/>
        </p:nvSpPr>
        <p:spPr>
          <a:xfrm>
            <a:off x="1361139" y="2832998"/>
            <a:ext cx="10092571" cy="523220"/>
          </a:xfrm>
          <a:prstGeom prst="rect">
            <a:avLst/>
          </a:prstGeom>
          <a:solidFill>
            <a:srgbClr val="FF0000"/>
          </a:solidFill>
        </p:spPr>
        <p:txBody>
          <a:bodyPr wrap="none">
            <a:spAutoFit/>
          </a:bodyPr>
          <a:lstStyle/>
          <a:p>
            <a:r>
              <a:rPr lang="en-US" sz="2800" dirty="0" smtClean="0">
                <a:solidFill>
                  <a:srgbClr val="002060"/>
                </a:solidFill>
              </a:rPr>
              <a:t>5. Why is he called the founding father of Bangladeshi modern art?</a:t>
            </a:r>
            <a:endParaRPr lang="en-US" sz="2800" dirty="0">
              <a:solidFill>
                <a:srgbClr val="002060"/>
              </a:solidFill>
            </a:endParaRPr>
          </a:p>
        </p:txBody>
      </p:sp>
      <p:sp>
        <p:nvSpPr>
          <p:cNvPr id="3" name="Rectangle 2"/>
          <p:cNvSpPr/>
          <p:nvPr/>
        </p:nvSpPr>
        <p:spPr>
          <a:xfrm>
            <a:off x="1361139" y="1772181"/>
            <a:ext cx="10584493" cy="830997"/>
          </a:xfrm>
          <a:prstGeom prst="rect">
            <a:avLst/>
          </a:prstGeom>
          <a:solidFill>
            <a:srgbClr val="00B0F0"/>
          </a:solidFill>
        </p:spPr>
        <p:txBody>
          <a:bodyPr wrap="square">
            <a:spAutoFit/>
          </a:bodyPr>
          <a:lstStyle/>
          <a:p>
            <a:r>
              <a:rPr lang="en-US" sz="2400" b="1" dirty="0" smtClean="0">
                <a:solidFill>
                  <a:srgbClr val="FF0000"/>
                </a:solidFill>
              </a:rPr>
              <a:t>Ans: Zainul </a:t>
            </a:r>
            <a:r>
              <a:rPr lang="en-US" sz="2400" b="1" dirty="0">
                <a:solidFill>
                  <a:srgbClr val="FF0000"/>
                </a:solidFill>
              </a:rPr>
              <a:t>Abedin joined the government school of art as a teacher after his graduation.</a:t>
            </a:r>
          </a:p>
        </p:txBody>
      </p:sp>
      <p:sp>
        <p:nvSpPr>
          <p:cNvPr id="4" name="Rectangle 3"/>
          <p:cNvSpPr/>
          <p:nvPr/>
        </p:nvSpPr>
        <p:spPr>
          <a:xfrm>
            <a:off x="1607505" y="3906779"/>
            <a:ext cx="10584493" cy="1200329"/>
          </a:xfrm>
          <a:prstGeom prst="rect">
            <a:avLst/>
          </a:prstGeom>
          <a:solidFill>
            <a:srgbClr val="00B0F0"/>
          </a:solidFill>
        </p:spPr>
        <p:txBody>
          <a:bodyPr wrap="square">
            <a:spAutoFit/>
          </a:bodyPr>
          <a:lstStyle/>
          <a:p>
            <a:r>
              <a:rPr lang="en-US" sz="2400" b="1" dirty="0" smtClean="0">
                <a:solidFill>
                  <a:srgbClr val="FF0000"/>
                </a:solidFill>
              </a:rPr>
              <a:t>Ans: He </a:t>
            </a:r>
            <a:r>
              <a:rPr lang="en-US" sz="2400" b="1" dirty="0">
                <a:solidFill>
                  <a:srgbClr val="FF0000"/>
                </a:solidFill>
              </a:rPr>
              <a:t>is called the founding father of Bangladeshi modern art, because he introduced new style of painting to Bangladesh art, established modern Art in Bangladesh with </a:t>
            </a:r>
            <a:r>
              <a:rPr lang="en-US" sz="2400" b="1" dirty="0" smtClean="0">
                <a:solidFill>
                  <a:srgbClr val="FF0000"/>
                </a:solidFill>
              </a:rPr>
              <a:t>his </a:t>
            </a:r>
            <a:r>
              <a:rPr lang="en-US" sz="2400" b="1" dirty="0">
                <a:solidFill>
                  <a:srgbClr val="FF0000"/>
                </a:solidFill>
              </a:rPr>
              <a:t>extraordinary talent and presented it before the world.</a:t>
            </a:r>
          </a:p>
        </p:txBody>
      </p:sp>
    </p:spTree>
    <p:extLst>
      <p:ext uri="{BB962C8B-B14F-4D97-AF65-F5344CB8AC3E}">
        <p14:creationId xmlns:p14="http://schemas.microsoft.com/office/powerpoint/2010/main" val="4071090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458" y="959772"/>
            <a:ext cx="6226059" cy="818148"/>
          </a:xfrm>
          <a:solidFill>
            <a:srgbClr val="00B0F0"/>
          </a:solidFill>
        </p:spPr>
        <p:txBody>
          <a:bodyPr>
            <a:normAutofit/>
          </a:bodyPr>
          <a:lstStyle/>
          <a:p>
            <a:r>
              <a:rPr lang="en-US" b="1" dirty="0" smtClean="0">
                <a:ln w="0"/>
                <a:effectLst>
                  <a:outerShdw blurRad="38100" dist="19050" dir="2700000" algn="tl" rotWithShape="0">
                    <a:schemeClr val="dk1">
                      <a:alpha val="40000"/>
                    </a:schemeClr>
                  </a:outerShdw>
                </a:effectLst>
              </a:rPr>
              <a:t>Thank You my All Students</a:t>
            </a:r>
            <a:endParaRPr lang="en-US" b="1"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1794222" y="1927953"/>
            <a:ext cx="6953172" cy="4274544"/>
          </a:xfrm>
          <a:prstGeom prst="rect">
            <a:avLst/>
          </a:prstGeom>
        </p:spPr>
      </p:pic>
    </p:spTree>
    <p:extLst>
      <p:ext uri="{BB962C8B-B14F-4D97-AF65-F5344CB8AC3E}">
        <p14:creationId xmlns:p14="http://schemas.microsoft.com/office/powerpoint/2010/main" val="777661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2183" y="649996"/>
            <a:ext cx="6742323" cy="1015663"/>
          </a:xfrm>
          <a:prstGeom prst="rect">
            <a:avLst/>
          </a:prstGeom>
          <a:solidFill>
            <a:srgbClr val="00B050"/>
          </a:solidFill>
        </p:spPr>
        <p:txBody>
          <a:bodyPr wrap="square" rtlCol="0">
            <a:spAutoFit/>
          </a:bodyPr>
          <a:lstStyle/>
          <a:p>
            <a:r>
              <a:rPr lang="en-US" dirty="0" smtClean="0"/>
              <a:t>   </a:t>
            </a:r>
            <a:r>
              <a:rPr lang="en-US" sz="6000" b="1" dirty="0" smtClean="0"/>
              <a:t>TEACHER IDENTITY</a:t>
            </a:r>
            <a:endParaRPr lang="en-US" sz="6000" b="1" dirty="0"/>
          </a:p>
        </p:txBody>
      </p:sp>
      <p:sp>
        <p:nvSpPr>
          <p:cNvPr id="10" name="TextBox 9"/>
          <p:cNvSpPr txBox="1"/>
          <p:nvPr/>
        </p:nvSpPr>
        <p:spPr>
          <a:xfrm>
            <a:off x="2181341" y="2258458"/>
            <a:ext cx="7436386" cy="2246769"/>
          </a:xfrm>
          <a:prstGeom prst="rect">
            <a:avLst/>
          </a:prstGeom>
          <a:solidFill>
            <a:schemeClr val="accent4">
              <a:lumMod val="60000"/>
              <a:lumOff val="40000"/>
            </a:schemeClr>
          </a:solidFill>
        </p:spPr>
        <p:txBody>
          <a:bodyPr wrap="square" rtlCol="0">
            <a:spAutoFit/>
          </a:bodyPr>
          <a:lstStyle/>
          <a:p>
            <a:r>
              <a:rPr lang="en-US" dirty="0" smtClean="0"/>
              <a:t>                </a:t>
            </a:r>
            <a:r>
              <a:rPr lang="en-US" sz="2800" b="1" dirty="0" smtClean="0"/>
              <a:t>MST. KOHINOOR AKTER BANU</a:t>
            </a:r>
          </a:p>
          <a:p>
            <a:r>
              <a:rPr lang="en-US" sz="2800" b="1" dirty="0" smtClean="0"/>
              <a:t>           ASSISTANT HEAD MASTER</a:t>
            </a:r>
          </a:p>
          <a:p>
            <a:r>
              <a:rPr lang="en-US" sz="2800" b="1" dirty="0" smtClean="0"/>
              <a:t>           ALAMPUR SECONDARY GIRLS SCHOOL</a:t>
            </a:r>
          </a:p>
          <a:p>
            <a:r>
              <a:rPr lang="en-US" sz="2800" b="1" dirty="0" smtClean="0"/>
              <a:t>            KUSHTIA SADAR KUSHTIA</a:t>
            </a:r>
          </a:p>
          <a:p>
            <a:r>
              <a:rPr lang="en-US" sz="2800" b="1" dirty="0" smtClean="0"/>
              <a:t>             MOBILE NO- 01716494605</a:t>
            </a:r>
            <a:endParaRPr lang="en-US" sz="2800" b="1" dirty="0"/>
          </a:p>
        </p:txBody>
      </p:sp>
    </p:spTree>
    <p:extLst>
      <p:ext uri="{BB962C8B-B14F-4D97-AF65-F5344CB8AC3E}">
        <p14:creationId xmlns:p14="http://schemas.microsoft.com/office/powerpoint/2010/main" val="33124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65" y="1073752"/>
            <a:ext cx="3334024" cy="664170"/>
          </a:xfrm>
        </p:spPr>
        <p:txBody>
          <a:bodyPr/>
          <a:lstStyle/>
          <a:p>
            <a:r>
              <a:rPr lang="en-US" sz="3600" dirty="0">
                <a:ln w="0"/>
                <a:effectLst>
                  <a:outerShdw blurRad="38100" dist="19050" dir="2700000" algn="tl" rotWithShape="0">
                    <a:schemeClr val="dk1">
                      <a:alpha val="40000"/>
                    </a:schemeClr>
                  </a:outerShdw>
                </a:effectLst>
              </a:rPr>
              <a:t>English 1st paper</a:t>
            </a:r>
          </a:p>
        </p:txBody>
      </p:sp>
      <p:sp>
        <p:nvSpPr>
          <p:cNvPr id="4" name="Rectangle 3"/>
          <p:cNvSpPr/>
          <p:nvPr/>
        </p:nvSpPr>
        <p:spPr>
          <a:xfrm>
            <a:off x="4354364" y="397223"/>
            <a:ext cx="3185487" cy="646331"/>
          </a:xfrm>
          <a:prstGeom prst="rect">
            <a:avLst/>
          </a:prstGeom>
        </p:spPr>
        <p:txBody>
          <a:bodyPr wrap="none">
            <a:spAutoFit/>
          </a:bodyPr>
          <a:lstStyle/>
          <a:p>
            <a:r>
              <a:rPr lang="en-US" sz="3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rPr>
              <a:t>Class:- Nine</a:t>
            </a:r>
            <a:endParaRPr lang="en-US" sz="3600" dirty="0">
              <a:solidFill>
                <a:srgbClr val="FF0000"/>
              </a:solidFill>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641" y="1745491"/>
            <a:ext cx="3099583" cy="3900309"/>
          </a:xfrm>
          <a:prstGeom prst="rect">
            <a:avLst/>
          </a:prstGeom>
        </p:spPr>
      </p:pic>
      <p:sp>
        <p:nvSpPr>
          <p:cNvPr id="8" name="Rectangle 7"/>
          <p:cNvSpPr/>
          <p:nvPr/>
        </p:nvSpPr>
        <p:spPr>
          <a:xfrm>
            <a:off x="1783607" y="3108523"/>
            <a:ext cx="4689384" cy="461665"/>
          </a:xfrm>
          <a:prstGeom prst="rect">
            <a:avLst/>
          </a:prstGeom>
        </p:spPr>
        <p:txBody>
          <a:bodyPr wrap="square">
            <a:spAutoFit/>
          </a:bodyPr>
          <a:lstStyle/>
          <a:p>
            <a:r>
              <a:rPr lang="en-US" sz="2400" b="1" dirty="0" smtClean="0">
                <a:ln w="0"/>
                <a:effectLst>
                  <a:outerShdw blurRad="38100" dist="19050" dir="2700000" algn="tl" rotWithShape="0">
                    <a:schemeClr val="dk1">
                      <a:alpha val="40000"/>
                    </a:schemeClr>
                  </a:outerShdw>
                </a:effectLst>
              </a:rPr>
              <a:t>Unit- seven (</a:t>
            </a:r>
            <a:r>
              <a:rPr lang="en-US" sz="2400" b="1" dirty="0"/>
              <a:t>People who stand </a:t>
            </a:r>
            <a:r>
              <a:rPr lang="en-US" sz="2400" b="1" dirty="0" smtClean="0"/>
              <a:t>out</a:t>
            </a:r>
            <a:r>
              <a:rPr lang="en-US" sz="2400" b="1" dirty="0" smtClean="0">
                <a:ln w="0"/>
                <a:effectLst>
                  <a:outerShdw blurRad="38100" dist="19050" dir="2700000" algn="tl" rotWithShape="0">
                    <a:schemeClr val="dk1">
                      <a:alpha val="40000"/>
                    </a:schemeClr>
                  </a:outerShdw>
                </a:effectLst>
              </a:rPr>
              <a:t>)</a:t>
            </a:r>
            <a:endParaRPr lang="en-US" sz="2400" b="1" dirty="0">
              <a:ln w="0"/>
              <a:effectLst>
                <a:outerShdw blurRad="38100" dist="19050" dir="2700000" algn="tl" rotWithShape="0">
                  <a:schemeClr val="dk1">
                    <a:alpha val="40000"/>
                  </a:schemeClr>
                </a:outerShdw>
              </a:effectLst>
            </a:endParaRPr>
          </a:p>
        </p:txBody>
      </p:sp>
      <p:sp>
        <p:nvSpPr>
          <p:cNvPr id="9" name="Rectangle 8"/>
          <p:cNvSpPr/>
          <p:nvPr/>
        </p:nvSpPr>
        <p:spPr>
          <a:xfrm>
            <a:off x="1237956" y="4129938"/>
            <a:ext cx="5880071" cy="461665"/>
          </a:xfrm>
          <a:prstGeom prst="rect">
            <a:avLst/>
          </a:prstGeom>
        </p:spPr>
        <p:txBody>
          <a:bodyPr wrap="none">
            <a:spAutoFit/>
          </a:bodyPr>
          <a:lstStyle/>
          <a:p>
            <a:r>
              <a:rPr lang="en-US" sz="2400" b="1" dirty="0" smtClean="0">
                <a:ln w="0"/>
                <a:effectLst>
                  <a:outerShdw blurRad="38100" dist="19050" dir="2700000" algn="tl" rotWithShape="0">
                    <a:schemeClr val="dk1">
                      <a:alpha val="40000"/>
                    </a:schemeClr>
                  </a:outerShdw>
                </a:effectLst>
              </a:rPr>
              <a:t> Lesson- One </a:t>
            </a:r>
            <a:r>
              <a:rPr lang="en-US" sz="2400" b="1" dirty="0" smtClean="0">
                <a:ln w="0"/>
                <a:solidFill>
                  <a:srgbClr val="FF0000"/>
                </a:solidFill>
                <a:effectLst>
                  <a:outerShdw blurRad="38100" dist="19050" dir="2700000" algn="tl" rotWithShape="0">
                    <a:schemeClr val="dk1">
                      <a:alpha val="40000"/>
                    </a:schemeClr>
                  </a:outerShdw>
                </a:effectLst>
              </a:rPr>
              <a:t>(</a:t>
            </a:r>
            <a:r>
              <a:rPr lang="en-US" sz="2400" b="1" dirty="0">
                <a:solidFill>
                  <a:srgbClr val="FF0000"/>
                </a:solidFill>
              </a:rPr>
              <a:t>Zainul Abedin, the great </a:t>
            </a:r>
            <a:r>
              <a:rPr lang="en-US" sz="2400" b="1" dirty="0" smtClean="0">
                <a:solidFill>
                  <a:srgbClr val="FF0000"/>
                </a:solidFill>
              </a:rPr>
              <a:t>artist</a:t>
            </a:r>
            <a:r>
              <a:rPr lang="en-US" sz="2400" b="1" dirty="0" smtClean="0">
                <a:ln w="0"/>
                <a:solidFill>
                  <a:srgbClr val="FF0000"/>
                </a:solidFill>
                <a:effectLst>
                  <a:outerShdw blurRad="38100" dist="19050" dir="2700000" algn="tl" rotWithShape="0">
                    <a:schemeClr val="dk1">
                      <a:alpha val="40000"/>
                    </a:schemeClr>
                  </a:outerShdw>
                </a:effectLst>
              </a:rPr>
              <a:t>)</a:t>
            </a:r>
            <a:endParaRPr lang="en-US" sz="24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00286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841" y="419573"/>
            <a:ext cx="5263696" cy="747490"/>
          </a:xfrm>
        </p:spPr>
        <p:txBody>
          <a:bodyPr>
            <a:noAutofit/>
          </a:bodyPr>
          <a:lstStyle/>
          <a:p>
            <a:r>
              <a:rPr lang="en-US" sz="4000" b="1" dirty="0" smtClean="0">
                <a:ln w="13462">
                  <a:solidFill>
                    <a:schemeClr val="bg1"/>
                  </a:solidFill>
                  <a:prstDash val="solid"/>
                </a:ln>
                <a:effectLst>
                  <a:outerShdw dist="38100" dir="2700000" algn="bl" rotWithShape="0">
                    <a:schemeClr val="accent5"/>
                  </a:outerShdw>
                </a:effectLst>
              </a:rPr>
              <a:t>Learning Outcomes-</a:t>
            </a:r>
            <a:endParaRPr lang="en-US" sz="4000" b="1" dirty="0">
              <a:ln w="13462">
                <a:solidFill>
                  <a:schemeClr val="bg1"/>
                </a:solidFill>
                <a:prstDash val="solid"/>
              </a:ln>
              <a:effectLst>
                <a:outerShdw dist="38100" dir="2700000" algn="bl" rotWithShape="0">
                  <a:schemeClr val="accent5"/>
                </a:outerShdw>
              </a:effectLst>
            </a:endParaRPr>
          </a:p>
        </p:txBody>
      </p:sp>
      <p:sp>
        <p:nvSpPr>
          <p:cNvPr id="4" name="Content Placeholder 2"/>
          <p:cNvSpPr>
            <a:spLocks noGrp="1"/>
          </p:cNvSpPr>
          <p:nvPr>
            <p:ph idx="1"/>
          </p:nvPr>
        </p:nvSpPr>
        <p:spPr>
          <a:xfrm>
            <a:off x="1211855" y="1781465"/>
            <a:ext cx="10245687" cy="802921"/>
          </a:xfrm>
          <a:solidFill>
            <a:srgbClr val="FFFF00"/>
          </a:solidFill>
        </p:spPr>
        <p:txBody>
          <a:bodyPr>
            <a:noAutofit/>
          </a:bodyPr>
          <a:lstStyle/>
          <a:p>
            <a:pPr marL="457200" lvl="1" indent="0">
              <a:buNone/>
            </a:pPr>
            <a:r>
              <a:rPr lang="en-US" sz="2800" dirty="0" smtClean="0">
                <a:ln w="0"/>
                <a:solidFill>
                  <a:schemeClr val="accent1"/>
                </a:solidFill>
                <a:effectLst>
                  <a:outerShdw blurRad="38100" dist="25400" dir="5400000" algn="ctr" rotWithShape="0">
                    <a:srgbClr val="6E747A">
                      <a:alpha val="43000"/>
                    </a:srgbClr>
                  </a:outerShdw>
                </a:effectLst>
              </a:rPr>
              <a:t>1. Read and </a:t>
            </a:r>
            <a:r>
              <a:rPr lang="en-US" sz="2800" dirty="0">
                <a:ln w="0"/>
                <a:solidFill>
                  <a:schemeClr val="accent1"/>
                </a:solidFill>
                <a:effectLst>
                  <a:outerShdw blurRad="38100" dist="25400" dir="5400000" algn="ctr" rotWithShape="0">
                    <a:srgbClr val="6E747A">
                      <a:alpha val="43000"/>
                    </a:srgbClr>
                  </a:outerShdw>
                </a:effectLst>
              </a:rPr>
              <a:t>demonstrate </a:t>
            </a:r>
            <a:r>
              <a:rPr lang="en-US" sz="2800" dirty="0" smtClean="0">
                <a:ln w="0"/>
                <a:solidFill>
                  <a:schemeClr val="accent1"/>
                </a:solidFill>
                <a:effectLst>
                  <a:outerShdw blurRad="38100" dist="25400" dir="5400000" algn="ctr" rotWithShape="0">
                    <a:srgbClr val="6E747A">
                      <a:alpha val="43000"/>
                    </a:srgbClr>
                  </a:outerShdw>
                </a:effectLst>
              </a:rPr>
              <a:t> the understanding texts through silent reading</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5" name="Content Placeholder 2"/>
          <p:cNvSpPr txBox="1">
            <a:spLocks/>
          </p:cNvSpPr>
          <p:nvPr/>
        </p:nvSpPr>
        <p:spPr>
          <a:xfrm>
            <a:off x="2610997" y="2584387"/>
            <a:ext cx="4725389" cy="555919"/>
          </a:xfrm>
          <a:prstGeom prst="rect">
            <a:avLst/>
          </a:prstGeom>
          <a:solidFill>
            <a:srgbClr val="0070C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r>
              <a:rPr lang="en-US" sz="2800" dirty="0" smtClean="0">
                <a:solidFill>
                  <a:srgbClr val="FF0000"/>
                </a:solidFill>
              </a:rPr>
              <a:t>2. </a:t>
            </a:r>
            <a:r>
              <a:rPr lang="en-US" sz="2800" dirty="0">
                <a:solidFill>
                  <a:srgbClr val="FF0000"/>
                </a:solidFill>
              </a:rPr>
              <a:t>ask and answer questions</a:t>
            </a:r>
          </a:p>
        </p:txBody>
      </p:sp>
      <p:sp>
        <p:nvSpPr>
          <p:cNvPr id="6" name="Content Placeholder 2"/>
          <p:cNvSpPr txBox="1">
            <a:spLocks/>
          </p:cNvSpPr>
          <p:nvPr/>
        </p:nvSpPr>
        <p:spPr>
          <a:xfrm>
            <a:off x="1754602" y="3478820"/>
            <a:ext cx="7748339" cy="608437"/>
          </a:xfrm>
          <a:prstGeom prst="rect">
            <a:avLst/>
          </a:prstGeom>
          <a:solidFill>
            <a:srgbClr val="00B05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r>
              <a:rPr lang="en-US" sz="2800" dirty="0" smtClean="0">
                <a:solidFill>
                  <a:srgbClr val="FF0000"/>
                </a:solidFill>
              </a:rPr>
              <a:t> 3. Listen to an audio text for specific information</a:t>
            </a:r>
            <a:endParaRPr lang="en-US" sz="2800" dirty="0">
              <a:solidFill>
                <a:srgbClr val="FF0000"/>
              </a:solidFill>
            </a:endParaRPr>
          </a:p>
        </p:txBody>
      </p:sp>
    </p:spTree>
    <p:extLst>
      <p:ext uri="{BB962C8B-B14F-4D97-AF65-F5344CB8AC3E}">
        <p14:creationId xmlns:p14="http://schemas.microsoft.com/office/powerpoint/2010/main" val="563394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830" y="2706"/>
            <a:ext cx="2872522" cy="4316631"/>
          </a:xfrm>
          <a:prstGeom prst="rect">
            <a:avLst/>
          </a:prstGeom>
        </p:spPr>
      </p:pic>
      <p:sp>
        <p:nvSpPr>
          <p:cNvPr id="3" name="Rectangle 2"/>
          <p:cNvSpPr/>
          <p:nvPr/>
        </p:nvSpPr>
        <p:spPr>
          <a:xfrm>
            <a:off x="385461" y="4468534"/>
            <a:ext cx="8032712" cy="584775"/>
          </a:xfrm>
          <a:prstGeom prst="rect">
            <a:avLst/>
          </a:prstGeom>
        </p:spPr>
        <p:txBody>
          <a:bodyPr wrap="none">
            <a:spAutoFit/>
          </a:bodyPr>
          <a:lstStyle/>
          <a:p>
            <a:r>
              <a:rPr lang="en-US" sz="3200" b="1" dirty="0">
                <a:solidFill>
                  <a:srgbClr val="002060"/>
                </a:solidFill>
              </a:rPr>
              <a:t>-</a:t>
            </a:r>
            <a:r>
              <a:rPr lang="en-US" sz="3200" b="1" dirty="0" smtClean="0">
                <a:solidFill>
                  <a:srgbClr val="002060"/>
                </a:solidFill>
              </a:rPr>
              <a:t>Do </a:t>
            </a:r>
            <a:r>
              <a:rPr lang="en-US" sz="3200" b="1" dirty="0">
                <a:solidFill>
                  <a:srgbClr val="002060"/>
                </a:solidFill>
              </a:rPr>
              <a:t>you know this person? why is he famous?</a:t>
            </a:r>
          </a:p>
        </p:txBody>
      </p:sp>
      <p:sp>
        <p:nvSpPr>
          <p:cNvPr id="5" name="Rectangle 4"/>
          <p:cNvSpPr/>
          <p:nvPr/>
        </p:nvSpPr>
        <p:spPr>
          <a:xfrm>
            <a:off x="741648" y="5392762"/>
            <a:ext cx="7676525" cy="584775"/>
          </a:xfrm>
          <a:prstGeom prst="rect">
            <a:avLst/>
          </a:prstGeom>
        </p:spPr>
        <p:txBody>
          <a:bodyPr wrap="none">
            <a:spAutoFit/>
          </a:bodyPr>
          <a:lstStyle/>
          <a:p>
            <a:r>
              <a:rPr lang="en-US" sz="3200" b="1" dirty="0" smtClean="0">
                <a:solidFill>
                  <a:srgbClr val="FF0000"/>
                </a:solidFill>
              </a:rPr>
              <a:t>Ans: He </a:t>
            </a:r>
            <a:r>
              <a:rPr lang="en-US" sz="3200" b="1" dirty="0">
                <a:solidFill>
                  <a:srgbClr val="FF0000"/>
                </a:solidFill>
              </a:rPr>
              <a:t>is Zainul Abedin. He is a great artist.</a:t>
            </a:r>
          </a:p>
        </p:txBody>
      </p:sp>
    </p:spTree>
    <p:extLst>
      <p:ext uri="{BB962C8B-B14F-4D97-AF65-F5344CB8AC3E}">
        <p14:creationId xmlns:p14="http://schemas.microsoft.com/office/powerpoint/2010/main" val="3859998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p:nvPr/>
        </p:nvSpPr>
        <p:spPr>
          <a:xfrm>
            <a:off x="4377489" y="0"/>
            <a:ext cx="3437021" cy="1569660"/>
          </a:xfrm>
          <a:prstGeom prst="rect">
            <a:avLst/>
          </a:prstGeom>
        </p:spPr>
        <p:txBody>
          <a:bodyPr wrap="square">
            <a:spAutoFit/>
          </a:bodyPr>
          <a:lstStyle/>
          <a:p>
            <a:r>
              <a:rPr lang="en-US" b="1" dirty="0" smtClean="0"/>
              <a:t>           </a:t>
            </a:r>
            <a:r>
              <a:rPr lang="en-US" sz="3200" b="1" dirty="0" smtClean="0">
                <a:solidFill>
                  <a:srgbClr val="002060"/>
                </a:solidFill>
              </a:rPr>
              <a:t>Shilpacharya</a:t>
            </a:r>
            <a:endParaRPr lang="en-US" sz="3200" b="1" dirty="0">
              <a:solidFill>
                <a:srgbClr val="002060"/>
              </a:solidFill>
            </a:endParaRPr>
          </a:p>
          <a:p>
            <a:r>
              <a:rPr lang="en-US" sz="3200" b="1" dirty="0" smtClean="0">
                <a:solidFill>
                  <a:srgbClr val="002060"/>
                </a:solidFill>
              </a:rPr>
              <a:t>     Zainul </a:t>
            </a:r>
            <a:r>
              <a:rPr lang="en-US" sz="3200" b="1" dirty="0">
                <a:solidFill>
                  <a:srgbClr val="002060"/>
                </a:solidFill>
              </a:rPr>
              <a:t>Abedin</a:t>
            </a:r>
          </a:p>
          <a:p>
            <a:r>
              <a:rPr lang="as-IN" sz="3200" b="1" dirty="0">
                <a:solidFill>
                  <a:srgbClr val="002060"/>
                </a:solidFill>
              </a:rPr>
              <a:t>জয়নুল আবেদিন</a:t>
            </a:r>
            <a:endParaRPr lang="en-US" sz="3200" b="1"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74197"/>
            <a:ext cx="4252613" cy="5083804"/>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0495" t="18851" r="3058" b="1429"/>
          <a:stretch/>
        </p:blipFill>
        <p:spPr>
          <a:xfrm>
            <a:off x="6797842" y="1467755"/>
            <a:ext cx="4319337" cy="5390246"/>
          </a:xfrm>
          <a:prstGeom prst="rect">
            <a:avLst/>
          </a:prstGeom>
        </p:spPr>
      </p:pic>
    </p:spTree>
    <p:extLst>
      <p:ext uri="{BB962C8B-B14F-4D97-AF65-F5344CB8AC3E}">
        <p14:creationId xmlns:p14="http://schemas.microsoft.com/office/powerpoint/2010/main" val="51121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290" y="1042555"/>
            <a:ext cx="7955994" cy="523220"/>
          </a:xfrm>
          <a:prstGeom prst="rect">
            <a:avLst/>
          </a:prstGeom>
        </p:spPr>
        <p:txBody>
          <a:bodyPr wrap="square">
            <a:spAutoFit/>
          </a:bodyPr>
          <a:lstStyle/>
          <a:p>
            <a:r>
              <a:rPr lang="en-US" sz="2800" b="1" dirty="0">
                <a:solidFill>
                  <a:srgbClr val="002060"/>
                </a:solidFill>
              </a:rPr>
              <a:t>-</a:t>
            </a:r>
            <a:r>
              <a:rPr lang="en-US" sz="2800" b="1" dirty="0" smtClean="0">
                <a:solidFill>
                  <a:srgbClr val="002060"/>
                </a:solidFill>
              </a:rPr>
              <a:t>Can </a:t>
            </a:r>
            <a:r>
              <a:rPr lang="en-US" sz="2800" b="1" dirty="0">
                <a:solidFill>
                  <a:srgbClr val="002060"/>
                </a:solidFill>
              </a:rPr>
              <a:t>you name some of his world famous sketches?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337" y="2274505"/>
            <a:ext cx="3300663" cy="3199327"/>
          </a:xfrm>
          <a:prstGeom prst="rect">
            <a:avLst/>
          </a:prstGeom>
        </p:spPr>
      </p:pic>
      <p:sp>
        <p:nvSpPr>
          <p:cNvPr id="7" name="Rectangle 6"/>
          <p:cNvSpPr/>
          <p:nvPr/>
        </p:nvSpPr>
        <p:spPr>
          <a:xfrm>
            <a:off x="-1" y="2146665"/>
            <a:ext cx="8891337" cy="1384995"/>
          </a:xfrm>
          <a:prstGeom prst="rect">
            <a:avLst/>
          </a:prstGeom>
        </p:spPr>
        <p:txBody>
          <a:bodyPr wrap="square">
            <a:spAutoFit/>
          </a:bodyPr>
          <a:lstStyle/>
          <a:p>
            <a:r>
              <a:rPr lang="en-US" sz="2800" dirty="0" smtClean="0">
                <a:solidFill>
                  <a:srgbClr val="FF0000"/>
                </a:solidFill>
              </a:rPr>
              <a:t>Ans: The </a:t>
            </a:r>
            <a:r>
              <a:rPr lang="en-US" sz="2800" dirty="0">
                <a:solidFill>
                  <a:srgbClr val="FF0000"/>
                </a:solidFill>
              </a:rPr>
              <a:t>Struggle is one of his world famous paintings. His </a:t>
            </a:r>
            <a:r>
              <a:rPr lang="en-US" sz="2800" dirty="0" smtClean="0">
                <a:solidFill>
                  <a:srgbClr val="FF0000"/>
                </a:solidFill>
              </a:rPr>
              <a:t>other </a:t>
            </a:r>
            <a:r>
              <a:rPr lang="en-US" sz="2800" dirty="0">
                <a:solidFill>
                  <a:srgbClr val="FF0000"/>
                </a:solidFill>
              </a:rPr>
              <a:t>world </a:t>
            </a:r>
            <a:r>
              <a:rPr lang="en-US" sz="2800" dirty="0" smtClean="0">
                <a:solidFill>
                  <a:srgbClr val="FF0000"/>
                </a:solidFill>
              </a:rPr>
              <a:t>famous sketches </a:t>
            </a:r>
            <a:r>
              <a:rPr lang="en-US" sz="2800" dirty="0">
                <a:solidFill>
                  <a:srgbClr val="FF0000"/>
                </a:solidFill>
              </a:rPr>
              <a:t>are Rebel Cow, Nobanno, study of a crow, Two Faces and Famine paintings.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3" y="4330832"/>
            <a:ext cx="8903368" cy="2286000"/>
          </a:xfrm>
          <a:prstGeom prst="rect">
            <a:avLst/>
          </a:prstGeom>
        </p:spPr>
      </p:pic>
    </p:spTree>
    <p:extLst>
      <p:ext uri="{BB962C8B-B14F-4D97-AF65-F5344CB8AC3E}">
        <p14:creationId xmlns:p14="http://schemas.microsoft.com/office/powerpoint/2010/main" val="3571642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1927" y="0"/>
            <a:ext cx="5479449" cy="523220"/>
          </a:xfrm>
          <a:prstGeom prst="rect">
            <a:avLst/>
          </a:prstGeom>
        </p:spPr>
        <p:txBody>
          <a:bodyPr wrap="none">
            <a:spAutoFit/>
          </a:bodyPr>
          <a:lstStyle/>
          <a:p>
            <a:r>
              <a:rPr lang="en-US" sz="2800" b="1" u="sng" dirty="0">
                <a:solidFill>
                  <a:srgbClr val="002060"/>
                </a:solidFill>
              </a:rPr>
              <a:t>Some works of art by Zainul Abedin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371" y="1139282"/>
            <a:ext cx="3621505" cy="56851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624" y="1105720"/>
            <a:ext cx="7652084" cy="57071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403" y="1090362"/>
            <a:ext cx="7820526" cy="578299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00" t="10549" r="-200" b="10267"/>
          <a:stretch/>
        </p:blipFill>
        <p:spPr>
          <a:xfrm>
            <a:off x="2230221" y="619404"/>
            <a:ext cx="7821707" cy="619349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0299" y="615348"/>
            <a:ext cx="7621549" cy="618294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919" y="615348"/>
            <a:ext cx="9033830" cy="6358835"/>
          </a:xfrm>
          <a:prstGeom prst="rect">
            <a:avLst/>
          </a:prstGeom>
        </p:spPr>
      </p:pic>
    </p:spTree>
    <p:extLst>
      <p:ext uri="{BB962C8B-B14F-4D97-AF65-F5344CB8AC3E}">
        <p14:creationId xmlns:p14="http://schemas.microsoft.com/office/powerpoint/2010/main" val="8193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819290"/>
            <a:ext cx="12192000" cy="1569660"/>
          </a:xfrm>
          <a:prstGeom prst="rect">
            <a:avLst/>
          </a:prstGeom>
        </p:spPr>
        <p:txBody>
          <a:bodyPr wrap="square">
            <a:spAutoFit/>
          </a:bodyPr>
          <a:lstStyle/>
          <a:p>
            <a:r>
              <a:rPr lang="en-US" sz="2400" b="1" dirty="0">
                <a:solidFill>
                  <a:srgbClr val="002060"/>
                </a:solidFill>
                <a:latin typeface="Roboto"/>
              </a:rPr>
              <a:t>He depicted these extremely shocking pictures with human compassion. He made his own ink by burning charcoal and used cheap ordinary packing paper for sketching. Using the ink and applying the brush where necessary, he produced the drawings and sketches which later became iconic images of human suffering.</a:t>
            </a:r>
            <a:endParaRPr lang="en-US" sz="2400" b="1" dirty="0">
              <a:solidFill>
                <a:srgbClr val="002060"/>
              </a:solidFill>
            </a:endParaRPr>
          </a:p>
        </p:txBody>
      </p:sp>
      <p:sp>
        <p:nvSpPr>
          <p:cNvPr id="6" name="Rectangle 5"/>
          <p:cNvSpPr/>
          <p:nvPr/>
        </p:nvSpPr>
        <p:spPr>
          <a:xfrm>
            <a:off x="0" y="2459504"/>
            <a:ext cx="12192000" cy="1200329"/>
          </a:xfrm>
          <a:prstGeom prst="rect">
            <a:avLst/>
          </a:prstGeom>
        </p:spPr>
        <p:txBody>
          <a:bodyPr wrap="square">
            <a:spAutoFit/>
          </a:bodyPr>
          <a:lstStyle/>
          <a:p>
            <a:r>
              <a:rPr lang="en-US" sz="2400" b="1" dirty="0">
                <a:solidFill>
                  <a:srgbClr val="002060"/>
                </a:solidFill>
                <a:latin typeface="Roboto"/>
              </a:rPr>
              <a:t>Zainul developed a knack for drawing and painting when he was a high school student. After completing high school, he took admission in the </a:t>
            </a:r>
            <a:r>
              <a:rPr lang="en-US" sz="2400" b="1" dirty="0">
                <a:solidFill>
                  <a:srgbClr val="FF0000"/>
                </a:solidFill>
                <a:latin typeface="Roboto"/>
              </a:rPr>
              <a:t>Government</a:t>
            </a:r>
            <a:r>
              <a:rPr lang="en-US" sz="2400" b="1" dirty="0">
                <a:solidFill>
                  <a:srgbClr val="002060"/>
                </a:solidFill>
                <a:latin typeface="Roboto"/>
              </a:rPr>
              <a:t> </a:t>
            </a:r>
            <a:r>
              <a:rPr lang="en-US" sz="2400" b="1" dirty="0">
                <a:solidFill>
                  <a:srgbClr val="FF0000"/>
                </a:solidFill>
                <a:latin typeface="Roboto"/>
              </a:rPr>
              <a:t>School of Art, Calcutta (now Kolkata). </a:t>
            </a:r>
            <a:endParaRPr lang="en-US" sz="24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9346"/>
            <a:ext cx="4762500" cy="3171825"/>
          </a:xfrm>
          <a:prstGeom prst="rect">
            <a:avLst/>
          </a:prstGeom>
        </p:spPr>
      </p:pic>
      <p:sp>
        <p:nvSpPr>
          <p:cNvPr id="8" name="Rectangle 7"/>
          <p:cNvSpPr/>
          <p:nvPr/>
        </p:nvSpPr>
        <p:spPr>
          <a:xfrm>
            <a:off x="4762500" y="4848454"/>
            <a:ext cx="4588244" cy="400110"/>
          </a:xfrm>
          <a:prstGeom prst="rect">
            <a:avLst/>
          </a:prstGeom>
        </p:spPr>
        <p:txBody>
          <a:bodyPr wrap="none">
            <a:spAutoFit/>
          </a:bodyPr>
          <a:lstStyle/>
          <a:p>
            <a:r>
              <a:rPr lang="en-US" sz="2000" b="1" dirty="0">
                <a:solidFill>
                  <a:srgbClr val="002060"/>
                </a:solidFill>
                <a:latin typeface="Roboto"/>
              </a:rPr>
              <a:t>Government School of Art, Calcutta </a:t>
            </a:r>
            <a:endParaRPr lang="en-US" sz="2000" dirty="0">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256" y="3826043"/>
            <a:ext cx="3031958" cy="3031958"/>
          </a:xfrm>
          <a:prstGeom prst="rect">
            <a:avLst/>
          </a:prstGeom>
        </p:spPr>
      </p:pic>
    </p:spTree>
    <p:extLst>
      <p:ext uri="{BB962C8B-B14F-4D97-AF65-F5344CB8AC3E}">
        <p14:creationId xmlns:p14="http://schemas.microsoft.com/office/powerpoint/2010/main" val="337568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TotalTime>
  <Words>1036</Words>
  <Application>Microsoft Office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Roboto</vt:lpstr>
      <vt:lpstr>Vrinda</vt:lpstr>
      <vt:lpstr>Wingdings 3</vt:lpstr>
      <vt:lpstr>Office Theme</vt:lpstr>
      <vt:lpstr>PowerPoint Presentation</vt:lpstr>
      <vt:lpstr>PowerPoint Presentation</vt:lpstr>
      <vt:lpstr>English 1st paper</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vt:lpstr>
      <vt:lpstr>PowerPoint Presentation</vt:lpstr>
      <vt:lpstr>PowerPoint Presentation</vt:lpstr>
      <vt:lpstr>4. Where did Zainul Abedin join as a teacher after his graduation?</vt:lpstr>
      <vt:lpstr>Thank You my All Students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ACT</cp:lastModifiedBy>
  <cp:revision>58</cp:revision>
  <dcterms:created xsi:type="dcterms:W3CDTF">2021-07-08T08:58:11Z</dcterms:created>
  <dcterms:modified xsi:type="dcterms:W3CDTF">2021-09-13T02:36:44Z</dcterms:modified>
</cp:coreProperties>
</file>