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66" r:id="rId6"/>
    <p:sldId id="265" r:id="rId7"/>
    <p:sldId id="259" r:id="rId8"/>
    <p:sldId id="262" r:id="rId9"/>
    <p:sldId id="267" r:id="rId10"/>
    <p:sldId id="260" r:id="rId11"/>
    <p:sldId id="261" r:id="rId12"/>
    <p:sldId id="268" r:id="rId13"/>
    <p:sldId id="263" r:id="rId14"/>
    <p:sldId id="264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99"/>
    <a:srgbClr val="006600"/>
    <a:srgbClr val="33CC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A406-2145-4159-9AF4-3FEEDDAC1DD6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0DD5-AAB5-424D-9F1B-BA09277C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A406-2145-4159-9AF4-3FEEDDAC1DD6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0DD5-AAB5-424D-9F1B-BA09277C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A406-2145-4159-9AF4-3FEEDDAC1DD6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0DD5-AAB5-424D-9F1B-BA09277C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A406-2145-4159-9AF4-3FEEDDAC1DD6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0DD5-AAB5-424D-9F1B-BA09277C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A406-2145-4159-9AF4-3FEEDDAC1DD6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0DD5-AAB5-424D-9F1B-BA09277C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A406-2145-4159-9AF4-3FEEDDAC1DD6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0DD5-AAB5-424D-9F1B-BA09277C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A406-2145-4159-9AF4-3FEEDDAC1DD6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0DD5-AAB5-424D-9F1B-BA09277C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A406-2145-4159-9AF4-3FEEDDAC1DD6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0DD5-AAB5-424D-9F1B-BA09277C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A406-2145-4159-9AF4-3FEEDDAC1DD6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0DD5-AAB5-424D-9F1B-BA09277C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A406-2145-4159-9AF4-3FEEDDAC1DD6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0DD5-AAB5-424D-9F1B-BA09277C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A406-2145-4159-9AF4-3FEEDDAC1DD6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0DD5-AAB5-424D-9F1B-BA09277C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8A406-2145-4159-9AF4-3FEEDDAC1DD6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60DD5-AAB5-424D-9F1B-BA09277C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3" name="Picture 2" descr="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412" y="990600"/>
            <a:ext cx="8382000" cy="4953000"/>
          </a:xfrm>
          <a:prstGeom prst="hexagon">
            <a:avLst/>
          </a:prstGeom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360612" y="5029200"/>
            <a:ext cx="7620000" cy="101566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4189412" y="381000"/>
            <a:ext cx="3581400" cy="1066800"/>
          </a:xfrm>
          <a:prstGeom prst="flowChartPunchedTap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46412" y="1752600"/>
            <a:ext cx="1219200" cy="6858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6212" y="1828800"/>
            <a:ext cx="15240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জনপদ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3812" y="3911025"/>
            <a:ext cx="15240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প্রত্নতাত্ত্বিক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0012" y="2768025"/>
            <a:ext cx="15240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122612" y="5077968"/>
            <a:ext cx="1143000" cy="7132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970212" y="2667000"/>
            <a:ext cx="1371600" cy="7894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046412" y="3810000"/>
            <a:ext cx="1219200" cy="762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4212" y="2768025"/>
            <a:ext cx="19812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  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5212" y="5054025"/>
            <a:ext cx="17526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3812" y="5130225"/>
            <a:ext cx="1524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1187" y="3600271"/>
            <a:ext cx="6778625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অট্টালিকা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প্রত্নতাত্ত্বিক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44987" y="1828800"/>
            <a:ext cx="6550025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মানূষ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Plaque 2"/>
          <p:cNvSpPr/>
          <p:nvPr/>
        </p:nvSpPr>
        <p:spPr>
          <a:xfrm>
            <a:off x="2895600" y="228600"/>
            <a:ext cx="6323012" cy="1676400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One Day One Word </a:t>
            </a:r>
            <a:endParaRPr lang="en-US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8012" y="1981200"/>
            <a:ext cx="28956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প্রত্নতাত্ত্বিক</a:t>
            </a:r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111724" y="2963889"/>
            <a:ext cx="1395747" cy="110677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6212" y="4267200"/>
            <a:ext cx="9372600" cy="21236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অট্টালিকা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প্রত্নতাত্ত্বিক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1751012" y="304800"/>
            <a:ext cx="86868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 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প্রমিত উচ্চার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shot 2021-09-12 2055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70412" y="2209800"/>
            <a:ext cx="2743200" cy="60960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Screenshot 2021-09-12 1605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012" y="1143000"/>
            <a:ext cx="4953000" cy="19959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Screenshot 2021-09-12 1604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012" y="3276600"/>
            <a:ext cx="4952999" cy="27432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 descr="Screenshot 2021-09-12 1603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12" y="3276600"/>
            <a:ext cx="5105400" cy="2743200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9" name="Picture 8" descr="st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612" y="1143000"/>
            <a:ext cx="5029200" cy="1981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 descr="kol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4917" y="4038599"/>
            <a:ext cx="661895" cy="1981201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752600"/>
            <a:ext cx="1981200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ত্ত্বি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950607"/>
            <a:ext cx="2055812" cy="78319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ভূমিক</a:t>
            </a:r>
            <a:r>
              <a:rPr lang="en-US" sz="40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ম্প</a:t>
            </a:r>
            <a:r>
              <a:rPr lang="en-US" sz="40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038600"/>
            <a:ext cx="2132012" cy="78319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012" y="5029200"/>
            <a:ext cx="2133600" cy="783193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বটে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9812" y="1219200"/>
            <a:ext cx="1524000" cy="70788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9812" y="2035314"/>
            <a:ext cx="1524000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ত্ত্ব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1522412" y="-76200"/>
            <a:ext cx="9297988" cy="152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 ভেঙ্গে শিখি ও নতুন শব্দ তৈরি করি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9812" y="4038601"/>
            <a:ext cx="15240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</a:t>
            </a:r>
            <a:r>
              <a:rPr 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9812" y="2964359"/>
            <a:ext cx="1524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ম্প</a:t>
            </a:r>
            <a:r>
              <a:rPr 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9812" y="5021759"/>
            <a:ext cx="15240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6012" y="1143000"/>
            <a:ext cx="838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0212" y="1143000"/>
            <a:ext cx="457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3412" y="1143000"/>
            <a:ext cx="9144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66212" y="1219201"/>
            <a:ext cx="1143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9812" y="2057400"/>
            <a:ext cx="838200" cy="707886"/>
          </a:xfrm>
          <a:prstGeom prst="rect">
            <a:avLst/>
          </a:prstGeom>
          <a:solidFill>
            <a:srgbClr val="33CC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4012" y="2057400"/>
            <a:ext cx="457200" cy="707886"/>
          </a:xfrm>
          <a:prstGeom prst="rect">
            <a:avLst/>
          </a:prstGeom>
          <a:solidFill>
            <a:srgbClr val="33CC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7212" y="2057400"/>
            <a:ext cx="914400" cy="707886"/>
          </a:xfrm>
          <a:prstGeom prst="rect">
            <a:avLst/>
          </a:prstGeom>
          <a:solidFill>
            <a:srgbClr val="33CC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89812" y="4038600"/>
            <a:ext cx="8382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   </a:t>
            </a:r>
            <a:endParaRPr lang="en-US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4012" y="4038600"/>
            <a:ext cx="4572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89812" y="5083314"/>
            <a:ext cx="838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4012" y="5083314"/>
            <a:ext cx="457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7212" y="5083314"/>
            <a:ext cx="9144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   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9812" y="2949714"/>
            <a:ext cx="8382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4012" y="2949714"/>
            <a:ext cx="4572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7212" y="2949714"/>
            <a:ext cx="9144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56612" y="2057400"/>
            <a:ext cx="1371600" cy="707886"/>
          </a:xfrm>
          <a:prstGeom prst="rect">
            <a:avLst/>
          </a:prstGeom>
          <a:solidFill>
            <a:srgbClr val="33CC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56812" y="2057400"/>
            <a:ext cx="1371600" cy="707886"/>
          </a:xfrm>
          <a:prstGeom prst="rect">
            <a:avLst/>
          </a:prstGeom>
          <a:solidFill>
            <a:srgbClr val="33CC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আয়ত্ত্ব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37612" y="2949714"/>
            <a:ext cx="1143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37612" y="4038600"/>
            <a:ext cx="1143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37612" y="5083314"/>
            <a:ext cx="1143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অশ্ব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37212" y="4016514"/>
            <a:ext cx="914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   </a:t>
            </a:r>
            <a:endParaRPr lang="en-US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ounded Rectangle 2"/>
          <p:cNvSpPr/>
          <p:nvPr/>
        </p:nvSpPr>
        <p:spPr>
          <a:xfrm>
            <a:off x="2436812" y="381000"/>
            <a:ext cx="77724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দিয়ে বাক্য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7012" y="2209801"/>
            <a:ext cx="13716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7012" y="3025914"/>
            <a:ext cx="1371600" cy="707886"/>
          </a:xfrm>
          <a:prstGeom prst="rect">
            <a:avLst/>
          </a:prstGeom>
          <a:solidFill>
            <a:srgbClr val="33CC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আয়ত্ত্ব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7012" y="3864114"/>
            <a:ext cx="12954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7012" y="4778514"/>
            <a:ext cx="1295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7012" y="5692914"/>
            <a:ext cx="12954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অশ্ব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6012" y="1244025"/>
            <a:ext cx="2362200" cy="6609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3412" y="1295400"/>
            <a:ext cx="12954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3412" y="2111514"/>
            <a:ext cx="1295400" cy="70788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3412" y="2949714"/>
            <a:ext cx="1295400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ত্ত্ব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3412" y="4724400"/>
            <a:ext cx="12954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</a:t>
            </a:r>
            <a:r>
              <a:rPr 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3412" y="3810000"/>
            <a:ext cx="12954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ম্প</a:t>
            </a:r>
            <a:r>
              <a:rPr 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3412" y="5638800"/>
            <a:ext cx="12954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4412" y="22860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5812" y="30480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ছাত্ররা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আয়ত্ত্ব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2012" y="3962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4412" y="4825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8212" y="56636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অশ্ব</a:t>
            </a:r>
            <a:r>
              <a:rPr lang="en-US" sz="32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দৌড়ায়</a:t>
            </a:r>
            <a:r>
              <a:rPr lang="en-US" sz="32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08812" y="1295400"/>
            <a:ext cx="1981200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4722812" y="228600"/>
            <a:ext cx="2971800" cy="10668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665412" y="1752600"/>
            <a:ext cx="1524000" cy="10668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decagon 5"/>
          <p:cNvSpPr/>
          <p:nvPr/>
        </p:nvSpPr>
        <p:spPr>
          <a:xfrm>
            <a:off x="2665412" y="3200400"/>
            <a:ext cx="1600200" cy="1066800"/>
          </a:xfrm>
          <a:prstGeom prst="dodecagon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brightRoom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2800" b="1" cap="all" dirty="0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cap="all" dirty="0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cap="all" dirty="0">
              <a:ln/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gular Pentagon 6"/>
          <p:cNvSpPr/>
          <p:nvPr/>
        </p:nvSpPr>
        <p:spPr>
          <a:xfrm>
            <a:off x="2665412" y="4724400"/>
            <a:ext cx="1600200" cy="990600"/>
          </a:xfrm>
          <a:prstGeom prst="pen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2" y="4791635"/>
            <a:ext cx="1524000" cy="999565"/>
          </a:xfrm>
          <a:prstGeom prst="flowChartAlternateProcess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 descr="800px-Nymphaea_cv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12" y="1685468"/>
            <a:ext cx="1569832" cy="1133932"/>
          </a:xfrm>
          <a:prstGeom prst="pentagon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 descr="top-hd-red-rose-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4562" y="3200400"/>
            <a:ext cx="1568450" cy="990600"/>
          </a:xfrm>
          <a:prstGeom prst="hexagon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/>
          <p:cNvSpPr txBox="1"/>
          <p:nvPr/>
        </p:nvSpPr>
        <p:spPr>
          <a:xfrm>
            <a:off x="4418012" y="1905000"/>
            <a:ext cx="6934200" cy="64698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“ </a:t>
            </a:r>
            <a:r>
              <a:rPr lang="en-US" sz="3200" b="1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প্ল</a:t>
            </a:r>
            <a:r>
              <a:rPr lang="en-US" sz="32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8012" y="3429000"/>
            <a:ext cx="6934200" cy="64698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ণ্ড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1812" y="4953000"/>
            <a:ext cx="6934200" cy="64698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“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স্থ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122612" y="457200"/>
            <a:ext cx="5029200" cy="12192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t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3048000"/>
            <a:ext cx="10820400" cy="350520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989012" y="1868269"/>
            <a:ext cx="10287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ছাত্রছাত্রী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4113212" y="228600"/>
            <a:ext cx="3124200" cy="1066800"/>
          </a:xfrm>
          <a:prstGeom prst="horizont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4412" y="1524000"/>
            <a:ext cx="89154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যুক্তবর্ণগুলো জোড়ায় আলোচনা করে ভেঙ্গে দেখাও,যুক্তবর্ণ সহযোগে একটি শব্দ গঠ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 এবং সেই শব্দ দিয়ে একটি বাক্য রচনা করো।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370012" y="4114800"/>
            <a:ext cx="1143000" cy="6096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ম্ম</a:t>
            </a:r>
            <a:r>
              <a:rPr lang="en-US" sz="4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351212" y="4114800"/>
            <a:ext cx="1143000" cy="6096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ম্প</a:t>
            </a:r>
            <a:r>
              <a:rPr 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5256212" y="4114800"/>
            <a:ext cx="1143000" cy="6096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</a:t>
            </a:r>
            <a:r>
              <a:rPr 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7313612" y="4114800"/>
            <a:ext cx="1143000" cy="609600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ত্ত</a:t>
            </a:r>
            <a:r>
              <a:rPr 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9294812" y="4114800"/>
            <a:ext cx="1143000" cy="609600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ত্ন</a:t>
            </a:r>
            <a:r>
              <a:rPr 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tw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2" y="1524000"/>
            <a:ext cx="990600" cy="68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3351212" y="228600"/>
            <a:ext cx="6096000" cy="1371600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392" y="5115580"/>
            <a:ext cx="906162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শিবপুর উপজেলার মন্দিরভিটায়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………………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আবিস্কৃত হয়েছে 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4012" y="1791414"/>
            <a:ext cx="6629400" cy="64698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উপযুক্ত স্থানে বসিয়ে শূন্যস্থান পুরণ </a:t>
            </a:r>
            <a:r>
              <a:rPr lang="bn-IN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3766" y="4353580"/>
            <a:ext cx="723144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সুপ্রাচীন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 </a:t>
            </a:r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</a:t>
            </a: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 গেছে বাংলাদেশে </a:t>
            </a:r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3766" y="3439180"/>
            <a:ext cx="715524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এখানকার নরসিংদী দিয়ে বয়ে গেছে </a:t>
            </a:r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পুরনো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 </a:t>
            </a:r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2393" y="2600980"/>
            <a:ext cx="8299619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 গিয়েছেল এক প্রাচীন নগর- সভ্যতা</a:t>
            </a:r>
            <a:r>
              <a:rPr lang="bn-IN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6412" y="2667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7812" y="3352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ব্রহ্মপুত্র</a:t>
            </a:r>
            <a:r>
              <a:rPr lang="en-US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1212" y="42304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জনপদের</a:t>
            </a:r>
            <a:r>
              <a:rPr lang="en-US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5812" y="49162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পদ্মমন্দির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" y="0"/>
            <a:ext cx="12188825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4416424" y="304800"/>
            <a:ext cx="3124200" cy="1066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824" y="1557564"/>
            <a:ext cx="5340858" cy="783193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লিখে আনবে।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435224" y="2895600"/>
            <a:ext cx="6781800" cy="61264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 নিদর্শন বলতে কী বোঝ?</a:t>
            </a:r>
            <a:endParaRPr lang="en-US" sz="40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065212" y="3883152"/>
            <a:ext cx="10591800" cy="612648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0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উয়ারী</a:t>
            </a:r>
            <a:r>
              <a:rPr lang="en-US" sz="40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বটেশ্বর</a:t>
            </a:r>
            <a:r>
              <a:rPr lang="en-US" sz="40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এলাকাটি</a:t>
            </a:r>
            <a:r>
              <a:rPr lang="en-US" sz="40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0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ln w="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293812" y="4873752"/>
            <a:ext cx="10287000" cy="612648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4000" b="1" dirty="0" err="1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r>
              <a:rPr lang="en-US" sz="4000" b="1" dirty="0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4000" b="1" dirty="0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000" b="1" dirty="0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000" b="1" dirty="0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4000" b="1" dirty="0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4000" b="1" dirty="0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b="1" dirty="0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 smtClean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n w="0"/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732212" y="990600"/>
            <a:ext cx="4267200" cy="12954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581400" y="2819400"/>
            <a:ext cx="6096000" cy="2553891"/>
          </a:xfrm>
          <a:prstGeom prst="round2Diag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আজিজুল হক</a:t>
            </a:r>
          </a:p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আলিনাপাড়া সরকারি প্রাথমিক বিদ্যালয়</a:t>
            </a:r>
          </a:p>
          <a:p>
            <a:r>
              <a:rPr lang="bn-BD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 সদর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ZIZUL Tie 108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12" y="2819400"/>
            <a:ext cx="21336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08412" y="990600"/>
            <a:ext cx="4876800" cy="1152465"/>
          </a:xfrm>
          <a:prstGeom prst="ellipse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2612" y="3352800"/>
            <a:ext cx="80772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সম্প্রতি</a:t>
            </a:r>
            <a:r>
              <a:rPr lang="en-US" sz="3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ome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12" y="3352800"/>
            <a:ext cx="1685855" cy="12192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Click="0" advTm="3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B98EA7-391A-405A-B3F9-70D08DAD924F}"/>
              </a:ext>
            </a:extLst>
          </p:cNvPr>
          <p:cNvSpPr/>
          <p:nvPr/>
        </p:nvSpPr>
        <p:spPr>
          <a:xfrm>
            <a:off x="1141412" y="499330"/>
            <a:ext cx="10058400" cy="48126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5000">
                <a:schemeClr val="bg1"/>
              </a:gs>
              <a:gs pos="3900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3E324D1-62FB-4D03-8E0B-8B4694473934}"/>
              </a:ext>
            </a:extLst>
          </p:cNvPr>
          <p:cNvGrpSpPr/>
          <p:nvPr/>
        </p:nvGrpSpPr>
        <p:grpSpPr>
          <a:xfrm>
            <a:off x="1141412" y="335927"/>
            <a:ext cx="2055812" cy="5006944"/>
            <a:chOff x="1553886" y="306899"/>
            <a:chExt cx="2113934" cy="5894337"/>
          </a:xfrm>
        </p:grpSpPr>
        <p:sp>
          <p:nvSpPr>
            <p:cNvPr id="6" name="Freeform: Shape 71">
              <a:extLst>
                <a:ext uri="{FF2B5EF4-FFF2-40B4-BE49-F238E27FC236}">
                  <a16:creationId xmlns:a16="http://schemas.microsoft.com/office/drawing/2014/main" xmlns="" id="{3E0E2851-DF86-4407-9233-6A5553777622}"/>
                </a:ext>
              </a:extLst>
            </p:cNvPr>
            <p:cNvSpPr/>
            <p:nvPr/>
          </p:nvSpPr>
          <p:spPr>
            <a:xfrm>
              <a:off x="1865669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: Rounded Corners 72">
              <a:extLst>
                <a:ext uri="{FF2B5EF4-FFF2-40B4-BE49-F238E27FC236}">
                  <a16:creationId xmlns:a16="http://schemas.microsoft.com/office/drawing/2014/main" xmlns="" id="{C51DE764-1032-4A56-930A-9A0646BB0181}"/>
                </a:ext>
              </a:extLst>
            </p:cNvPr>
            <p:cNvSpPr/>
            <p:nvPr/>
          </p:nvSpPr>
          <p:spPr>
            <a:xfrm rot="17781439">
              <a:off x="1443789" y="3209471"/>
              <a:ext cx="2334127" cy="211393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Circle: Hollow 73">
              <a:extLst>
                <a:ext uri="{FF2B5EF4-FFF2-40B4-BE49-F238E27FC236}">
                  <a16:creationId xmlns:a16="http://schemas.microsoft.com/office/drawing/2014/main" xmlns="" id="{62AF3C16-D0DB-4841-9015-2BB4EA7D65C2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956804-A216-45D7-B093-9556E22A49C0}"/>
                </a:ext>
              </a:extLst>
            </p:cNvPr>
            <p:cNvSpPr txBox="1"/>
            <p:nvPr/>
          </p:nvSpPr>
          <p:spPr>
            <a:xfrm rot="21298793">
              <a:off x="1920753" y="2487409"/>
              <a:ext cx="1279043" cy="37138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9900" b="1" i="0" u="none" strike="noStrike" kern="1200" normalizeH="0" baseline="0" noProof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ধ</a:t>
              </a:r>
              <a:endParaRPr kumimoji="0" lang="en-US" sz="19900" b="1" i="0" u="none" strike="noStrike" kern="120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10" name="Group 75">
              <a:extLst>
                <a:ext uri="{FF2B5EF4-FFF2-40B4-BE49-F238E27FC236}">
                  <a16:creationId xmlns:a16="http://schemas.microsoft.com/office/drawing/2014/main" xmlns="" id="{8212F792-F0B5-4212-874E-4EF37E42DBBB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xmlns="" id="{7F4A266B-D638-486A-BC0B-4ADBE3BA300C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xmlns="" id="{192E6C6F-3263-4E9B-934E-054A0CEAC732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xmlns="" id="{15B19985-664E-4D38-8F79-88300FEBEA78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xmlns="" id="{F5D03593-00AC-460D-91E4-C51CD24C14D2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xmlns="" id="{3E420F7E-D3C8-4CB7-B66B-0EBEE2B62D8E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xmlns="" id="{4895B586-BD4F-4430-9E50-DED71E5B4AE3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270AF48-8016-4478-A7DE-4E9D9646CCBF}"/>
              </a:ext>
            </a:extLst>
          </p:cNvPr>
          <p:cNvGrpSpPr/>
          <p:nvPr/>
        </p:nvGrpSpPr>
        <p:grpSpPr>
          <a:xfrm>
            <a:off x="3808412" y="304801"/>
            <a:ext cx="1981721" cy="4965732"/>
            <a:chOff x="1515907" y="401959"/>
            <a:chExt cx="1617955" cy="6194809"/>
          </a:xfrm>
        </p:grpSpPr>
        <p:sp>
          <p:nvSpPr>
            <p:cNvPr id="18" name="Freeform: Shape 83">
              <a:extLst>
                <a:ext uri="{FF2B5EF4-FFF2-40B4-BE49-F238E27FC236}">
                  <a16:creationId xmlns:a16="http://schemas.microsoft.com/office/drawing/2014/main" xmlns="" id="{7528E305-8EE5-4924-9882-60C8DEA0F37C}"/>
                </a:ext>
              </a:extLst>
            </p:cNvPr>
            <p:cNvSpPr/>
            <p:nvPr/>
          </p:nvSpPr>
          <p:spPr>
            <a:xfrm>
              <a:off x="1904885" y="401959"/>
              <a:ext cx="539602" cy="1045663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84">
              <a:extLst>
                <a:ext uri="{FF2B5EF4-FFF2-40B4-BE49-F238E27FC236}">
                  <a16:creationId xmlns:a16="http://schemas.microsoft.com/office/drawing/2014/main" xmlns="" id="{0048191D-33A3-4D0F-AF02-03431AF691EB}"/>
                </a:ext>
              </a:extLst>
            </p:cNvPr>
            <p:cNvSpPr/>
            <p:nvPr/>
          </p:nvSpPr>
          <p:spPr>
            <a:xfrm rot="2832847">
              <a:off x="1000197" y="3865019"/>
              <a:ext cx="2649375" cy="1617955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ircle: Hollow 85">
              <a:extLst>
                <a:ext uri="{FF2B5EF4-FFF2-40B4-BE49-F238E27FC236}">
                  <a16:creationId xmlns:a16="http://schemas.microsoft.com/office/drawing/2014/main" xmlns="" id="{B8D135E3-02A2-4DC5-9600-68ADB430967D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63A87CC-04F5-43E1-BEB5-056DAA413F83}"/>
                </a:ext>
              </a:extLst>
            </p:cNvPr>
            <p:cNvSpPr txBox="1"/>
            <p:nvPr/>
          </p:nvSpPr>
          <p:spPr>
            <a:xfrm rot="21298793">
              <a:off x="1715572" y="3294757"/>
              <a:ext cx="1279044" cy="33020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1" i="0" u="none" strike="noStrike" kern="1200" normalizeH="0" baseline="0" noProof="0" dirty="0" err="1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ন্য</a:t>
              </a:r>
              <a:endParaRPr kumimoji="0" lang="en-US" sz="16600" b="1" i="0" u="none" strike="noStrike" kern="120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22" name="Group 87">
              <a:extLst>
                <a:ext uri="{FF2B5EF4-FFF2-40B4-BE49-F238E27FC236}">
                  <a16:creationId xmlns:a16="http://schemas.microsoft.com/office/drawing/2014/main" xmlns="" id="{ADA1F86D-E5F3-452F-A8E0-75E4AB54F951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xmlns="" id="{7413501B-D118-45C8-9DEE-974CDFE5C608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xmlns="" id="{9586FAF6-DA94-4DC8-AA04-85F1C4F6D17D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xmlns="" id="{D7ABC5D4-1BA7-4D82-B049-442A90DD6F46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xmlns="" id="{43FA7503-711B-4CA3-9194-ED2C1D11AF17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xmlns="" id="{335F839F-7D28-49DB-9F1F-1BDBB6DD69CD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xmlns="" id="{ABADC813-359E-4FE4-A2D7-9209697CE78A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49F4A8B-CA6E-4FA7-AC0B-0D20796F47FC}"/>
              </a:ext>
            </a:extLst>
          </p:cNvPr>
          <p:cNvGrpSpPr/>
          <p:nvPr/>
        </p:nvGrpSpPr>
        <p:grpSpPr>
          <a:xfrm>
            <a:off x="6475412" y="285799"/>
            <a:ext cx="1930282" cy="5209997"/>
            <a:chOff x="1137126" y="306899"/>
            <a:chExt cx="2334127" cy="6340036"/>
          </a:xfrm>
        </p:grpSpPr>
        <p:sp>
          <p:nvSpPr>
            <p:cNvPr id="30" name="Freeform: Shape 95">
              <a:extLst>
                <a:ext uri="{FF2B5EF4-FFF2-40B4-BE49-F238E27FC236}">
                  <a16:creationId xmlns:a16="http://schemas.microsoft.com/office/drawing/2014/main" xmlns="" id="{EC620498-0AD6-4337-B0E2-AFE16E15E8AE}"/>
                </a:ext>
              </a:extLst>
            </p:cNvPr>
            <p:cNvSpPr/>
            <p:nvPr/>
          </p:nvSpPr>
          <p:spPr>
            <a:xfrm>
              <a:off x="1904884" y="306899"/>
              <a:ext cx="822959" cy="1043126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: Rounded Corners 96">
              <a:extLst>
                <a:ext uri="{FF2B5EF4-FFF2-40B4-BE49-F238E27FC236}">
                  <a16:creationId xmlns:a16="http://schemas.microsoft.com/office/drawing/2014/main" xmlns="" id="{F6C15133-6DA2-4B75-8FB1-BCDCE010C6A5}"/>
                </a:ext>
              </a:extLst>
            </p:cNvPr>
            <p:cNvSpPr/>
            <p:nvPr/>
          </p:nvSpPr>
          <p:spPr>
            <a:xfrm rot="19445692">
              <a:off x="1137126" y="3113125"/>
              <a:ext cx="2334127" cy="2754034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89000"/>
                  </a:schemeClr>
                </a:gs>
                <a:gs pos="100000">
                  <a:schemeClr val="accent2">
                    <a:lumMod val="89000"/>
                  </a:schemeClr>
                </a:gs>
                <a:gs pos="0">
                  <a:srgbClr val="FF0000"/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Circle: Hollow 97">
              <a:extLst>
                <a:ext uri="{FF2B5EF4-FFF2-40B4-BE49-F238E27FC236}">
                  <a16:creationId xmlns:a16="http://schemas.microsoft.com/office/drawing/2014/main" xmlns="" id="{8DBE0C4E-08DA-4D67-B4C1-DBE44DC5628D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610E3F0-E9E6-4CC5-929C-D0577C97B1EC}"/>
                </a:ext>
              </a:extLst>
            </p:cNvPr>
            <p:cNvSpPr txBox="1"/>
            <p:nvPr/>
          </p:nvSpPr>
          <p:spPr>
            <a:xfrm rot="20572357">
              <a:off x="1191191" y="2807974"/>
              <a:ext cx="1652577" cy="383896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বা</a:t>
              </a:r>
              <a:endPara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34" name="Group 99">
              <a:extLst>
                <a:ext uri="{FF2B5EF4-FFF2-40B4-BE49-F238E27FC236}">
                  <a16:creationId xmlns:a16="http://schemas.microsoft.com/office/drawing/2014/main" xmlns="" id="{2D70E281-A046-4B8F-89A2-12E1B3689A39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xmlns="" id="{7F663C50-9614-4240-994E-8A90B9381071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xmlns="" id="{D4FC0BEB-CC53-4F89-B448-C71BED4D0E33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xmlns="" id="{E6FB3118-EE8D-401C-8E8C-AC09CCBB562E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xmlns="" id="{D443C632-41CE-41C8-8D37-E27A150A78E7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xmlns="" id="{6B960EEE-D2F4-4778-955C-7D152D64A1A4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xmlns="" id="{AB167929-BB13-4C21-BDC5-1ED889AE2E77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77D7C1D-464E-44C7-92D2-DAB93A0DFD9A}"/>
              </a:ext>
            </a:extLst>
          </p:cNvPr>
          <p:cNvGrpSpPr/>
          <p:nvPr/>
        </p:nvGrpSpPr>
        <p:grpSpPr>
          <a:xfrm>
            <a:off x="9142412" y="333927"/>
            <a:ext cx="2076709" cy="5167301"/>
            <a:chOff x="1329626" y="306899"/>
            <a:chExt cx="1745815" cy="5167301"/>
          </a:xfrm>
        </p:grpSpPr>
        <p:sp>
          <p:nvSpPr>
            <p:cNvPr id="42" name="Freeform: Shape 107">
              <a:extLst>
                <a:ext uri="{FF2B5EF4-FFF2-40B4-BE49-F238E27FC236}">
                  <a16:creationId xmlns:a16="http://schemas.microsoft.com/office/drawing/2014/main" xmlns="" id="{CA46B0D0-6B67-407A-9C2A-C2494C9F878B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: Rounded Corners 108">
              <a:extLst>
                <a:ext uri="{FF2B5EF4-FFF2-40B4-BE49-F238E27FC236}">
                  <a16:creationId xmlns:a16="http://schemas.microsoft.com/office/drawing/2014/main" xmlns="" id="{F6112E14-F20E-4DAC-9926-7BF52BB5E38A}"/>
                </a:ext>
              </a:extLst>
            </p:cNvPr>
            <p:cNvSpPr/>
            <p:nvPr/>
          </p:nvSpPr>
          <p:spPr>
            <a:xfrm rot="13580898">
              <a:off x="1234152" y="3016644"/>
              <a:ext cx="1936764" cy="1745815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Circle: Hollow 109">
              <a:extLst>
                <a:ext uri="{FF2B5EF4-FFF2-40B4-BE49-F238E27FC236}">
                  <a16:creationId xmlns:a16="http://schemas.microsoft.com/office/drawing/2014/main" xmlns="" id="{BA75353E-AA25-488A-8765-0E629B564947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30E9ACFE-A63D-418B-A6DB-9518C7B8A038}"/>
                </a:ext>
              </a:extLst>
            </p:cNvPr>
            <p:cNvSpPr txBox="1"/>
            <p:nvPr/>
          </p:nvSpPr>
          <p:spPr>
            <a:xfrm rot="21298793">
              <a:off x="1573021" y="2319490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দ</a:t>
              </a:r>
            </a:p>
          </p:txBody>
        </p:sp>
        <p:grpSp>
          <p:nvGrpSpPr>
            <p:cNvPr id="46" name="Group 111">
              <a:extLst>
                <a:ext uri="{FF2B5EF4-FFF2-40B4-BE49-F238E27FC236}">
                  <a16:creationId xmlns:a16="http://schemas.microsoft.com/office/drawing/2014/main" xmlns="" id="{B8D40F31-D0C5-47E2-8AD6-70EB8CCE3F66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xmlns="" id="{A9445B28-71D4-4957-9E39-AC0A3B147162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xmlns="" id="{D6B9FA8F-E4CC-4075-B821-EE757E673EFB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xmlns="" id="{28153637-1FE1-494E-B1F3-7B8521644DFB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xmlns="" id="{C7A50294-5922-4276-B5D8-3DB9AD285883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:a16="http://schemas.microsoft.com/office/drawing/2014/main" xmlns="" id="{FC2F7C72-992B-4998-9341-15304EFA875C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lowchart: Connector 51">
                <a:extLst>
                  <a:ext uri="{FF2B5EF4-FFF2-40B4-BE49-F238E27FC236}">
                    <a16:creationId xmlns:a16="http://schemas.microsoft.com/office/drawing/2014/main" xmlns="" id="{A4938824-8E19-4A9B-9F56-A0CA2B41BD09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3" name="Picture 52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12" y="5105400"/>
            <a:ext cx="4800599" cy="1524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Down Ribbon 2"/>
          <p:cNvSpPr/>
          <p:nvPr/>
        </p:nvSpPr>
        <p:spPr>
          <a:xfrm>
            <a:off x="3048000" y="304800"/>
            <a:ext cx="5561012" cy="1447800"/>
          </a:xfrm>
          <a:prstGeom prst="ribb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1812" y="2057400"/>
            <a:ext cx="73152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 </a:t>
            </a:r>
          </a:p>
          <a:p>
            <a:pPr algn="ctr"/>
            <a:r>
              <a:rPr lang="bn-IN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bn-IN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2১ </a:t>
            </a:r>
            <a:r>
              <a:rPr lang="bn-IN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খ্রিঃ </a:t>
            </a: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৪০মিনিট </a:t>
            </a:r>
          </a:p>
          <a:p>
            <a:pPr algn="ctr"/>
            <a:r>
              <a:rPr lang="bn-IN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সম্ভবত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......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তোলেন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12" y="2133600"/>
            <a:ext cx="2583398" cy="3352800"/>
          </a:xfrm>
          <a:prstGeom prst="hexagon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7" descr="kol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012" y="2057401"/>
            <a:ext cx="609601" cy="342899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4412" y="14478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</a:t>
            </a:r>
            <a:endParaRPr lang="en-US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219200" y="2438400"/>
            <a:ext cx="1066800" cy="609600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438400"/>
            <a:ext cx="7313612" cy="6858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১.২.1 উচ্চারিত পঠিত বাক্য, কথা মনোযোগ সহকারে শুনবে।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agon 2">
            <a:extLst>
              <a:ext uri="{FF2B5EF4-FFF2-40B4-BE49-F238E27FC236}">
                <a16:creationId xmlns="" xmlns:a16="http://schemas.microsoft.com/office/drawing/2014/main" id="{E9390AE8-01F9-4E27-9BDD-4E679597E306}"/>
              </a:ext>
            </a:extLst>
          </p:cNvPr>
          <p:cNvSpPr/>
          <p:nvPr/>
        </p:nvSpPr>
        <p:spPr>
          <a:xfrm>
            <a:off x="1217612" y="3276600"/>
            <a:ext cx="1066799" cy="609600"/>
          </a:xfrm>
          <a:prstGeom prst="homePlat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2D6EAEA-F660-415D-8573-549AC0F83DAB}"/>
              </a:ext>
            </a:extLst>
          </p:cNvPr>
          <p:cNvSpPr txBox="1"/>
          <p:nvPr/>
        </p:nvSpPr>
        <p:spPr>
          <a:xfrm>
            <a:off x="2284412" y="3276600"/>
            <a:ext cx="7315200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১.৩.৩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2">
            <a:extLst>
              <a:ext uri="{FF2B5EF4-FFF2-40B4-BE49-F238E27FC236}">
                <a16:creationId xmlns="" xmlns:a16="http://schemas.microsoft.com/office/drawing/2014/main" id="{16DBEEDD-6EE8-41FD-B970-9926017E9CDE}"/>
              </a:ext>
            </a:extLst>
          </p:cNvPr>
          <p:cNvSpPr/>
          <p:nvPr/>
        </p:nvSpPr>
        <p:spPr>
          <a:xfrm>
            <a:off x="1217612" y="4038600"/>
            <a:ext cx="1066800" cy="609600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4412" y="4038600"/>
            <a:ext cx="73152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 পারবে।</a:t>
            </a:r>
          </a:p>
        </p:txBody>
      </p:sp>
      <p:sp>
        <p:nvSpPr>
          <p:cNvPr id="12" name="Pentagon 11"/>
          <p:cNvSpPr/>
          <p:nvPr/>
        </p:nvSpPr>
        <p:spPr>
          <a:xfrm>
            <a:off x="1217612" y="4876800"/>
            <a:ext cx="1066800" cy="7620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4800600"/>
            <a:ext cx="7313612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১.৪.৩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laque 20">
            <a:extLst>
              <a:ext uri="{FF2B5EF4-FFF2-40B4-BE49-F238E27FC236}">
                <a16:creationId xmlns="" xmlns:a16="http://schemas.microsoft.com/office/drawing/2014/main" id="{BAD798C1-9B24-4061-B47B-029C08A0F66A}"/>
              </a:ext>
            </a:extLst>
          </p:cNvPr>
          <p:cNvSpPr/>
          <p:nvPr/>
        </p:nvSpPr>
        <p:spPr>
          <a:xfrm>
            <a:off x="4604930" y="221634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22" name="Plaque 21">
            <a:extLst>
              <a:ext uri="{FF2B5EF4-FFF2-40B4-BE49-F238E27FC236}">
                <a16:creationId xmlns="" xmlns:a16="http://schemas.microsoft.com/office/drawing/2014/main" id="{31890603-93BF-4324-8195-0A97E7606F21}"/>
              </a:ext>
            </a:extLst>
          </p:cNvPr>
          <p:cNvSpPr/>
          <p:nvPr/>
        </p:nvSpPr>
        <p:spPr>
          <a:xfrm>
            <a:off x="3652313" y="220921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</a:t>
            </a:r>
            <a:r>
              <a:rPr kumimoji="0" lang="bn-BD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laque 22">
            <a:extLst>
              <a:ext uri="{FF2B5EF4-FFF2-40B4-BE49-F238E27FC236}">
                <a16:creationId xmlns="" xmlns:a16="http://schemas.microsoft.com/office/drawing/2014/main" id="{BD489FF2-B7D3-43BD-9D7A-8D8D0AB1C92A}"/>
              </a:ext>
            </a:extLst>
          </p:cNvPr>
          <p:cNvSpPr/>
          <p:nvPr/>
        </p:nvSpPr>
        <p:spPr>
          <a:xfrm>
            <a:off x="7413676" y="220921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24" name="Plaque 23">
            <a:extLst>
              <a:ext uri="{FF2B5EF4-FFF2-40B4-BE49-F238E27FC236}">
                <a16:creationId xmlns="" xmlns:a16="http://schemas.microsoft.com/office/drawing/2014/main" id="{EEE6063C-3F8B-4519-9C75-4A8FA9381458}"/>
              </a:ext>
            </a:extLst>
          </p:cNvPr>
          <p:cNvSpPr/>
          <p:nvPr/>
        </p:nvSpPr>
        <p:spPr>
          <a:xfrm>
            <a:off x="5567367" y="220921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5" name="Plaque 24">
            <a:extLst>
              <a:ext uri="{FF2B5EF4-FFF2-40B4-BE49-F238E27FC236}">
                <a16:creationId xmlns="" xmlns:a16="http://schemas.microsoft.com/office/drawing/2014/main" id="{2FD869A7-ECB2-4824-8691-366ADDE1B684}"/>
              </a:ext>
            </a:extLst>
          </p:cNvPr>
          <p:cNvSpPr/>
          <p:nvPr/>
        </p:nvSpPr>
        <p:spPr>
          <a:xfrm>
            <a:off x="6490522" y="200891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</a:t>
            </a:r>
          </a:p>
        </p:txBody>
      </p:sp>
      <p:pic>
        <p:nvPicPr>
          <p:cNvPr id="30" name="Picture 29" descr="ha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12" y="1512735"/>
            <a:ext cx="1066800" cy="69706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Plaque 2"/>
          <p:cNvSpPr/>
          <p:nvPr/>
        </p:nvSpPr>
        <p:spPr>
          <a:xfrm>
            <a:off x="4113212" y="304800"/>
            <a:ext cx="4114800" cy="1066800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পূর্বপাঠ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7212" y="1828800"/>
            <a:ext cx="8610600" cy="5788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প্রত্নতাত্ত্বিক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নিদর্শনের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7212" y="3200400"/>
            <a:ext cx="6324600" cy="64698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3412" y="4419600"/>
            <a:ext cx="93726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বিজ্ঞানীগণ</a:t>
            </a:r>
            <a:r>
              <a:rPr lang="en-US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পুরানো</a:t>
            </a:r>
            <a:r>
              <a:rPr lang="en-US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7212" y="2590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মহাস্থানগড়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7212" y="3834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ব্রহ্মপুত্র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3412" y="5105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মৃত্তিকা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বিজ্ঞানীগণ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8" y="0"/>
            <a:ext cx="121888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503612" y="228600"/>
            <a:ext cx="4724400" cy="1066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03812" y="1666875"/>
          <a:ext cx="914400" cy="771525"/>
        </p:xfrm>
        <a:graphic>
          <a:graphicData uri="http://schemas.openxmlformats.org/presentationml/2006/ole">
            <p:oleObj spid="_x0000_s1026" name="Packager Shell Object" showAsIcon="1" r:id="rId5" imgW="914400" imgH="771480" progId="Package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3579812" y="2590800"/>
            <a:ext cx="4495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as-IN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পেয়েছো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5412" y="3461266"/>
            <a:ext cx="69342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 দৃশ্য দেখানো হয়েছে?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5812" y="43434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হ্যাঁ তোমরা ঠিক</a:t>
            </a:r>
            <a:r>
              <a:rPr lang="bn-BD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IN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বলেছো।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প্রত্নতাত্ত্বিক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 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গল্পটিতে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3212" y="76201"/>
            <a:ext cx="4038600" cy="1528465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70012" y="3200400"/>
            <a:ext cx="4267200" cy="1828800"/>
          </a:xfrm>
          <a:prstGeom prst="rightArrow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7-Point Star 5"/>
          <p:cNvSpPr/>
          <p:nvPr/>
        </p:nvSpPr>
        <p:spPr>
          <a:xfrm rot="21415128">
            <a:off x="5942012" y="1524000"/>
            <a:ext cx="4876800" cy="4572000"/>
          </a:xfrm>
          <a:prstGeom prst="star7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6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6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6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7012" y="228600"/>
            <a:ext cx="3429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tu`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3" y="990600"/>
            <a:ext cx="5333999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ular Callout 6"/>
          <p:cNvSpPr/>
          <p:nvPr/>
        </p:nvSpPr>
        <p:spPr>
          <a:xfrm>
            <a:off x="6475412" y="1066800"/>
            <a:ext cx="4648200" cy="4648200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বইয়ের 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৭৭  </a:t>
            </a:r>
            <a:r>
              <a:rPr lang="bn-IN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গদ্যাংশটুকু</a:t>
            </a:r>
            <a:r>
              <a:rPr lang="bn-BD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শোনাচ্ছি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মনোযোগ সহকারে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</a:t>
            </a:r>
            <a:r>
              <a:rPr lang="bn-BD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নো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bn-IN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BD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28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3" name="Picture 2" descr="Screenshot 2021-09-11 2227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995362"/>
            <a:ext cx="9829800" cy="5209030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6149</TotalTime>
  <Words>623</Words>
  <Application>Microsoft Office PowerPoint</Application>
  <PresentationFormat>Custom</PresentationFormat>
  <Paragraphs>143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120</cp:revision>
  <dcterms:created xsi:type="dcterms:W3CDTF">2021-09-07T12:47:44Z</dcterms:created>
  <dcterms:modified xsi:type="dcterms:W3CDTF">2021-09-13T01:55:19Z</dcterms:modified>
</cp:coreProperties>
</file>