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6" r:id="rId3"/>
    <p:sldId id="264" r:id="rId4"/>
    <p:sldId id="265" r:id="rId5"/>
    <p:sldId id="266" r:id="rId6"/>
    <p:sldId id="268" r:id="rId7"/>
    <p:sldId id="259" r:id="rId8"/>
    <p:sldId id="270" r:id="rId9"/>
    <p:sldId id="261" r:id="rId10"/>
    <p:sldId id="271" r:id="rId11"/>
    <p:sldId id="272" r:id="rId12"/>
    <p:sldId id="273" r:id="rId13"/>
    <p:sldId id="27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CC"/>
    <a:srgbClr val="9900CC"/>
    <a:srgbClr val="99CC00"/>
    <a:srgbClr val="66CCFF"/>
    <a:srgbClr val="00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F27D4-60CB-4F6A-B6EB-C3A833E68D9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02D68-30DC-4957-AD66-8AE390BE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0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সূত্র দেখানোর পর আয়তাকার বক্সে ক্লিক করলে ট্রাপিজিয়ামের উচ্চতা দেখিয়ে দিবে।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2D68-30DC-4957-AD66-8AE390BE03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আ</a:t>
            </a:r>
            <a:r>
              <a:rPr lang="bn-BD" dirty="0" smtClean="0"/>
              <a:t>য়তাকার</a:t>
            </a:r>
            <a:r>
              <a:rPr lang="bn-BD" baseline="0" dirty="0" smtClean="0"/>
              <a:t> বক্সে ক্লিক করে উচ্চতা দেখিয়ে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2D68-30DC-4957-AD66-8AE390BE03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6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একক কাজ প্রত্যেক কাছে গিয়ে দেখবেন। শিক্ষার্থীদের প্রয়োজনে সহযোগিতা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2D68-30DC-4957-AD66-8AE390BE03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7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আয়তাকার</a:t>
            </a:r>
            <a:r>
              <a:rPr lang="bn-BD" baseline="0" dirty="0" smtClean="0"/>
              <a:t> বক্সে ক্লিক করে উচ্চতা দেখিয়ে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2D68-30DC-4957-AD66-8AE390BE0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8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প্রত্যেক দলের কাজ ঘুরে ঘুরে দেখবেন এবং প্রয়োজনে সহযোগিতা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2D68-30DC-4957-AD66-8AE390BE0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7"/>
            <a:ext cx="3008313" cy="3518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-33016" y="-55624"/>
            <a:ext cx="9177016" cy="5199124"/>
            <a:chOff x="-33016" y="-79110"/>
            <a:chExt cx="9177016" cy="7394310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0"/>
              <a:ext cx="9144000" cy="7315200"/>
              <a:chOff x="0" y="0"/>
              <a:chExt cx="9144000" cy="7315200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0" y="0"/>
                <a:ext cx="9144000" cy="7315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152400" y="152400"/>
                <a:ext cx="8839200" cy="70104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290015" y="258168"/>
                <a:ext cx="8534400" cy="6781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 userDrawn="1"/>
          </p:nvSpPr>
          <p:spPr>
            <a:xfrm>
              <a:off x="-33016" y="-79109"/>
              <a:ext cx="1237964" cy="30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Kamrul Ahmed </a:t>
              </a:r>
              <a:endPara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8001000" y="-76081"/>
              <a:ext cx="1143000" cy="30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Kamrul Ahmed </a:t>
              </a:r>
              <a:endPara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762480" y="-79110"/>
              <a:ext cx="1143000" cy="30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Kamrul Ahmed </a:t>
              </a:r>
              <a:endPara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5501208" y="-78858"/>
              <a:ext cx="1143000" cy="30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Kamrul Ahmed </a:t>
              </a:r>
              <a:endPara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1204948" y="-79109"/>
              <a:ext cx="1143000" cy="30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Kamrul Ahmed </a:t>
              </a:r>
              <a:endPara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2416720" y="-78604"/>
              <a:ext cx="1143000" cy="30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Kamrul Ahmed </a:t>
              </a:r>
              <a:endPara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3985715" y="-73423"/>
              <a:ext cx="1143000" cy="30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Kamrul Ahmed </a:t>
              </a:r>
              <a:endPara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603771"/>
          </a:xfrm>
        </p:spPr>
        <p:txBody>
          <a:bodyPr/>
          <a:lstStyle/>
          <a:p>
            <a:r>
              <a:rPr lang="bn-IN" sz="115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 স্বাগতম </a:t>
            </a:r>
            <a:endParaRPr lang="en-US" sz="115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20164"/>
            <a:ext cx="5257800" cy="3088319"/>
          </a:xfrm>
        </p:spPr>
      </p:pic>
    </p:spTree>
    <p:extLst>
      <p:ext uri="{BB962C8B-B14F-4D97-AF65-F5344CB8AC3E}">
        <p14:creationId xmlns:p14="http://schemas.microsoft.com/office/powerpoint/2010/main" val="36989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38100"/>
            <a:ext cx="8229600" cy="857250"/>
          </a:xfrm>
        </p:spPr>
        <p:txBody>
          <a:bodyPr/>
          <a:lstStyle/>
          <a:p>
            <a:r>
              <a:rPr lang="bn-IN" sz="8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দলগত কাজ </a:t>
            </a:r>
            <a:endParaRPr lang="en-US" sz="80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rgbClr val="99CC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১২।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একটি ট্রাপিজিয়ামের সমান্তরাল বাহুদ্বয়ের দৈর্ঘ্য যথাক্রমে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18</m:t>
                    </m:r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সে.মি. ও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সে.মি. এবং অপর বাহু দুইটির দৈর্ঘ্য যথাক্রমে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সে.মি. 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 সে.মি. । এর ক্ষেত্রফল নির্ণয় কর।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857" t="-1431" r="-2556"/>
                </a:stretch>
              </a:blipFill>
              <a:ln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13148"/>
            <a:ext cx="2571750" cy="1768078"/>
          </a:xfrm>
        </p:spPr>
      </p:pic>
    </p:spTree>
    <p:extLst>
      <p:ext uri="{BB962C8B-B14F-4D97-AF65-F5344CB8AC3E}">
        <p14:creationId xmlns:p14="http://schemas.microsoft.com/office/powerpoint/2010/main" val="42889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5250"/>
            <a:ext cx="8458200" cy="1352550"/>
          </a:xfrm>
        </p:spPr>
        <p:txBody>
          <a:bodyPr/>
          <a:lstStyle/>
          <a:p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1</a:t>
                </a:r>
                <a:r>
                  <a:rPr lang="bn-IN" sz="2000" dirty="0" smtClean="0"/>
                  <a:t>। একটি ট্রাপিজিয়ামের সমান্তরাল বাহুদ্বয়ের দৈর্ঘ্য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bn-IN" sz="2000" dirty="0" smtClean="0"/>
                  <a:t> একক ও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bn-IN" sz="2000" dirty="0"/>
                  <a:t> একক এবং তাদের মধ্যবর্তী দূরত্ব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bn-IN" sz="2000" dirty="0"/>
                  <a:t> একক হলে ট্রাপিজিয়ামের ক্ষেত্রফল </a:t>
                </a:r>
                <a:r>
                  <a:rPr lang="bn-IN" sz="2000" dirty="0" smtClean="0"/>
                  <a:t>নিচের কোনটি ?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bn-IN" sz="2000" dirty="0" smtClean="0">
                    <a:latin typeface="NesarulOMR" pitchFamily="2" charset="0"/>
                    <a:cs typeface="NesarulOMR" pitchFamily="2" charset="0"/>
                  </a:rPr>
                  <a:t>ক</a:t>
                </a:r>
                <a:r>
                  <a:rPr lang="bn-IN" sz="2000" dirty="0" smtClean="0"/>
                  <a:t>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bn-IN" sz="2000" dirty="0" smtClean="0"/>
                  <a:t> বর্গ একক 	</a:t>
                </a:r>
                <a:r>
                  <a:rPr lang="bn-IN" sz="2000" dirty="0" smtClean="0">
                    <a:latin typeface="NesarulOMR" pitchFamily="2" charset="0"/>
                    <a:cs typeface="NesarulOMR" pitchFamily="2" charset="0"/>
                  </a:rPr>
                  <a:t>খ</a:t>
                </a:r>
                <a:r>
                  <a:rPr lang="bn-IN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bn-IN" sz="2000" dirty="0"/>
                  <a:t> বর্গ একক </a:t>
                </a:r>
                <a:endParaRPr lang="bn-IN" sz="2000" dirty="0" smtClean="0"/>
              </a:p>
              <a:p>
                <a:pPr marL="0" indent="0">
                  <a:buNone/>
                </a:pPr>
                <a:r>
                  <a:rPr lang="bn-IN" sz="2000" dirty="0" smtClean="0">
                    <a:latin typeface="NesarulOMR" pitchFamily="2" charset="0"/>
                    <a:cs typeface="NesarulOMR" pitchFamily="2" charset="0"/>
                  </a:rPr>
                  <a:t>গ</a:t>
                </a:r>
                <a:r>
                  <a:rPr lang="bn-IN" sz="2000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bn-IN" sz="2000" dirty="0"/>
                  <a:t> বর্গ একক 	</a:t>
                </a:r>
                <a:r>
                  <a:rPr lang="bn-IN" sz="2000" dirty="0" smtClean="0">
                    <a:latin typeface="NesarulOMR" pitchFamily="2" charset="0"/>
                    <a:cs typeface="NesarulOMR" pitchFamily="2" charset="0"/>
                  </a:rPr>
                  <a:t>ঘ</a:t>
                </a:r>
                <a:r>
                  <a:rPr lang="bn-IN" sz="2000" dirty="0" smtClean="0"/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bn-IN" sz="2000" dirty="0"/>
                  <a:t> বর্গ একক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bn-IN" sz="2000" dirty="0" smtClean="0"/>
                  <a:t>২। </a:t>
                </a:r>
                <a:r>
                  <a:rPr lang="bn-IN" sz="2000" dirty="0"/>
                  <a:t>একটি ট্রাপিজিয়ামের সমান্তরাল বাহুদ্বয়ের দৈর্ঘ্য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18</m:t>
                    </m:r>
                  </m:oMath>
                </a14:m>
                <a:r>
                  <a:rPr lang="bn-IN" sz="2000" dirty="0"/>
                  <a:t> সে.মি. ও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14</m:t>
                    </m:r>
                  </m:oMath>
                </a14:m>
                <a:r>
                  <a:rPr lang="bn-IN" sz="2000" dirty="0"/>
                  <a:t> সে.মি এবং তাদের মধ্যবর্তী দূরত্ব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8</m:t>
                    </m:r>
                  </m:oMath>
                </a14:m>
                <a:r>
                  <a:rPr lang="bn-IN" sz="2000" dirty="0"/>
                  <a:t> সে.মি. হলে ট্রাপিজিয়ামের ক্ষেত্রফল কত বর্গ সে.মি. </a:t>
                </a:r>
                <a:r>
                  <a:rPr lang="bn-IN" sz="2000" dirty="0" smtClean="0"/>
                  <a:t>?</a:t>
                </a:r>
              </a:p>
              <a:p>
                <a:pPr marL="0" indent="0">
                  <a:buNone/>
                </a:pPr>
                <a:r>
                  <a:rPr lang="bn-IN" sz="2000" dirty="0">
                    <a:latin typeface="NesarulOMR" pitchFamily="2" charset="0"/>
                    <a:cs typeface="NesarulOMR" pitchFamily="2" charset="0"/>
                  </a:rPr>
                  <a:t>ক</a:t>
                </a:r>
                <a:r>
                  <a:rPr lang="bn-IN" sz="2000" dirty="0"/>
                  <a:t>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128</m:t>
                    </m:r>
                  </m:oMath>
                </a14:m>
                <a:r>
                  <a:rPr lang="bn-IN" sz="2000" dirty="0"/>
                  <a:t> 	</a:t>
                </a:r>
                <a:r>
                  <a:rPr lang="bn-IN" sz="2000" dirty="0">
                    <a:latin typeface="NesarulOMR" pitchFamily="2" charset="0"/>
                    <a:cs typeface="NesarulOMR" pitchFamily="2" charset="0"/>
                  </a:rPr>
                  <a:t>খ</a:t>
                </a:r>
                <a:r>
                  <a:rPr lang="bn-IN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64</m:t>
                    </m:r>
                  </m:oMath>
                </a14:m>
                <a:r>
                  <a:rPr lang="bn-IN" sz="2000" dirty="0"/>
                  <a:t>	</a:t>
                </a:r>
                <a:r>
                  <a:rPr lang="bn-IN" sz="2000" dirty="0">
                    <a:latin typeface="NesarulOMR" pitchFamily="2" charset="0"/>
                    <a:cs typeface="NesarulOMR" pitchFamily="2" charset="0"/>
                  </a:rPr>
                  <a:t>গ</a:t>
                </a:r>
                <a:r>
                  <a:rPr lang="bn-IN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32</m:t>
                    </m:r>
                  </m:oMath>
                </a14:m>
                <a:r>
                  <a:rPr lang="bn-IN" sz="2000" dirty="0"/>
                  <a:t>	</a:t>
                </a:r>
                <a:r>
                  <a:rPr lang="bn-IN" sz="2000" dirty="0">
                    <a:latin typeface="NesarulOMR" pitchFamily="2" charset="0"/>
                    <a:cs typeface="NesarulOMR" pitchFamily="2" charset="0"/>
                  </a:rPr>
                  <a:t>ঘ</a:t>
                </a:r>
                <a:r>
                  <a:rPr lang="bn-IN" sz="2000" dirty="0"/>
                  <a:t>.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16</m:t>
                    </m:r>
                  </m:oMath>
                </a14:m>
                <a:r>
                  <a:rPr lang="bn-IN" sz="2000" dirty="0"/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718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33400" y="3476625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2925" y="2362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 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5981"/>
            <a:ext cx="4038600" cy="30424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rgbClr val="99CC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১২।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একটি ট্রাপিজিয়ামের সমান্তরাল বাহুদ্বয়ের দৈর্ঘ্য যথাক্রমে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𝟗𝟏</m:t>
                    </m:r>
                  </m:oMath>
                </a14:m>
                <a:r>
                  <a:rPr lang="bn-IN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সে.মি. ও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𝟓𝟏</m:t>
                    </m:r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সে.মি. এবং অপর বাহু দুইটির দৈর্ঘ্য যথাক্রমে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𝟑𝟕</m:t>
                    </m:r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সে.মি. ও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𝟏𝟑</m:t>
                    </m:r>
                  </m:oMath>
                </a14:m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সে.মি. </a:t>
                </a:r>
                <a:r>
                  <a:rPr lang="bn-IN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ক. ট্রাপিজিয়ামের পরিসীমা নির্ণয় কর।</a:t>
                </a:r>
              </a:p>
              <a:p>
                <a:pPr marL="0" indent="0">
                  <a:buNone/>
                </a:pPr>
                <a:r>
                  <a:rPr lang="bn-IN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খ. ট্রাপিজিয়ামের উচ্চতা নির্ণয় কর। </a:t>
                </a:r>
              </a:p>
              <a:p>
                <a:pPr marL="0" indent="0">
                  <a:buNone/>
                </a:pPr>
                <a:r>
                  <a:rPr lang="bn-IN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গ. ট্রাপিজিয়ামের ক্ষেত্রফল নির্ণয় কর।  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256" t="-1431" r="-451"/>
                </a:stretch>
              </a:blipFill>
              <a:ln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550"/>
            <a:ext cx="7877077" cy="4615057"/>
          </a:xfrm>
        </p:spPr>
      </p:pic>
    </p:spTree>
    <p:extLst>
      <p:ext uri="{BB962C8B-B14F-4D97-AF65-F5344CB8AC3E}">
        <p14:creationId xmlns:p14="http://schemas.microsoft.com/office/powerpoint/2010/main" val="35463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 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bn-IN" dirty="0" smtClean="0">
                    <a:solidFill>
                      <a:srgbClr val="00B050"/>
                    </a:solidFill>
                  </a:rPr>
                  <a:t>কামরুল আহমদ </a:t>
                </a:r>
              </a:p>
              <a:p>
                <a:pPr marL="0" indent="0" algn="ctr">
                  <a:buNone/>
                </a:pPr>
                <a:r>
                  <a:rPr lang="bn-IN" dirty="0" smtClean="0">
                    <a:solidFill>
                      <a:srgbClr val="00B050"/>
                    </a:solidFill>
                  </a:rPr>
                  <a:t>সিনিয়র শিক্ষক ( গণিত ) </a:t>
                </a:r>
              </a:p>
              <a:p>
                <a:pPr marL="0" indent="0" algn="ctr">
                  <a:buNone/>
                </a:pPr>
                <a:r>
                  <a:rPr lang="bn-IN" dirty="0" smtClean="0">
                    <a:solidFill>
                      <a:srgbClr val="00B050"/>
                    </a:solidFill>
                  </a:rPr>
                  <a:t>রাজুর বাজার কলেজিয়েট স্কুল </a:t>
                </a:r>
              </a:p>
              <a:p>
                <a:pPr marL="0" indent="0" algn="ctr">
                  <a:buNone/>
                </a:pPr>
                <a:r>
                  <a:rPr lang="bn-IN" dirty="0" smtClean="0">
                    <a:solidFill>
                      <a:srgbClr val="00B050"/>
                    </a:solidFill>
                  </a:rPr>
                  <a:t>নেত্রকোণা সদর, নেত্রকোণা। 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𝑘𝑎𝑚𝑟𝑢𝑙𝑎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𝑚𝑒𝑑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@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𝑔𝑚𝑎𝑖𝑙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𝑐𝑜𝑚</m:t>
                      </m:r>
                    </m:oMath>
                  </m:oMathPara>
                </a14:m>
                <a:endParaRPr lang="bn-IN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150" t="-1434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9900CC"/>
            </a:solidFill>
          </a:ln>
        </p:spPr>
        <p:txBody>
          <a:bodyPr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 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9900CC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bn-IN" b="1" dirty="0" smtClean="0">
                <a:solidFill>
                  <a:srgbClr val="0070C0"/>
                </a:solidFill>
              </a:rPr>
              <a:t>শ্রেণিঃ ৯ম ও ১০ম </a:t>
            </a:r>
          </a:p>
          <a:p>
            <a:pPr marL="0" indent="0" algn="ctr">
              <a:buNone/>
            </a:pPr>
            <a:r>
              <a:rPr lang="bn-IN" b="1" dirty="0" smtClean="0">
                <a:solidFill>
                  <a:srgbClr val="0070C0"/>
                </a:solidFill>
              </a:rPr>
              <a:t>বিষয়ঃ গণিত </a:t>
            </a:r>
          </a:p>
          <a:p>
            <a:pPr marL="0" indent="0" algn="ctr">
              <a:buNone/>
            </a:pPr>
            <a:r>
              <a:rPr lang="bn-IN" b="1" dirty="0" smtClean="0">
                <a:solidFill>
                  <a:srgbClr val="0070C0"/>
                </a:solidFill>
              </a:rPr>
              <a:t>অধ্যায়ঃ ১৬ </a:t>
            </a:r>
          </a:p>
          <a:p>
            <a:pPr marL="0" indent="0" algn="ctr">
              <a:buNone/>
            </a:pPr>
            <a:r>
              <a:rPr lang="bn-IN" b="1" dirty="0" smtClean="0">
                <a:solidFill>
                  <a:srgbClr val="0070C0"/>
                </a:solidFill>
              </a:rPr>
              <a:t>অনুশীলনীঃ ১৬.২ </a:t>
            </a:r>
          </a:p>
          <a:p>
            <a:pPr marL="0" indent="0" algn="ctr">
              <a:buNone/>
            </a:pPr>
            <a:r>
              <a:rPr lang="bn-IN" b="1" dirty="0" smtClean="0">
                <a:solidFill>
                  <a:srgbClr val="0070C0"/>
                </a:solidFill>
              </a:rPr>
              <a:t>( ট্রাপিজিয়াম )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5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>
                <a:solidFill>
                  <a:srgbClr val="FF0000"/>
                </a:solidFill>
              </a:rPr>
              <a:t>নিচের চিত্রটির আকার কীরূপ ?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76350"/>
            <a:ext cx="3848637" cy="2181529"/>
          </a:xfrm>
        </p:spPr>
      </p:pic>
      <p:sp>
        <p:nvSpPr>
          <p:cNvPr id="5" name="TextBox 4"/>
          <p:cNvSpPr txBox="1"/>
          <p:nvPr/>
        </p:nvSpPr>
        <p:spPr>
          <a:xfrm>
            <a:off x="2800350" y="363855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ট্রাপিজিয়াম </a:t>
            </a:r>
            <a:endParaRPr lang="en-US" sz="44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4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527571"/>
          </a:xfrm>
        </p:spPr>
        <p:txBody>
          <a:bodyPr/>
          <a:lstStyle/>
          <a:p>
            <a:r>
              <a:rPr lang="bn-IN" sz="115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শিরোনাম </a:t>
            </a:r>
            <a:endParaRPr lang="en-US" sz="11500" b="1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95550"/>
            <a:ext cx="8001000" cy="914400"/>
          </a:xfrm>
        </p:spPr>
        <p:txBody>
          <a:bodyPr>
            <a:prstTxWarp prst="textCurveUp">
              <a:avLst>
                <a:gd name="adj" fmla="val 35560"/>
              </a:avLst>
            </a:prstTxWarp>
          </a:bodyPr>
          <a:lstStyle/>
          <a:p>
            <a:pPr marL="0" indent="0" algn="ctr">
              <a:buNone/>
            </a:pPr>
            <a:r>
              <a:rPr lang="bn-IN" sz="66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ট্রাপিজিয়ামের ক্ষেত্রফল নির্ণয় </a:t>
            </a:r>
            <a:endParaRPr lang="en-US" sz="66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7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19150"/>
            <a:ext cx="8229600" cy="994171"/>
          </a:xfrm>
        </p:spPr>
        <p:txBody>
          <a:bodyPr/>
          <a:lstStyle/>
          <a:p>
            <a:pPr algn="l"/>
            <a:r>
              <a:rPr lang="bn-IN" dirty="0" smtClean="0"/>
              <a:t>এ পাঠ শেষে শিক্ষার্থীরা ..............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49"/>
            <a:ext cx="8229600" cy="2209801"/>
          </a:xfrm>
        </p:spPr>
        <p:txBody>
          <a:bodyPr/>
          <a:lstStyle/>
          <a:p>
            <a:pPr marL="0" indent="0">
              <a:buNone/>
            </a:pPr>
            <a:r>
              <a:rPr lang="bn-IN" b="1" dirty="0" smtClean="0">
                <a:solidFill>
                  <a:schemeClr val="accent6">
                    <a:lumMod val="75000"/>
                  </a:schemeClr>
                </a:solidFill>
              </a:rPr>
              <a:t>১। ট্রাপিজিয়াম কী তা ব্যাখ্যা করতে পারবে। </a:t>
            </a:r>
          </a:p>
          <a:p>
            <a:pPr marL="0" indent="0">
              <a:buNone/>
            </a:pPr>
            <a:r>
              <a:rPr lang="bn-IN" b="1" dirty="0" smtClean="0">
                <a:solidFill>
                  <a:schemeClr val="accent6">
                    <a:lumMod val="75000"/>
                  </a:schemeClr>
                </a:solidFill>
              </a:rPr>
              <a:t>২। ট্রাপিজিয়ামের বাহুর দৈর্ঘ্য নির্ণয় করতে পারবে। </a:t>
            </a:r>
          </a:p>
          <a:p>
            <a:pPr marL="0" indent="0">
              <a:buNone/>
            </a:pPr>
            <a:r>
              <a:rPr lang="bn-IN" b="1" dirty="0" smtClean="0">
                <a:solidFill>
                  <a:schemeClr val="accent6">
                    <a:lumMod val="75000"/>
                  </a:schemeClr>
                </a:solidFill>
              </a:rPr>
              <a:t>৩। ট্রাপিজিয়ামের ক্ষেত্রফল নির্ণয় করতে পারবে।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bn-IN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ট্রাপিজিয়াম </a:t>
            </a:r>
            <a:endParaRPr lang="en-US" sz="5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1150"/>
            <a:ext cx="4038600" cy="2438400"/>
          </a:xfrm>
        </p:spPr>
        <p:txBody>
          <a:bodyPr/>
          <a:lstStyle/>
          <a:p>
            <a:pPr marL="0" indent="0" algn="just">
              <a:buNone/>
            </a:pPr>
            <a:r>
              <a:rPr lang="bn-IN" sz="2400" dirty="0" smtClean="0"/>
              <a:t>যে চতুর্ভুজের বিপরীত দুইটি বাহু সমান্তরাল ও অপর দুইটি বাহু অসমান্তরাল তাকে ট্রাপিজিয়াম বলে। </a:t>
            </a:r>
          </a:p>
          <a:p>
            <a:pPr marL="0" indent="0" algn="just">
              <a:buNone/>
            </a:pPr>
            <a:r>
              <a:rPr lang="bn-IN" sz="2400" dirty="0" smtClean="0"/>
              <a:t>চিত্রে, </a:t>
            </a:r>
            <a:r>
              <a:rPr lang="en-US" sz="2400" dirty="0" smtClean="0"/>
              <a:t>AB </a:t>
            </a:r>
            <a:r>
              <a:rPr lang="bn-IN" sz="2400" dirty="0" smtClean="0"/>
              <a:t>ও </a:t>
            </a:r>
            <a:r>
              <a:rPr lang="en-US" sz="2400" dirty="0" smtClean="0"/>
              <a:t>CD </a:t>
            </a:r>
            <a:r>
              <a:rPr lang="bn-IN" sz="2400" dirty="0" smtClean="0"/>
              <a:t>সমান্তরাল এবং </a:t>
            </a:r>
            <a:r>
              <a:rPr lang="en-US" sz="2400" dirty="0" smtClean="0"/>
              <a:t>AD </a:t>
            </a:r>
            <a:r>
              <a:rPr lang="bn-IN" sz="2400" dirty="0" smtClean="0"/>
              <a:t>ও </a:t>
            </a:r>
            <a:r>
              <a:rPr lang="en-US" sz="2400" dirty="0" smtClean="0"/>
              <a:t>BC </a:t>
            </a:r>
            <a:r>
              <a:rPr lang="bn-IN" sz="2400" dirty="0" smtClean="0"/>
              <a:t>অসমান্তরাল।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76" y="1744501"/>
            <a:ext cx="3924848" cy="2305372"/>
          </a:xfrm>
        </p:spPr>
      </p:pic>
      <p:sp>
        <p:nvSpPr>
          <p:cNvPr id="4" name="Rectangle 3"/>
          <p:cNvSpPr/>
          <p:nvPr/>
        </p:nvSpPr>
        <p:spPr>
          <a:xfrm>
            <a:off x="7543800" y="4362450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উচ্চতা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48500" y="2038350"/>
            <a:ext cx="381000" cy="1969532"/>
            <a:chOff x="7048500" y="2038350"/>
            <a:chExt cx="381000" cy="19695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239000" y="2038350"/>
              <a:ext cx="0" cy="152400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048500" y="363855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3400" y="1493282"/>
                <a:ext cx="3962400" cy="251460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১। ট্রাপিজিয়ামের ক্ষেত্রফল </a:t>
                </a:r>
                <a14:m>
                  <m:oMath xmlns:m="http://schemas.openxmlformats.org/officeDocument/2006/math">
                    <m:r>
                      <a:rPr lang="bn-IN" sz="2000" b="1" i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bn-IN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bn-IN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bn-IN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bn-IN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সমান্তরাল</m:t>
                    </m:r>
                    <m:r>
                      <a:rPr lang="bn-IN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বাহুদ্বয়ের</m:t>
                    </m:r>
                    <m:r>
                      <a:rPr lang="bn-IN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যোগফল</m:t>
                    </m:r>
                    <m:r>
                      <a:rPr lang="bn-IN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×</m:t>
                    </m:r>
                    <m:r>
                      <a:rPr lang="bn-IN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উচ্চতা</m:t>
                    </m:r>
                    <m:r>
                      <a:rPr lang="bn-IN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2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বর্গ একক । </a:t>
                </a:r>
                <a:endPara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𝑨𝑩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𝑫𝑪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𝑪𝑬</m:t>
                    </m:r>
                  </m:oMath>
                </a14:m>
                <a:r>
                  <a:rPr lang="bn-IN" sz="2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বর্গ একক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2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২। ট্রাপিজিয়ামের পরিসীমা = চার বাহুর দৈর্ঘ্যের সমষ্টি । </a:t>
                </a:r>
                <a:endParaRPr lang="en-US" sz="2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93282"/>
                <a:ext cx="3962400" cy="2514600"/>
              </a:xfrm>
              <a:prstGeom prst="rect">
                <a:avLst/>
              </a:prstGeom>
              <a:blipFill rotWithShape="1">
                <a:blip r:embed="rId4"/>
                <a:stretch>
                  <a:fillRect l="-1687" r="-46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7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allAtOnce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00150"/>
                <a:ext cx="4038600" cy="3670814"/>
              </a:xfrm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সমাধানঃ মনে করি, ট্রাপিজিয়ামের সমান্তরাল বাহু দুইটির একটির দৈর্ঘ্য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bn-IN" sz="20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000" b="0" i="0" smtClean="0"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bn-IN" sz="2000" b="0" i="0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IN" sz="2000" b="0" i="0" smtClean="0">
                        <a:latin typeface="Cambria Math"/>
                        <a:cs typeface="NikoshBAN" pitchFamily="2" charset="0"/>
                      </a:rPr>
                      <m:t>মি</m:t>
                    </m:r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এবং অপরটির দৈর্ঘ্য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সে.মি. 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আমরা জানি, ট্রাপিজিয়ামের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bn-IN" sz="20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সমান্তরাল বাহুদ্বয়ের যোগফল </a:t>
                </a:r>
                <a14:m>
                  <m:oMath xmlns:m="http://schemas.openxmlformats.org/officeDocument/2006/math">
                    <m:r>
                      <a:rPr lang="bn-IN" sz="20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উচ্চতা  বর্গ একক 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bn-IN" sz="20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d>
                      <m:dPr>
                        <m:ctrlPr>
                          <a:rPr lang="bn-IN" sz="20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  <m:r>
                      <a:rPr lang="bn-IN" sz="20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24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বর্গ সে.মি. 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12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বর্গ সে.মি. 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প্রশ্নমতে,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12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312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312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00150"/>
                <a:ext cx="4038600" cy="3670814"/>
              </a:xfrm>
              <a:blipFill rotWithShape="1">
                <a:blip r:embed="rId3"/>
                <a:stretch>
                  <a:fillRect l="-1353" t="-662" r="-1955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১১। একটি ট্রাপিজিয়ামের সমান্তরাল বাহু দুইটির দৈর্ঘ্যের অন্তর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𝟖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সে.মি. এবং এদের লম্ব দূরত্ব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𝟐𝟒</m:t>
                    </m:r>
                  </m:oMath>
                </a14:m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 সে.মি. । যদি ট্রাপিজিয়ামের ক্ষেত্রফল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𝟑𝟏𝟐</m:t>
                    </m:r>
                  </m:oMath>
                </a14:m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 বর্গ সে.মি. হয়, তবে বাহু দুইটির দৈর্ঘ্য নির্ণয় কর।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591" t="-1389" r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705600" y="4084082"/>
            <a:ext cx="685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উচ্চতা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0" y="1745217"/>
            <a:ext cx="2438400" cy="1576865"/>
            <a:chOff x="5334000" y="1745217"/>
            <a:chExt cx="2438400" cy="1576865"/>
          </a:xfrm>
        </p:grpSpPr>
        <p:sp>
          <p:nvSpPr>
            <p:cNvPr id="6" name="Flowchart: Manual Operation 5"/>
            <p:cNvSpPr/>
            <p:nvPr/>
          </p:nvSpPr>
          <p:spPr>
            <a:xfrm rot="10800000">
              <a:off x="5334000" y="2114550"/>
              <a:ext cx="2438400" cy="838200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324599" y="1745217"/>
                  <a:ext cx="4857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599" y="1745217"/>
                  <a:ext cx="48577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143623" y="2952750"/>
                  <a:ext cx="9429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3623" y="2952750"/>
                  <a:ext cx="94297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838825" y="2114549"/>
            <a:ext cx="369332" cy="838201"/>
            <a:chOff x="5838825" y="2114549"/>
            <a:chExt cx="369332" cy="83820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838825" y="2114549"/>
              <a:ext cx="0" cy="8382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 rot="16200000">
                  <a:off x="5780603" y="2401371"/>
                  <a:ext cx="4857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780603" y="2401371"/>
                  <a:ext cx="48577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00150"/>
                <a:ext cx="4038600" cy="3394472"/>
              </a:xfrm>
              <a:ln>
                <a:solidFill>
                  <a:srgbClr val="99CC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26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000" b="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26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000" b="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18</m:t>
                    </m:r>
                  </m:oMath>
                </a14:m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সমান্তরাল বাহুর একটির দৈর্ঘ্য,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9</m:t>
                    </m:r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সে.মি. এবং 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অপরটির দৈর্ঘ্য,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17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সে.মি. </a:t>
                </a:r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Ans: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9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মিটার এবং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17</m:t>
                    </m:r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মিটার।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00150"/>
                <a:ext cx="4038600" cy="3394472"/>
              </a:xfrm>
              <a:blipFill rotWithShape="1">
                <a:blip r:embed="rId8"/>
                <a:stretch>
                  <a:fillRect l="-1353" t="-537"/>
                </a:stretch>
              </a:blipFill>
              <a:ln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allAtOnce" animBg="1"/>
      <p:bldP spid="5" grpId="0" animBg="1"/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bn-IN" sz="7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 </a:t>
            </a:r>
            <a:endParaRPr lang="en-US" sz="72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rgbClr val="0099FF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১১। একটি ট্রাপিজিয়ামের সমান্তরাল বাহু দুইটির দৈর্ঘ্যের অন্তর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12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সে.মি. এবং এদের লম্ব দূরত্ব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20</m:t>
                    </m:r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সে.মি. । যদি ট্রাপিজিয়ামের ক্ষেত্রফল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280</m:t>
                    </m:r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বর্গ সে.মি. হয়, তবে বাহু দুইটির দৈর্ঘ্য নির্ণয় কর।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857" t="-1431" r="-3910"/>
                </a:stretch>
              </a:blipFill>
              <a:ln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0314"/>
            <a:ext cx="4038600" cy="2693746"/>
          </a:xfrm>
        </p:spPr>
      </p:pic>
    </p:spTree>
    <p:extLst>
      <p:ext uri="{BB962C8B-B14F-4D97-AF65-F5344CB8AC3E}">
        <p14:creationId xmlns:p14="http://schemas.microsoft.com/office/powerpoint/2010/main" val="23587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9550"/>
                <a:ext cx="8229600" cy="85725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১২।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একটি ট্রাপিজিয়ামের সমান্তরাল বাহুদ্বয়ের দৈর্ঘ্য যথাক্রমে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𝟑𝟏</m:t>
                    </m:r>
                  </m:oMath>
                </a14:m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 সে.মি. ও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𝟏𝟏</m:t>
                    </m:r>
                  </m:oMath>
                </a14:m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সে.মি. এবং অপর বাহু দুইটির দৈর্ঘ্য যথাক্রমে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𝟏𝟎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সে.মি. ও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𝟏𝟐</m:t>
                    </m:r>
                  </m:oMath>
                </a14:m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 সে.মি. । এর ক্ষেত্রফল নির্ণয় কর।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09550"/>
                <a:ext cx="8229600" cy="857250"/>
              </a:xfrm>
              <a:blipFill rotWithShape="1">
                <a:blip r:embed="rId3"/>
                <a:stretch>
                  <a:fillRect l="-591"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14325" y="1160264"/>
                <a:ext cx="4038600" cy="3394472"/>
              </a:xfrm>
              <a:ln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সমাধানঃ মনে করি,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ABCD </a:t>
                </a: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একটি ট্রাপিজিয়াম। এর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AB </a:t>
                </a: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CD </a:t>
                </a: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দুইটি সমান্তরাল বাহু এবং অপর দুইটি বাহু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AD </a:t>
                </a: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BC </a:t>
                </a: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C </a:t>
                </a: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বিন্দু দিয়ে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NikoshBAN" pitchFamily="2" charset="0"/>
                      </a:rPr>
                      <m:t>𝐷𝐴</m:t>
                    </m:r>
                    <m:r>
                      <a:rPr lang="en-US" sz="1800" i="1" dirty="0" smtClean="0">
                        <a:latin typeface="Cambria Math"/>
                        <a:cs typeface="NikoshBAN" pitchFamily="2" charset="0"/>
                      </a:rPr>
                      <m:t> ∥</m:t>
                    </m:r>
                    <m:r>
                      <a:rPr lang="en-US" sz="1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𝐶𝐸</m:t>
                    </m:r>
                    <m:r>
                      <a:rPr lang="en-US" sz="1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রেখা টানি। তাহলে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AECD </a:t>
                </a: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একটি সামান্তরিক। 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C </a:t>
                </a:r>
                <a:r>
                  <a:rPr lang="bn-IN" sz="1800" dirty="0">
                    <a:latin typeface="NikoshBAN" pitchFamily="2" charset="0"/>
                    <a:cs typeface="NikoshBAN" pitchFamily="2" charset="0"/>
                  </a:rPr>
                  <a:t>বিন্দু দিয়ে 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BE </a:t>
                </a:r>
                <a:r>
                  <a:rPr lang="bn-IN" sz="1800" dirty="0">
                    <a:latin typeface="NikoshBAN" pitchFamily="2" charset="0"/>
                    <a:cs typeface="NikoshBAN" pitchFamily="2" charset="0"/>
                  </a:rPr>
                  <a:t>রেখার উপর 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CF </a:t>
                </a:r>
                <a:r>
                  <a:rPr lang="bn-IN" sz="1800" dirty="0">
                    <a:latin typeface="NikoshBAN" pitchFamily="2" charset="0"/>
                    <a:cs typeface="NikoshBAN" pitchFamily="2" charset="0"/>
                  </a:rPr>
                  <a:t>লম্ব টানি। </a:t>
                </a:r>
                <a:endParaRPr lang="bn-IN" sz="18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AB=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NikoshBAN" pitchFamily="2" charset="0"/>
                      </a:rPr>
                      <m:t>31</m:t>
                    </m:r>
                  </m:oMath>
                </a14:m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সে.মি.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AD=CE=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NikoshBAN" pitchFamily="2" charset="0"/>
                      </a:rPr>
                      <m:t>10</m:t>
                    </m:r>
                  </m:oMath>
                </a14:m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18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CD=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latin typeface="Cambria Math"/>
                        <a:cs typeface="NikoshBAN" pitchFamily="2" charset="0"/>
                      </a:rPr>
                      <m:t>AE</m:t>
                    </m:r>
                    <m:r>
                      <a:rPr lang="en-US" sz="1800" b="0" i="0" dirty="0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1800" i="1" dirty="0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1800" i="1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BC=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18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>
                    <a:latin typeface="NikoshBAN" pitchFamily="2" charset="0"/>
                    <a:cs typeface="NikoshBAN" pitchFamily="2" charset="0"/>
                  </a:rPr>
                  <a:t>সে.মি. </a:t>
                </a:r>
                <a:endParaRPr lang="en-US" sz="18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BE=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cs typeface="NikoshBAN" pitchFamily="2" charset="0"/>
                      </a:rPr>
                      <m:t>AB</m:t>
                    </m:r>
                    <m:r>
                      <a:rPr lang="en-US" sz="18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cs typeface="NikoshBAN" pitchFamily="2" charset="0"/>
                      </a:rPr>
                      <m:t>AE</m:t>
                    </m:r>
                    <m:r>
                      <a:rPr lang="en-US" sz="1800" b="0" i="0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cs typeface="NikoshBAN" pitchFamily="2" charset="0"/>
                      </a:rPr>
                      <m:t>31</m:t>
                    </m:r>
                    <m:r>
                      <a:rPr lang="en-US" sz="1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1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11</m:t>
                    </m:r>
                    <m:r>
                      <a:rPr lang="en-US" sz="1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20</m:t>
                    </m:r>
                    <m:r>
                      <a:rPr lang="bn-IN" sz="1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সে.মি. </a:t>
                </a:r>
                <a:endParaRPr lang="en-US" sz="1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14325" y="1160264"/>
                <a:ext cx="4038600" cy="3394472"/>
              </a:xfrm>
              <a:blipFill rotWithShape="1">
                <a:blip r:embed="rId4"/>
                <a:stretch>
                  <a:fillRect l="-1205" t="-716" r="-2259"/>
                </a:stretch>
              </a:blipFill>
              <a:ln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99" y="1954081"/>
            <a:ext cx="3430201" cy="18862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42900" y="1181100"/>
                <a:ext cx="4191000" cy="38100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𝐵𝐶𝐸</m:t>
                    </m:r>
                    <m:r>
                      <a:rPr lang="bn-IN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এর অর্ধ-পরিসীমা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1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10</m:t>
                        </m:r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12</m:t>
                        </m:r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20</m:t>
                        </m:r>
                      </m:num>
                      <m:den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 সে.মি.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16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1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42</m:t>
                        </m:r>
                      </m:num>
                      <m:den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21</m:t>
                    </m:r>
                    <m:r>
                      <a:rPr lang="en-US" sz="160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সে.মি.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এখন </a:t>
                </a:r>
                <a14:m>
                  <m:oMath xmlns:m="http://schemas.openxmlformats.org/officeDocument/2006/math">
                    <m:r>
                      <a:rPr lang="bn-IN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BCE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এর ক্ষেত্রফল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16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21</m:t>
                        </m:r>
                        <m:d>
                          <m:dPr>
                            <m:ctrlPr>
                              <a:rPr lang="bn-IN" sz="1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/>
                                <a:cs typeface="NikoshBAN" pitchFamily="2" charset="0"/>
                              </a:rPr>
                              <m:t>21</m:t>
                            </m:r>
                            <m:r>
                              <a:rPr lang="en-US" sz="160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1600" i="1" smtClean="0">
                                <a:latin typeface="Cambria Math"/>
                                <a:cs typeface="NikoshBAN" pitchFamily="2" charset="0"/>
                              </a:rPr>
                              <m:t>20</m:t>
                            </m:r>
                          </m:e>
                        </m:d>
                        <m:d>
                          <m:dPr>
                            <m:ctrlPr>
                              <a:rPr lang="bn-IN" sz="1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/>
                                <a:cs typeface="NikoshBAN" pitchFamily="2" charset="0"/>
                              </a:rPr>
                              <m:t>21</m:t>
                            </m:r>
                            <m:r>
                              <a:rPr lang="en-US" sz="160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1600" i="1" smtClean="0">
                                <a:latin typeface="Cambria Math"/>
                                <a:cs typeface="NikoshBAN" pitchFamily="2" charset="0"/>
                              </a:rPr>
                              <m:t>10</m:t>
                            </m:r>
                          </m:e>
                        </m:d>
                        <m:d>
                          <m:dPr>
                            <m:ctrlPr>
                              <a:rPr lang="bn-IN" sz="1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/>
                                <a:cs typeface="NikoshBAN" pitchFamily="2" charset="0"/>
                              </a:rPr>
                              <m:t>21</m:t>
                            </m:r>
                            <m:r>
                              <a:rPr lang="en-US" sz="160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1600" i="1" smtClean="0">
                                <a:latin typeface="Cambria Math"/>
                                <a:cs typeface="NikoshBAN" pitchFamily="2" charset="0"/>
                              </a:rPr>
                              <m:t>12</m:t>
                            </m:r>
                          </m:e>
                        </m:d>
                      </m:e>
                    </m:rad>
                  </m:oMath>
                </a14:m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বর্গ সে.মি. </a:t>
                </a:r>
                <a:endParaRPr lang="en-US" sz="16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21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11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9</m:t>
                        </m:r>
                      </m:e>
                    </m:rad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1600" i="1" smtClean="0">
                        <a:latin typeface="Cambria Math"/>
                        <a:cs typeface="NikoshBAN" pitchFamily="2" charset="0"/>
                      </a:rPr>
                      <m:t>বর্গ</m:t>
                    </m:r>
                    <m:r>
                      <a:rPr lang="bn-IN" sz="160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1600" i="1" smtClean="0"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bn-IN" sz="160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IN" sz="1600" i="1" smtClean="0">
                        <a:latin typeface="Cambria Math"/>
                        <a:cs typeface="NikoshBAN" pitchFamily="2" charset="0"/>
                      </a:rPr>
                      <m:t>মি</m:t>
                    </m:r>
                    <m:r>
                      <a:rPr lang="bn-IN" sz="1600" i="1" smtClean="0">
                        <a:latin typeface="Cambria Math"/>
                        <a:cs typeface="NikoshBAN" pitchFamily="2" charset="0"/>
                      </a:rPr>
                      <m:t>. </m:t>
                    </m:r>
                  </m:oMath>
                </a14:m>
                <a:endParaRPr lang="bn-IN" sz="16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16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16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2079</m:t>
                        </m:r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rad>
                  </m:oMath>
                </a14:m>
                <a:endParaRPr lang="en-US" sz="16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45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5961</m:t>
                    </m:r>
                  </m:oMath>
                </a14:m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বর্গ সে.মি. 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 ক্ষেত্র 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BCE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𝐵𝐸</m:t>
                    </m:r>
                    <m:r>
                      <a:rPr lang="en-US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𝐶𝐹</m:t>
                    </m:r>
                    <m:r>
                      <a:rPr lang="en-US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16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45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5961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20</m:t>
                    </m:r>
                    <m:r>
                      <a:rPr lang="en-US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16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𝐶𝐹</m:t>
                    </m:r>
                  </m:oMath>
                </a14:m>
                <a:endParaRPr lang="en-US" sz="16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𝐶𝐹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45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5961</m:t>
                    </m:r>
                  </m:oMath>
                </a14:m>
                <a:endParaRPr lang="en-US" sz="16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CF=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1600" i="1" smtClean="0">
                        <a:latin typeface="Cambria Math"/>
                        <a:cs typeface="NikoshBAN" pitchFamily="2" charset="0"/>
                      </a:rPr>
                      <m:t>56</m:t>
                    </m:r>
                  </m:oMath>
                </a14:m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181100"/>
                <a:ext cx="4191000" cy="3810000"/>
              </a:xfrm>
              <a:prstGeom prst="rect">
                <a:avLst/>
              </a:prstGeom>
              <a:blipFill rotWithShape="1">
                <a:blip r:embed="rId6"/>
                <a:stretch>
                  <a:fillRect l="-727" b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42900" y="1158478"/>
                <a:ext cx="4495800" cy="33944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bn-IN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1800" b="1" dirty="0" smtClean="0">
                    <a:latin typeface="NikoshBAN" pitchFamily="2" charset="0"/>
                    <a:cs typeface="NikoshBAN" pitchFamily="2" charset="0"/>
                  </a:rPr>
                  <a:t> ট্রাপিজিয়ামের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18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bn-IN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d>
                      <m:dPr>
                        <m:ctrlPr>
                          <a:rPr lang="bn-IN" sz="18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𝑨𝑩</m:t>
                        </m:r>
                        <m:r>
                          <a:rPr lang="en-US" sz="18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18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𝑪𝑫</m:t>
                        </m:r>
                      </m:e>
                    </m:d>
                    <m:r>
                      <a:rPr lang="en-US" sz="18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𝑪𝑭</m:t>
                    </m:r>
                  </m:oMath>
                </a14:m>
                <a:r>
                  <a:rPr lang="en-US" sz="1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b="1" dirty="0" smtClean="0">
                    <a:latin typeface="NikoshBAN" pitchFamily="2" charset="0"/>
                    <a:cs typeface="NikoshBAN" pitchFamily="2" charset="0"/>
                  </a:rPr>
                  <a:t>বর্গ সে.মি.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1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IN" sz="18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18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bn-IN" sz="18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d>
                      <m:dPr>
                        <m:ctrlPr>
                          <a:rPr lang="bn-IN" sz="18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𝟑𝟏</m:t>
                        </m:r>
                        <m:r>
                          <a:rPr lang="en-US" sz="18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18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𝟏𝟏</m:t>
                        </m:r>
                      </m:e>
                    </m:d>
                    <m:r>
                      <a:rPr lang="en-US" sz="18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𝟓𝟔</m:t>
                    </m:r>
                  </m:oMath>
                </a14:m>
                <a:r>
                  <a:rPr lang="en-US" sz="1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b="1" dirty="0" smtClean="0">
                    <a:latin typeface="NikoshBAN" pitchFamily="2" charset="0"/>
                    <a:cs typeface="NikoshBAN" pitchFamily="2" charset="0"/>
                  </a:rPr>
                  <a:t>বর্গ সে.মি.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1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18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18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bn-IN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𝟒𝟐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𝟓𝟔</m:t>
                    </m:r>
                  </m:oMath>
                </a14:m>
                <a:r>
                  <a:rPr lang="en-US" sz="1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b="1" dirty="0" smtClean="0">
                    <a:latin typeface="NikoshBAN" pitchFamily="2" charset="0"/>
                    <a:cs typeface="NikoshBAN" pitchFamily="2" charset="0"/>
                  </a:rPr>
                  <a:t>বর্গ সে.মি.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1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IN" sz="18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  <a:cs typeface="NikoshBAN" pitchFamily="2" charset="0"/>
                      </a:rPr>
                      <m:t>𝟐𝟏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𝟓𝟔</m:t>
                    </m:r>
                  </m:oMath>
                </a14:m>
                <a:r>
                  <a:rPr lang="en-US" sz="1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b="1" dirty="0" smtClean="0">
                    <a:latin typeface="NikoshBAN" pitchFamily="2" charset="0"/>
                    <a:cs typeface="NikoshBAN" pitchFamily="2" charset="0"/>
                  </a:rPr>
                  <a:t>বর্গ সে.মি.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1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IN" sz="18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  <a:cs typeface="NikoshBAN" pitchFamily="2" charset="0"/>
                      </a:rPr>
                      <m:t>𝟗𝟓</m:t>
                    </m:r>
                    <m:r>
                      <a:rPr lang="en-US" sz="1800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1800" b="1" i="1" smtClean="0">
                        <a:latin typeface="Cambria Math"/>
                        <a:cs typeface="NikoshBAN" pitchFamily="2" charset="0"/>
                      </a:rPr>
                      <m:t>𝟕𝟔</m:t>
                    </m:r>
                  </m:oMath>
                </a14:m>
                <a:r>
                  <a:rPr lang="en-US" sz="1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b="1" dirty="0" smtClean="0">
                    <a:latin typeface="NikoshBAN" pitchFamily="2" charset="0"/>
                    <a:cs typeface="NikoshBAN" pitchFamily="2" charset="0"/>
                  </a:rPr>
                  <a:t>বর্গ সে.মি.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1800" b="1" dirty="0" smtClean="0">
                    <a:latin typeface="NikoshBAN" pitchFamily="2" charset="0"/>
                    <a:cs typeface="NikoshBAN" pitchFamily="2" charset="0"/>
                  </a:rPr>
                  <a:t>		Ans: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cs typeface="NikoshBAN" pitchFamily="2" charset="0"/>
                      </a:rPr>
                      <m:t>𝟗𝟓</m:t>
                    </m:r>
                    <m:r>
                      <a:rPr lang="en-US" sz="1800" b="1" i="1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1800" b="1" i="1">
                        <a:latin typeface="Cambria Math"/>
                        <a:cs typeface="NikoshBAN" pitchFamily="2" charset="0"/>
                      </a:rPr>
                      <m:t>𝟕𝟔</m:t>
                    </m:r>
                  </m:oMath>
                </a14:m>
                <a:r>
                  <a:rPr lang="en-US" sz="1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b="1" dirty="0">
                    <a:latin typeface="NikoshBAN" pitchFamily="2" charset="0"/>
                    <a:cs typeface="NikoshBAN" pitchFamily="2" charset="0"/>
                  </a:rPr>
                  <a:t>বর্গ </a:t>
                </a:r>
                <a:r>
                  <a:rPr lang="bn-IN" sz="1800" b="1" dirty="0" smtClean="0">
                    <a:latin typeface="NikoshBAN" pitchFamily="2" charset="0"/>
                    <a:cs typeface="NikoshBAN" pitchFamily="2" charset="0"/>
                  </a:rPr>
                  <a:t>সে.মি. । </a:t>
                </a:r>
                <a:endParaRPr lang="en-US" sz="1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158478"/>
                <a:ext cx="4495800" cy="3394472"/>
              </a:xfrm>
              <a:prstGeom prst="rect">
                <a:avLst/>
              </a:prstGeom>
              <a:blipFill rotWithShape="1">
                <a:blip r:embed="rId7"/>
                <a:stretch>
                  <a:fillRect l="-1084" r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610350" y="2343150"/>
            <a:ext cx="424248" cy="1276350"/>
            <a:chOff x="6610350" y="2343150"/>
            <a:chExt cx="424248" cy="1276350"/>
          </a:xfrm>
        </p:grpSpPr>
        <p:grpSp>
          <p:nvGrpSpPr>
            <p:cNvPr id="9" name="Group 8"/>
            <p:cNvGrpSpPr/>
            <p:nvPr/>
          </p:nvGrpSpPr>
          <p:grpSpPr>
            <a:xfrm>
              <a:off x="6610350" y="2343150"/>
              <a:ext cx="381000" cy="1276350"/>
              <a:chOff x="7600950" y="2343150"/>
              <a:chExt cx="381000" cy="127635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7743825" y="2343150"/>
                <a:ext cx="0" cy="9144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600950" y="3238500"/>
                <a:ext cx="381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5400000">
                  <a:off x="6515099" y="2719001"/>
                  <a:ext cx="7620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1200" b="1" i="1" smtClean="0">
                            <a:latin typeface="Cambria Math"/>
                          </a:rPr>
                          <m:t>.</m:t>
                        </m:r>
                        <m:r>
                          <a:rPr lang="en-US" sz="1200" b="1" i="1" smtClean="0">
                            <a:latin typeface="Cambria Math"/>
                          </a:rPr>
                          <m:t>𝟓𝟔</m:t>
                        </m:r>
                        <m:r>
                          <a:rPr lang="en-US" sz="1200" b="1" i="1" smtClean="0">
                            <a:latin typeface="Cambria Math"/>
                          </a:rPr>
                          <m:t> </m:t>
                        </m:r>
                        <m:r>
                          <a:rPr lang="en-US" sz="1200" b="1" i="1" smtClean="0">
                            <a:latin typeface="Cambria Math"/>
                          </a:rPr>
                          <m:t>𝒄𝒎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515099" y="2719001"/>
                  <a:ext cx="762000" cy="2769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/>
          <p:cNvSpPr/>
          <p:nvPr/>
        </p:nvSpPr>
        <p:spPr>
          <a:xfrm>
            <a:off x="7620000" y="4505325"/>
            <a:ext cx="1066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উচ্চতা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1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10" grpId="0" build="p"/>
      <p:bldP spid="10" grpId="1" build="allAtOnce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mrul Ahmed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710</Words>
  <Application>Microsoft Office PowerPoint</Application>
  <PresentationFormat>On-screen Show (16:9)</PresentationFormat>
  <Paragraphs>98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সবাইকে স্বাগতম </vt:lpstr>
      <vt:lpstr>পরিচিতি </vt:lpstr>
      <vt:lpstr>নিচের চিত্রটির আকার কীরূপ ? </vt:lpstr>
      <vt:lpstr>পাঠ শিরোনাম </vt:lpstr>
      <vt:lpstr>এ পাঠ শেষে শিক্ষার্থীরা .............. </vt:lpstr>
      <vt:lpstr>ট্রাপিজিয়াম </vt:lpstr>
      <vt:lpstr>১১। একটি ট্রাপিজিয়ামের সমান্তরাল বাহু দুইটির দৈর্ঘ্যের অন্তর 8 সে.মি. এবং এদের লম্ব দূরত্ব 24 সে.মি. । যদি ট্রাপিজিয়ামের ক্ষেত্রফল 312 বর্গ সে.মি. হয়, তবে বাহু দুইটির দৈর্ঘ্য নির্ণয় কর।</vt:lpstr>
      <vt:lpstr>একক কাজ </vt:lpstr>
      <vt:lpstr>১২। একটি ট্রাপিজিয়ামের সমান্তরাল বাহুদ্বয়ের দৈর্ঘ্য যথাক্রমে 31 সে.মি. ও 11সে.মি. এবং অপর বাহু দুইটির দৈর্ঘ্য যথাক্রমে 10 সে.মি. ও 12 সে.মি. । এর ক্ষেত্রফল নির্ণয় কর। </vt:lpstr>
      <vt:lpstr>দলগত কাজ </vt:lpstr>
      <vt:lpstr>মূল্যায়ন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66</cp:revision>
  <dcterms:created xsi:type="dcterms:W3CDTF">2006-08-16T00:00:00Z</dcterms:created>
  <dcterms:modified xsi:type="dcterms:W3CDTF">2021-08-08T13:35:45Z</dcterms:modified>
</cp:coreProperties>
</file>