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Microsoft YaHei" pitchFamily="34" charset="-122"/>
      <p:regular r:id="rId23"/>
      <p:bold r:id="rId24"/>
    </p:embeddedFont>
    <p:embeddedFont>
      <p:font typeface="Calibri" pitchFamily="34" charset="0"/>
      <p:regular r:id="rId25"/>
      <p:bold r:id="rId26"/>
      <p:italic r:id="rId27"/>
      <p:boldItalic r:id="rId28"/>
    </p:embeddedFont>
    <p:embeddedFont>
      <p:font typeface="PT Sans Narrow" charset="0"/>
      <p:regular r:id="rId29"/>
      <p:bold r:id="rId30"/>
    </p:embeddedFont>
    <p:embeddedFont>
      <p:font typeface="Open Sans"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5X5ICx91hG5XL99eN0y/2bJ82p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5" d="100"/>
          <a:sy n="65" d="100"/>
        </p:scale>
        <p:origin x="-91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প্রশ্নের মাধ্যমে সালাতের ওয়াক্তের সংখ্যা জেনে নেওয়ার চেষ্টা করব। </a:t>
            </a:r>
            <a:endParaRPr/>
          </a:p>
        </p:txBody>
      </p:sp>
      <p:sp>
        <p:nvSpPr>
          <p:cNvPr id="156" name="Google Shape;156;p1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প্রশ্নের মাধ্যমে সালাতের ওয়াক্তের সংখ্যা জেনে নেওয়ার চেষ্টা করব। </a:t>
            </a:r>
            <a:endParaRPr/>
          </a:p>
        </p:txBody>
      </p:sp>
      <p:sp>
        <p:nvSpPr>
          <p:cNvPr id="164" name="Google Shape;164;p1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প্রশ্নের মাধ্যমে সালাতের ওয়াক্তের সংখ্যা জেনে নেওয়ার চেষ্টা করব। </a:t>
            </a:r>
            <a:endParaRPr/>
          </a:p>
        </p:txBody>
      </p:sp>
      <p:sp>
        <p:nvSpPr>
          <p:cNvPr id="172" name="Google Shape;172;p1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প্রশ্নের মাধ্যমে সালাতের ওয়াক্তের সংখ্যা জেনে নেওয়ার চেষ্টা করব। </a:t>
            </a:r>
            <a:endParaRPr/>
          </a:p>
        </p:txBody>
      </p:sp>
      <p:sp>
        <p:nvSpPr>
          <p:cNvPr id="179" name="Google Shape;179;p1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প্রশ্নের মাধ্যমে সালাতের ওয়াক্তের সংখ্যা জেনে নেওয়ার চেষ্টা করব। </a:t>
            </a:r>
            <a:endParaRPr/>
          </a:p>
        </p:txBody>
      </p:sp>
      <p:sp>
        <p:nvSpPr>
          <p:cNvPr id="187" name="Google Shape;187;p14: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প্রশ্নের মাধ্যমে সালাতের ওয়াক্তের সংখ্যা জেনে নেওয়ার চেষ্টা করব। </a:t>
            </a:r>
            <a:endParaRPr/>
          </a:p>
        </p:txBody>
      </p:sp>
      <p:sp>
        <p:nvSpPr>
          <p:cNvPr id="194" name="Google Shape;194;p15: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4000"/>
              <a:t>সালাত আদায় করা যায় কি না তার সঠিক উত্তর বলে দিতে হবে । কুরআন তেলাওয়াত ও অর্থ  বলা শিক্ষার্থীদের দ্বারা করে নেওয়ার চেষ্টা করতে হবে। শিক্ষক অবশেষে শুদ্ধ তেলাওয়াত করে শুনাবেন। </a:t>
            </a:r>
            <a:endParaRPr sz="4000"/>
          </a:p>
        </p:txBody>
      </p:sp>
      <p:sp>
        <p:nvSpPr>
          <p:cNvPr id="201" name="Google Shape;201;p16: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4000"/>
              <a:t>সালাত আদায় করা যায় কি না তার সঠিক উত্তর বলে দিতে হবে । কুরআন তেলাওয়াত ও অর্থ  বলা শিক্ষার্থীদের দ্বারা করে নেওয়ার চেষ্টা করতে হবে। শিক্ষক অবশেষে শুদ্ধ তেলাওয়াত করে শুনাবেন। </a:t>
            </a:r>
            <a:endParaRPr sz="4000"/>
          </a:p>
        </p:txBody>
      </p:sp>
      <p:sp>
        <p:nvSpPr>
          <p:cNvPr id="211" name="Google Shape;211;p17: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4000"/>
              <a:t>সালাত আদায় করা যায় কি না তার সঠিক উত্তর বলে দিতে হবে । কুরআন তেলাওয়াত ও অর্থ  বলা শিক্ষার্থীদের দ্বারা করে নেওয়ার চেষ্টা করতে হবে। শিক্ষক অবশেষে শুদ্ধ তেলাওয়াত করে শুনাবেন। </a:t>
            </a:r>
            <a:endParaRPr sz="4000"/>
          </a:p>
        </p:txBody>
      </p:sp>
      <p:sp>
        <p:nvSpPr>
          <p:cNvPr id="221" name="Google Shape;221;p18: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4000"/>
              <a:t>সালাত আদায় করা যায় কি না তার সঠিক উত্তর বলে দিতে হবে । কুরআন তেলাওয়াত ও অর্থ  বলা শিক্ষার্থীদের দ্বারা করে নেওয়ার চেষ্টা করতে হবে। শিক্ষক অবশেষে শুদ্ধ তেলাওয়াত করে শুনাবেন। </a:t>
            </a:r>
            <a:endParaRPr sz="4000"/>
          </a:p>
        </p:txBody>
      </p:sp>
      <p:sp>
        <p:nvSpPr>
          <p:cNvPr id="228" name="Google Shape;228;p19: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সম্মানিত শিক্ষকমন্ডলী আপনারা ইচ্ছে করলে এই slide টি Hide করে রাখতে পারবেন। Hide করার পদ্ধতি হলো রিবন বার এর Slide Show তে ক্লিক করে Hide Slide এর উপর ক্লিক করলে hide  হয়ে যাবে। এক্ষেত্রে f5 চেপে Slide Show করলে Hide করা page আর দেখা যাবে না।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6" name="Google Shape;76;p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11/18/2020</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দুইটি ছবি প্রকাশ করার পর প্রশ্ন করার মাধ্যমে আসল উত্তর বাহির করে নেওয়ার চেষ্টা করতে হবে। এর পর পাঠ শিরোনাম আসবে। পাঠ শিরোনাম বোর্ডে লিখতে হবে । </a:t>
            </a:r>
            <a:endParaRPr/>
          </a:p>
        </p:txBody>
      </p:sp>
      <p:sp>
        <p:nvSpPr>
          <p:cNvPr id="94" name="Google Shape;94;p3: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11/18/2020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শিক্ষার্থীদের  দ্বারা শিখনফল পাঠ করে নেওয়া যেতে পারে । সম্মানিত শিক্ষকমন্ডলী আপনারা ইচ্ছে করলে এই slide টি Hide করে রাখতে পারবেন। </a:t>
            </a:r>
            <a:endParaRPr/>
          </a:p>
        </p:txBody>
      </p:sp>
      <p:sp>
        <p:nvSpPr>
          <p:cNvPr id="105" name="Google Shape;105;p4: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11/18/2020</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4000"/>
              <a:t>সালাত আদায় করা যায় কি না তার সঠিক উত্তর বলে দিতে হবে । কুরআন তেলাওয়াত ও অর্থ  বলা শিক্ষার্থীদের দ্বারা করে নেওয়ার চেষ্টা করতে হবে। শিক্ষক অবশেষে শুদ্ধ তেলাওয়াত করে শুনাবেন। </a:t>
            </a:r>
            <a:endParaRPr sz="4000"/>
          </a:p>
        </p:txBody>
      </p:sp>
      <p:sp>
        <p:nvSpPr>
          <p:cNvPr id="116" name="Google Shape;116;p5: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ছবি দুইটি প্রকাশ হওয়ার  পর কোন নামাজ তার উত্তর নেওয়ার  চেষ্টা করতে হবে। পুর্বাকাশে সাদা আভা প্রকাশ হওয়ার পর থেকে লাল রেখা প্রকাশ হওয়ার পূর্ব পর্যন্ত সময়কে সুবহি সাদিক বলে।  </a:t>
            </a:r>
            <a:endParaRPr/>
          </a:p>
        </p:txBody>
      </p:sp>
      <p:sp>
        <p:nvSpPr>
          <p:cNvPr id="126" name="Google Shape;126;p6: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কুরআন তেলাওয়াত ও অর্থ  শিক্ষার্থীদের দ্বারা করে নেওয়ার চেষ্টা করতে হবে। শিক্ষক সঠিক তেলাওয়াত করে শুনাবেন। </a:t>
            </a:r>
            <a:endParaRPr/>
          </a:p>
          <a:p>
            <a:pPr marL="0" lvl="0" indent="0" algn="l" rtl="0">
              <a:spcBef>
                <a:spcPts val="0"/>
              </a:spcBef>
              <a:spcAft>
                <a:spcPts val="0"/>
              </a:spcAft>
              <a:buNone/>
            </a:pPr>
            <a:endParaRPr/>
          </a:p>
        </p:txBody>
      </p:sp>
      <p:sp>
        <p:nvSpPr>
          <p:cNvPr id="134" name="Google Shape;134;p7: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ছবি দুইটি প্রকাশ হওয়ার  পর কোন নামাজ তার উত্তর নেওয়ার  চেষ্টা করতে হবে। শিক্ষক ছবি দু’টি ব্যাখ্যা করে বুঝাবেন। লালিমা কী তা বুঝিয়ে দিবেন। </a:t>
            </a:r>
            <a:endParaRPr/>
          </a:p>
        </p:txBody>
      </p:sp>
      <p:sp>
        <p:nvSpPr>
          <p:cNvPr id="141" name="Google Shape;141;p8: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প্রশ্নের মাধ্যমে সালাতের ওয়াক্তের সংখ্যা জেনে নেওয়ার চেষ্টা করব। </a:t>
            </a:r>
            <a:endParaRPr/>
          </a:p>
        </p:txBody>
      </p:sp>
      <p:sp>
        <p:nvSpPr>
          <p:cNvPr id="149" name="Google Shape;149;p9: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solidFill>
                  <a:srgbClr val="000000"/>
                </a:solidFill>
              </a:rPr>
              <a:t>11/18/2020</a:t>
            </a:r>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cxnSp>
        <p:nvCxnSpPr>
          <p:cNvPr id="14" name="Google Shape;14;gebf7b2a521_0_1224"/>
          <p:cNvCxnSpPr/>
          <p:nvPr/>
        </p:nvCxnSpPr>
        <p:spPr>
          <a:xfrm>
            <a:off x="9343647" y="4235850"/>
            <a:ext cx="749700" cy="0"/>
          </a:xfrm>
          <a:prstGeom prst="straightConnector1">
            <a:avLst/>
          </a:prstGeom>
          <a:noFill/>
          <a:ln w="76200" cap="flat" cmpd="sng">
            <a:solidFill>
              <a:schemeClr val="lt2"/>
            </a:solidFill>
            <a:prstDash val="solid"/>
            <a:round/>
            <a:headEnd type="none" w="sm" len="sm"/>
            <a:tailEnd type="none" w="sm" len="sm"/>
          </a:ln>
        </p:spPr>
      </p:cxnSp>
      <p:cxnSp>
        <p:nvCxnSpPr>
          <p:cNvPr id="15" name="Google Shape;15;gebf7b2a521_0_1224"/>
          <p:cNvCxnSpPr/>
          <p:nvPr/>
        </p:nvCxnSpPr>
        <p:spPr>
          <a:xfrm>
            <a:off x="2100047" y="4211002"/>
            <a:ext cx="749700" cy="0"/>
          </a:xfrm>
          <a:prstGeom prst="straightConnector1">
            <a:avLst/>
          </a:prstGeom>
          <a:noFill/>
          <a:ln w="76200" cap="flat" cmpd="sng">
            <a:solidFill>
              <a:schemeClr val="lt2"/>
            </a:solidFill>
            <a:prstDash val="solid"/>
            <a:round/>
            <a:headEnd type="none" w="sm" len="sm"/>
            <a:tailEnd type="none" w="sm" len="sm"/>
          </a:ln>
        </p:spPr>
      </p:cxnSp>
      <p:grpSp>
        <p:nvGrpSpPr>
          <p:cNvPr id="16" name="Google Shape;16;gebf7b2a521_0_1224"/>
          <p:cNvGrpSpPr/>
          <p:nvPr/>
        </p:nvGrpSpPr>
        <p:grpSpPr>
          <a:xfrm>
            <a:off x="1338859" y="1362666"/>
            <a:ext cx="9515557" cy="203195"/>
            <a:chOff x="1346429" y="1011300"/>
            <a:chExt cx="6452100" cy="152400"/>
          </a:xfrm>
        </p:grpSpPr>
        <p:cxnSp>
          <p:nvCxnSpPr>
            <p:cNvPr id="17" name="Google Shape;17;gebf7b2a521_0_122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8" name="Google Shape;18;gebf7b2a521_0_122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9" name="Google Shape;19;gebf7b2a521_0_1224"/>
          <p:cNvGrpSpPr/>
          <p:nvPr/>
        </p:nvGrpSpPr>
        <p:grpSpPr>
          <a:xfrm>
            <a:off x="1338868" y="5292001"/>
            <a:ext cx="9515557" cy="203195"/>
            <a:chOff x="1346435" y="3969088"/>
            <a:chExt cx="6452100" cy="152400"/>
          </a:xfrm>
        </p:grpSpPr>
        <p:cxnSp>
          <p:nvCxnSpPr>
            <p:cNvPr id="20" name="Google Shape;20;gebf7b2a521_0_122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21" name="Google Shape;21;gebf7b2a521_0_122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22" name="Google Shape;22;gebf7b2a521_0_1224"/>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23" name="Google Shape;23;gebf7b2a521_0_1224"/>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24" name="Google Shape;24;gebf7b2a521_0_12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ebf7b2a521_0_1270"/>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 name="Google Shape;61;gebf7b2a521_0_1270"/>
          <p:cNvSpPr txBox="1">
            <a:spLocks noGrp="1"/>
          </p:cNvSpPr>
          <p:nvPr>
            <p:ph type="title" hasCustomPrompt="1"/>
          </p:nvPr>
        </p:nvSpPr>
        <p:spPr>
          <a:xfrm>
            <a:off x="415600" y="1739800"/>
            <a:ext cx="113607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accent3"/>
              </a:buClr>
              <a:buSzPts val="17300"/>
              <a:buNone/>
              <a:defRPr sz="17300">
                <a:solidFill>
                  <a:schemeClr val="accent3"/>
                </a:solidFill>
              </a:defRPr>
            </a:lvl1pPr>
            <a:lvl2pPr lvl="1" algn="ctr">
              <a:spcBef>
                <a:spcPts val="0"/>
              </a:spcBef>
              <a:spcAft>
                <a:spcPts val="0"/>
              </a:spcAft>
              <a:buClr>
                <a:schemeClr val="accent3"/>
              </a:buClr>
              <a:buSzPts val="17300"/>
              <a:buNone/>
              <a:defRPr sz="17300">
                <a:solidFill>
                  <a:schemeClr val="accent3"/>
                </a:solidFill>
              </a:defRPr>
            </a:lvl2pPr>
            <a:lvl3pPr lvl="2" algn="ctr">
              <a:spcBef>
                <a:spcPts val="0"/>
              </a:spcBef>
              <a:spcAft>
                <a:spcPts val="0"/>
              </a:spcAft>
              <a:buClr>
                <a:schemeClr val="accent3"/>
              </a:buClr>
              <a:buSzPts val="17300"/>
              <a:buNone/>
              <a:defRPr sz="17300">
                <a:solidFill>
                  <a:schemeClr val="accent3"/>
                </a:solidFill>
              </a:defRPr>
            </a:lvl3pPr>
            <a:lvl4pPr lvl="3" algn="ctr">
              <a:spcBef>
                <a:spcPts val="0"/>
              </a:spcBef>
              <a:spcAft>
                <a:spcPts val="0"/>
              </a:spcAft>
              <a:buClr>
                <a:schemeClr val="accent3"/>
              </a:buClr>
              <a:buSzPts val="17300"/>
              <a:buNone/>
              <a:defRPr sz="17300">
                <a:solidFill>
                  <a:schemeClr val="accent3"/>
                </a:solidFill>
              </a:defRPr>
            </a:lvl4pPr>
            <a:lvl5pPr lvl="4" algn="ctr">
              <a:spcBef>
                <a:spcPts val="0"/>
              </a:spcBef>
              <a:spcAft>
                <a:spcPts val="0"/>
              </a:spcAft>
              <a:buClr>
                <a:schemeClr val="accent3"/>
              </a:buClr>
              <a:buSzPts val="17300"/>
              <a:buNone/>
              <a:defRPr sz="17300">
                <a:solidFill>
                  <a:schemeClr val="accent3"/>
                </a:solidFill>
              </a:defRPr>
            </a:lvl5pPr>
            <a:lvl6pPr lvl="5" algn="ctr">
              <a:spcBef>
                <a:spcPts val="0"/>
              </a:spcBef>
              <a:spcAft>
                <a:spcPts val="0"/>
              </a:spcAft>
              <a:buClr>
                <a:schemeClr val="accent3"/>
              </a:buClr>
              <a:buSzPts val="17300"/>
              <a:buNone/>
              <a:defRPr sz="17300">
                <a:solidFill>
                  <a:schemeClr val="accent3"/>
                </a:solidFill>
              </a:defRPr>
            </a:lvl6pPr>
            <a:lvl7pPr lvl="6" algn="ctr">
              <a:spcBef>
                <a:spcPts val="0"/>
              </a:spcBef>
              <a:spcAft>
                <a:spcPts val="0"/>
              </a:spcAft>
              <a:buClr>
                <a:schemeClr val="accent3"/>
              </a:buClr>
              <a:buSzPts val="17300"/>
              <a:buNone/>
              <a:defRPr sz="17300">
                <a:solidFill>
                  <a:schemeClr val="accent3"/>
                </a:solidFill>
              </a:defRPr>
            </a:lvl7pPr>
            <a:lvl8pPr lvl="7" algn="ctr">
              <a:spcBef>
                <a:spcPts val="0"/>
              </a:spcBef>
              <a:spcAft>
                <a:spcPts val="0"/>
              </a:spcAft>
              <a:buClr>
                <a:schemeClr val="accent3"/>
              </a:buClr>
              <a:buSzPts val="17300"/>
              <a:buNone/>
              <a:defRPr sz="17300">
                <a:solidFill>
                  <a:schemeClr val="accent3"/>
                </a:solidFill>
              </a:defRPr>
            </a:lvl8pPr>
            <a:lvl9pPr lvl="8" algn="ctr">
              <a:spcBef>
                <a:spcPts val="0"/>
              </a:spcBef>
              <a:spcAft>
                <a:spcPts val="0"/>
              </a:spcAft>
              <a:buClr>
                <a:schemeClr val="accent3"/>
              </a:buClr>
              <a:buSzPts val="17300"/>
              <a:buNone/>
              <a:defRPr sz="17300">
                <a:solidFill>
                  <a:schemeClr val="accent3"/>
                </a:solidFill>
              </a:defRPr>
            </a:lvl9pPr>
          </a:lstStyle>
          <a:p>
            <a:r>
              <a:t>xx%</a:t>
            </a:r>
          </a:p>
        </p:txBody>
      </p:sp>
      <p:sp>
        <p:nvSpPr>
          <p:cNvPr id="62" name="Google Shape;62;gebf7b2a521_0_1270"/>
          <p:cNvSpPr txBox="1">
            <a:spLocks noGrp="1"/>
          </p:cNvSpPr>
          <p:nvPr>
            <p:ph type="body" idx="1"/>
          </p:nvPr>
        </p:nvSpPr>
        <p:spPr>
          <a:xfrm>
            <a:off x="415600" y="3994200"/>
            <a:ext cx="113607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3" name="Google Shape;63;gebf7b2a521_0_127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ebf7b2a521_0_127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gebf7b2a521_0_1236"/>
          <p:cNvSpPr/>
          <p:nvPr/>
        </p:nvSpPr>
        <p:spPr>
          <a:xfrm>
            <a:off x="-67" y="3429200"/>
            <a:ext cx="12192000" cy="34287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gebf7b2a521_0_1236"/>
          <p:cNvSpPr txBox="1">
            <a:spLocks noGrp="1"/>
          </p:cNvSpPr>
          <p:nvPr>
            <p:ph type="title"/>
          </p:nvPr>
        </p:nvSpPr>
        <p:spPr>
          <a:xfrm>
            <a:off x="415600" y="1086400"/>
            <a:ext cx="11428500" cy="12561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a:lvl1pPr>
            <a:lvl2pPr lvl="1" algn="ctr">
              <a:spcBef>
                <a:spcPts val="0"/>
              </a:spcBef>
              <a:spcAft>
                <a:spcPts val="0"/>
              </a:spcAft>
              <a:buSzPts val="4800"/>
              <a:buNone/>
              <a:defRPr/>
            </a:lvl2pPr>
            <a:lvl3pPr lvl="2" algn="ctr">
              <a:spcBef>
                <a:spcPts val="0"/>
              </a:spcBef>
              <a:spcAft>
                <a:spcPts val="0"/>
              </a:spcAft>
              <a:buSzPts val="4800"/>
              <a:buNone/>
              <a:defRPr/>
            </a:lvl3pPr>
            <a:lvl4pPr lvl="3" algn="ctr">
              <a:spcBef>
                <a:spcPts val="0"/>
              </a:spcBef>
              <a:spcAft>
                <a:spcPts val="0"/>
              </a:spcAft>
              <a:buSzPts val="4800"/>
              <a:buNone/>
              <a:defRPr/>
            </a:lvl4pPr>
            <a:lvl5pPr lvl="4" algn="ctr">
              <a:spcBef>
                <a:spcPts val="0"/>
              </a:spcBef>
              <a:spcAft>
                <a:spcPts val="0"/>
              </a:spcAft>
              <a:buSzPts val="4800"/>
              <a:buNone/>
              <a:defRPr/>
            </a:lvl5pPr>
            <a:lvl6pPr lvl="5" algn="ctr">
              <a:spcBef>
                <a:spcPts val="0"/>
              </a:spcBef>
              <a:spcAft>
                <a:spcPts val="0"/>
              </a:spcAft>
              <a:buSzPts val="4800"/>
              <a:buNone/>
              <a:defRPr/>
            </a:lvl6pPr>
            <a:lvl7pPr lvl="6" algn="ctr">
              <a:spcBef>
                <a:spcPts val="0"/>
              </a:spcBef>
              <a:spcAft>
                <a:spcPts val="0"/>
              </a:spcAft>
              <a:buSzPts val="4800"/>
              <a:buNone/>
              <a:defRPr/>
            </a:lvl7pPr>
            <a:lvl8pPr lvl="7" algn="ctr">
              <a:spcBef>
                <a:spcPts val="0"/>
              </a:spcBef>
              <a:spcAft>
                <a:spcPts val="0"/>
              </a:spcAft>
              <a:buSzPts val="4800"/>
              <a:buNone/>
              <a:defRPr/>
            </a:lvl8pPr>
            <a:lvl9pPr lvl="8" algn="ctr">
              <a:spcBef>
                <a:spcPts val="0"/>
              </a:spcBef>
              <a:spcAft>
                <a:spcPts val="0"/>
              </a:spcAft>
              <a:buSzPts val="4800"/>
              <a:buNone/>
              <a:defRPr/>
            </a:lvl9pPr>
          </a:lstStyle>
          <a:p>
            <a:endParaRPr/>
          </a:p>
        </p:txBody>
      </p:sp>
      <p:sp>
        <p:nvSpPr>
          <p:cNvPr id="28" name="Google Shape;28;gebf7b2a521_0_123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gebf7b2a521_0_1240"/>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gebf7b2a521_0_1240"/>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gebf7b2a521_0_1240"/>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33" name="Google Shape;33;gebf7b2a521_0_124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gebf7b2a521_0_124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6" name="Google Shape;36;gebf7b2a521_0_1245"/>
          <p:cNvSpPr txBox="1">
            <a:spLocks noGrp="1"/>
          </p:cNvSpPr>
          <p:nvPr>
            <p:ph type="body" idx="1"/>
          </p:nvPr>
        </p:nvSpPr>
        <p:spPr>
          <a:xfrm>
            <a:off x="415600" y="1688233"/>
            <a:ext cx="5333100" cy="44037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7" name="Google Shape;37;gebf7b2a521_0_1245"/>
          <p:cNvSpPr txBox="1">
            <a:spLocks noGrp="1"/>
          </p:cNvSpPr>
          <p:nvPr>
            <p:ph type="body" idx="2"/>
          </p:nvPr>
        </p:nvSpPr>
        <p:spPr>
          <a:xfrm>
            <a:off x="6443200" y="1688233"/>
            <a:ext cx="5333100" cy="44037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8" name="Google Shape;38;gebf7b2a521_0_12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gebf7b2a521_0_1250"/>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1" name="Google Shape;41;gebf7b2a521_0_12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gebf7b2a521_0_1253"/>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4" name="Google Shape;44;gebf7b2a521_0_1253"/>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5" name="Google Shape;45;gebf7b2a521_0_125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6"/>
        <p:cNvGrpSpPr/>
        <p:nvPr/>
      </p:nvGrpSpPr>
      <p:grpSpPr>
        <a:xfrm>
          <a:off x="0" y="0"/>
          <a:ext cx="0" cy="0"/>
          <a:chOff x="0" y="0"/>
          <a:chExt cx="0" cy="0"/>
        </a:xfrm>
      </p:grpSpPr>
      <p:sp>
        <p:nvSpPr>
          <p:cNvPr id="47" name="Google Shape;47;gebf7b2a521_0_1257"/>
          <p:cNvSpPr txBox="1">
            <a:spLocks noGrp="1"/>
          </p:cNvSpPr>
          <p:nvPr>
            <p:ph type="title"/>
          </p:nvPr>
        </p:nvSpPr>
        <p:spPr>
          <a:xfrm>
            <a:off x="653667" y="701800"/>
            <a:ext cx="74847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dk2"/>
              </a:buClr>
              <a:buSzPts val="7200"/>
              <a:buNone/>
              <a:defRPr sz="7200" b="0">
                <a:solidFill>
                  <a:schemeClr val="dk2"/>
                </a:solidFill>
              </a:defRPr>
            </a:lvl1pPr>
            <a:lvl2pPr lvl="1">
              <a:spcBef>
                <a:spcPts val="0"/>
              </a:spcBef>
              <a:spcAft>
                <a:spcPts val="0"/>
              </a:spcAft>
              <a:buClr>
                <a:schemeClr val="dk2"/>
              </a:buClr>
              <a:buSzPts val="7200"/>
              <a:buNone/>
              <a:defRPr sz="7200" b="0">
                <a:solidFill>
                  <a:schemeClr val="dk2"/>
                </a:solidFill>
              </a:defRPr>
            </a:lvl2pPr>
            <a:lvl3pPr lvl="2">
              <a:spcBef>
                <a:spcPts val="0"/>
              </a:spcBef>
              <a:spcAft>
                <a:spcPts val="0"/>
              </a:spcAft>
              <a:buClr>
                <a:schemeClr val="dk2"/>
              </a:buClr>
              <a:buSzPts val="7200"/>
              <a:buNone/>
              <a:defRPr sz="7200" b="0">
                <a:solidFill>
                  <a:schemeClr val="dk2"/>
                </a:solidFill>
              </a:defRPr>
            </a:lvl3pPr>
            <a:lvl4pPr lvl="3">
              <a:spcBef>
                <a:spcPts val="0"/>
              </a:spcBef>
              <a:spcAft>
                <a:spcPts val="0"/>
              </a:spcAft>
              <a:buClr>
                <a:schemeClr val="dk2"/>
              </a:buClr>
              <a:buSzPts val="7200"/>
              <a:buNone/>
              <a:defRPr sz="7200" b="0">
                <a:solidFill>
                  <a:schemeClr val="dk2"/>
                </a:solidFill>
              </a:defRPr>
            </a:lvl4pPr>
            <a:lvl5pPr lvl="4">
              <a:spcBef>
                <a:spcPts val="0"/>
              </a:spcBef>
              <a:spcAft>
                <a:spcPts val="0"/>
              </a:spcAft>
              <a:buClr>
                <a:schemeClr val="dk2"/>
              </a:buClr>
              <a:buSzPts val="7200"/>
              <a:buNone/>
              <a:defRPr sz="7200" b="0">
                <a:solidFill>
                  <a:schemeClr val="dk2"/>
                </a:solidFill>
              </a:defRPr>
            </a:lvl5pPr>
            <a:lvl6pPr lvl="5">
              <a:spcBef>
                <a:spcPts val="0"/>
              </a:spcBef>
              <a:spcAft>
                <a:spcPts val="0"/>
              </a:spcAft>
              <a:buClr>
                <a:schemeClr val="dk2"/>
              </a:buClr>
              <a:buSzPts val="7200"/>
              <a:buNone/>
              <a:defRPr sz="7200" b="0">
                <a:solidFill>
                  <a:schemeClr val="dk2"/>
                </a:solidFill>
              </a:defRPr>
            </a:lvl6pPr>
            <a:lvl7pPr lvl="6">
              <a:spcBef>
                <a:spcPts val="0"/>
              </a:spcBef>
              <a:spcAft>
                <a:spcPts val="0"/>
              </a:spcAft>
              <a:buClr>
                <a:schemeClr val="dk2"/>
              </a:buClr>
              <a:buSzPts val="7200"/>
              <a:buNone/>
              <a:defRPr sz="7200" b="0">
                <a:solidFill>
                  <a:schemeClr val="dk2"/>
                </a:solidFill>
              </a:defRPr>
            </a:lvl7pPr>
            <a:lvl8pPr lvl="7">
              <a:spcBef>
                <a:spcPts val="0"/>
              </a:spcBef>
              <a:spcAft>
                <a:spcPts val="0"/>
              </a:spcAft>
              <a:buClr>
                <a:schemeClr val="dk2"/>
              </a:buClr>
              <a:buSzPts val="7200"/>
              <a:buNone/>
              <a:defRPr sz="7200" b="0">
                <a:solidFill>
                  <a:schemeClr val="dk2"/>
                </a:solidFill>
              </a:defRPr>
            </a:lvl8pPr>
            <a:lvl9pPr lvl="8">
              <a:spcBef>
                <a:spcPts val="0"/>
              </a:spcBef>
              <a:spcAft>
                <a:spcPts val="0"/>
              </a:spcAft>
              <a:buClr>
                <a:schemeClr val="dk2"/>
              </a:buClr>
              <a:buSzPts val="7200"/>
              <a:buNone/>
              <a:defRPr sz="7200" b="0">
                <a:solidFill>
                  <a:schemeClr val="dk2"/>
                </a:solidFill>
              </a:defRPr>
            </a:lvl9pPr>
          </a:lstStyle>
          <a:p>
            <a:endParaRPr/>
          </a:p>
        </p:txBody>
      </p:sp>
      <p:sp>
        <p:nvSpPr>
          <p:cNvPr id="48" name="Google Shape;48;gebf7b2a521_0_125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gebf7b2a521_0_1260"/>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51" name="Google Shape;51;gebf7b2a521_0_1260"/>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gebf7b2a521_0_1260"/>
          <p:cNvSpPr txBox="1">
            <a:spLocks noGrp="1"/>
          </p:cNvSpPr>
          <p:nvPr>
            <p:ph type="title"/>
          </p:nvPr>
        </p:nvSpPr>
        <p:spPr>
          <a:xfrm>
            <a:off x="354000" y="1386233"/>
            <a:ext cx="5393700" cy="2234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53" name="Google Shape;53;gebf7b2a521_0_1260"/>
          <p:cNvSpPr txBox="1">
            <a:spLocks noGrp="1"/>
          </p:cNvSpPr>
          <p:nvPr>
            <p:ph type="subTitle" idx="1"/>
          </p:nvPr>
        </p:nvSpPr>
        <p:spPr>
          <a:xfrm>
            <a:off x="354000" y="36358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ebf7b2a521_0_1260"/>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55" name="Google Shape;55;gebf7b2a521_0_126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ebf7b2a521_0_1267"/>
          <p:cNvSpPr txBox="1">
            <a:spLocks noGrp="1"/>
          </p:cNvSpPr>
          <p:nvPr>
            <p:ph type="body" idx="1"/>
          </p:nvPr>
        </p:nvSpPr>
        <p:spPr>
          <a:xfrm>
            <a:off x="415600" y="56409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58" name="Google Shape;58;gebf7b2a521_0_126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9"/>
        <p:cNvGrpSpPr/>
        <p:nvPr/>
      </p:nvGrpSpPr>
      <p:grpSpPr>
        <a:xfrm>
          <a:off x="0" y="0"/>
          <a:ext cx="0" cy="0"/>
          <a:chOff x="0" y="0"/>
          <a:chExt cx="0" cy="0"/>
        </a:xfrm>
      </p:grpSpPr>
      <p:sp>
        <p:nvSpPr>
          <p:cNvPr id="10" name="Google Shape;10;gebf7b2a521_0_1220"/>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9pPr>
          </a:lstStyle>
          <a:p>
            <a:endParaRPr/>
          </a:p>
        </p:txBody>
      </p:sp>
      <p:sp>
        <p:nvSpPr>
          <p:cNvPr id="11" name="Google Shape;11;gebf7b2a521_0_1220"/>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1pPr>
            <a:lvl2pPr marL="914400" lvl="1"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2pPr>
            <a:lvl3pPr marL="1371600" lvl="2"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3pPr>
            <a:lvl4pPr marL="1828800" lvl="3"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4pPr>
            <a:lvl5pPr marL="2286000" lvl="4"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5pPr>
            <a:lvl6pPr marL="2743200" lvl="5"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6pPr>
            <a:lvl7pPr marL="3200400" lvl="6"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7pPr>
            <a:lvl8pPr marL="3657600" lvl="7"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8pPr>
            <a:lvl9pPr marL="4114800" lvl="8"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9pPr>
          </a:lstStyle>
          <a:p>
            <a:endParaRPr/>
          </a:p>
        </p:txBody>
      </p:sp>
      <p:sp>
        <p:nvSpPr>
          <p:cNvPr id="12" name="Google Shape;12;gebf7b2a521_0_12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Open Sans"/>
                <a:ea typeface="Open Sans"/>
                <a:cs typeface="Open Sans"/>
                <a:sym typeface="Open Sans"/>
              </a:defRPr>
            </a:lvl1pPr>
            <a:lvl2pPr lvl="1" algn="r">
              <a:buNone/>
              <a:defRPr sz="1300">
                <a:solidFill>
                  <a:schemeClr val="dk2"/>
                </a:solidFill>
                <a:latin typeface="Open Sans"/>
                <a:ea typeface="Open Sans"/>
                <a:cs typeface="Open Sans"/>
                <a:sym typeface="Open Sans"/>
              </a:defRPr>
            </a:lvl2pPr>
            <a:lvl3pPr lvl="2" algn="r">
              <a:buNone/>
              <a:defRPr sz="1300">
                <a:solidFill>
                  <a:schemeClr val="dk2"/>
                </a:solidFill>
                <a:latin typeface="Open Sans"/>
                <a:ea typeface="Open Sans"/>
                <a:cs typeface="Open Sans"/>
                <a:sym typeface="Open Sans"/>
              </a:defRPr>
            </a:lvl3pPr>
            <a:lvl4pPr lvl="3" algn="r">
              <a:buNone/>
              <a:defRPr sz="1300">
                <a:solidFill>
                  <a:schemeClr val="dk2"/>
                </a:solidFill>
                <a:latin typeface="Open Sans"/>
                <a:ea typeface="Open Sans"/>
                <a:cs typeface="Open Sans"/>
                <a:sym typeface="Open Sans"/>
              </a:defRPr>
            </a:lvl4pPr>
            <a:lvl5pPr lvl="4" algn="r">
              <a:buNone/>
              <a:defRPr sz="1300">
                <a:solidFill>
                  <a:schemeClr val="dk2"/>
                </a:solidFill>
                <a:latin typeface="Open Sans"/>
                <a:ea typeface="Open Sans"/>
                <a:cs typeface="Open Sans"/>
                <a:sym typeface="Open Sans"/>
              </a:defRPr>
            </a:lvl5pPr>
            <a:lvl6pPr lvl="5" algn="r">
              <a:buNone/>
              <a:defRPr sz="1300">
                <a:solidFill>
                  <a:schemeClr val="dk2"/>
                </a:solidFill>
                <a:latin typeface="Open Sans"/>
                <a:ea typeface="Open Sans"/>
                <a:cs typeface="Open Sans"/>
                <a:sym typeface="Open Sans"/>
              </a:defRPr>
            </a:lvl6pPr>
            <a:lvl7pPr lvl="6" algn="r">
              <a:buNone/>
              <a:defRPr sz="1300">
                <a:solidFill>
                  <a:schemeClr val="dk2"/>
                </a:solidFill>
                <a:latin typeface="Open Sans"/>
                <a:ea typeface="Open Sans"/>
                <a:cs typeface="Open Sans"/>
                <a:sym typeface="Open Sans"/>
              </a:defRPr>
            </a:lvl7pPr>
            <a:lvl8pPr lvl="7" algn="r">
              <a:buNone/>
              <a:defRPr sz="1300">
                <a:solidFill>
                  <a:schemeClr val="dk2"/>
                </a:solidFill>
                <a:latin typeface="Open Sans"/>
                <a:ea typeface="Open Sans"/>
                <a:cs typeface="Open Sans"/>
                <a:sym typeface="Open Sans"/>
              </a:defRPr>
            </a:lvl8pPr>
            <a:lvl9pPr lvl="8" algn="r">
              <a:buNone/>
              <a:defRPr sz="13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p:nvPr/>
        </p:nvSpPr>
        <p:spPr>
          <a:xfrm>
            <a:off x="381000" y="685800"/>
            <a:ext cx="115062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rgbClr val="FF0000"/>
                </a:solidFill>
                <a:latin typeface="Arial"/>
                <a:ea typeface="Arial"/>
                <a:cs typeface="Arial"/>
                <a:sym typeface="Arial"/>
              </a:rPr>
              <a:t>লতিফপুর একতা উচ্চ বিদ্যালয়  </a:t>
            </a:r>
            <a:endParaRPr sz="6000" b="1" cap="none">
              <a:solidFill>
                <a:srgbClr val="FF0000"/>
              </a:solidFill>
              <a:latin typeface="Arial"/>
              <a:ea typeface="Arial"/>
              <a:cs typeface="Arial"/>
              <a:sym typeface="Arial"/>
            </a:endParaRPr>
          </a:p>
        </p:txBody>
      </p:sp>
      <p:sp>
        <p:nvSpPr>
          <p:cNvPr id="71" name="Google Shape;71;p1"/>
          <p:cNvSpPr txBox="1"/>
          <p:nvPr/>
        </p:nvSpPr>
        <p:spPr>
          <a:xfrm>
            <a:off x="3962400" y="2362200"/>
            <a:ext cx="4381500" cy="769441"/>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8F8F8"/>
                </a:solidFill>
                <a:latin typeface="Arial"/>
                <a:ea typeface="Arial"/>
                <a:cs typeface="Arial"/>
                <a:sym typeface="Arial"/>
              </a:rPr>
              <a:t>অনলাইন ক্লাসে </a:t>
            </a:r>
            <a:endParaRPr sz="4400" b="1">
              <a:solidFill>
                <a:srgbClr val="F8F8F8"/>
              </a:solidFill>
              <a:latin typeface="Arial"/>
              <a:ea typeface="Arial"/>
              <a:cs typeface="Arial"/>
              <a:sym typeface="Arial"/>
            </a:endParaRPr>
          </a:p>
        </p:txBody>
      </p:sp>
      <p:sp>
        <p:nvSpPr>
          <p:cNvPr id="72" name="Google Shape;72;p1"/>
          <p:cNvSpPr txBox="1"/>
          <p:nvPr/>
        </p:nvSpPr>
        <p:spPr>
          <a:xfrm>
            <a:off x="3048000" y="3519814"/>
            <a:ext cx="6019800"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500" b="1" cap="none">
                <a:solidFill>
                  <a:srgbClr val="FF0000"/>
                </a:solidFill>
                <a:latin typeface="Arial"/>
                <a:ea typeface="Arial"/>
                <a:cs typeface="Arial"/>
                <a:sym typeface="Arial"/>
              </a:rPr>
              <a:t>স্বাগতম</a:t>
            </a:r>
            <a:r>
              <a:rPr lang="en-US" sz="1800" b="1" cap="none">
                <a:solidFill>
                  <a:srgbClr val="FFFF52"/>
                </a:solidFill>
                <a:latin typeface="Arial"/>
                <a:ea typeface="Arial"/>
                <a:cs typeface="Arial"/>
                <a:sym typeface="Arial"/>
              </a:rPr>
              <a:t> </a:t>
            </a:r>
            <a:endParaRPr sz="1800" b="1" cap="none">
              <a:solidFill>
                <a:srgbClr val="FFFF52"/>
              </a:solidFill>
              <a:latin typeface="Arial"/>
              <a:ea typeface="Arial"/>
              <a:cs typeface="Arial"/>
              <a:sym typeface="Aria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p:tgtEl>
                                          <p:spTgt spid="7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p:tgtEl>
                                          <p:spTgt spid="7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20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
                                            <p:txEl>
                                              <p:pRg st="0" end="0"/>
                                            </p:txEl>
                                          </p:spTgt>
                                        </p:tgtEl>
                                        <p:attrNameLst>
                                          <p:attrName>style.visibility</p:attrName>
                                        </p:attrNameLst>
                                      </p:cBhvr>
                                      <p:to>
                                        <p:strVal val="visible"/>
                                      </p:to>
                                    </p:set>
                                    <p:animEffect transition="in" filter="fade">
                                      <p:cBhvr>
                                        <p:cTn id="22" dur="20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p:nvPr/>
        </p:nvSpPr>
        <p:spPr>
          <a:xfrm>
            <a:off x="2009850" y="338250"/>
            <a:ext cx="8668200" cy="685800"/>
          </a:xfrm>
          <a:prstGeom prst="flowChartAlternateProcess">
            <a:avLst/>
          </a:prstGeom>
          <a:gradFill>
            <a:gsLst>
              <a:gs pos="0">
                <a:srgbClr val="346828"/>
              </a:gs>
              <a:gs pos="80000">
                <a:srgbClr val="448935"/>
              </a:gs>
              <a:gs pos="100000">
                <a:srgbClr val="438C34"/>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FFFF"/>
                </a:solidFill>
                <a:latin typeface="Arial"/>
                <a:ea typeface="Arial"/>
                <a:cs typeface="Arial"/>
                <a:sym typeface="Arial"/>
              </a:rPr>
              <a:t>২। ফেরেশতাগণের প্রতি বিশ্বাস </a:t>
            </a:r>
            <a:endParaRPr sz="4400" b="1">
              <a:solidFill>
                <a:srgbClr val="FFFFFF"/>
              </a:solidFill>
              <a:latin typeface="Arial"/>
              <a:ea typeface="Arial"/>
              <a:cs typeface="Arial"/>
              <a:sym typeface="Arial"/>
            </a:endParaRPr>
          </a:p>
        </p:txBody>
      </p:sp>
      <p:pic>
        <p:nvPicPr>
          <p:cNvPr id="159" name="Google Shape;159;p10" descr="E:\NOORIA\content\ছবি\f.jpg"/>
          <p:cNvPicPr preferRelativeResize="0"/>
          <p:nvPr/>
        </p:nvPicPr>
        <p:blipFill rotWithShape="1">
          <a:blip r:embed="rId3">
            <a:alphaModFix/>
          </a:blip>
          <a:srcRect/>
          <a:stretch/>
        </p:blipFill>
        <p:spPr>
          <a:xfrm>
            <a:off x="3505200" y="1066800"/>
            <a:ext cx="4876800" cy="1784195"/>
          </a:xfrm>
          <a:prstGeom prst="rect">
            <a:avLst/>
          </a:prstGeom>
          <a:noFill/>
          <a:ln>
            <a:noFill/>
          </a:ln>
        </p:spPr>
      </p:pic>
      <p:sp>
        <p:nvSpPr>
          <p:cNvPr id="160" name="Google Shape;160;p10"/>
          <p:cNvSpPr/>
          <p:nvPr/>
        </p:nvSpPr>
        <p:spPr>
          <a:xfrm>
            <a:off x="304800" y="2911257"/>
            <a:ext cx="11582400" cy="31085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chemeClr val="dk1"/>
                </a:solidFill>
                <a:latin typeface="Arial"/>
                <a:ea typeface="Arial"/>
                <a:cs typeface="Arial"/>
                <a:sym typeface="Arial"/>
              </a:rPr>
              <a:t>ফেরেশতাগণ নুরের তৈরি এবং অদৃশ্য। তাঁরা পুরুষ নন আবার নারীও নন। তাঁদের আহার নিদ্রার প্রয়োজন নেই। তারা সদাসর্বদা  আল্লাহ তায়ালার জিকির ও তাসবিহ পাঠে রত।  তাঁরা আল্লাহ তায়ালার আদেশ অনুযায়ী বিভিন্ন কাজে নিয়োজিত। তাদের সংখা অগণিত । তাদের মধ্যে চার জন হলেন প্রসিদ্ধ। তাঁরা হলেন হযরত জিবরাইল (আ.), হযরত মিকাইল (আ.), হযরত আজরাইল (আ.), হযরত ইসরাফিল (আ.) । </a:t>
            </a:r>
            <a:endParaRPr sz="28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2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2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p:nvPr/>
        </p:nvSpPr>
        <p:spPr>
          <a:xfrm>
            <a:off x="1626275" y="338250"/>
            <a:ext cx="9205500" cy="685800"/>
          </a:xfrm>
          <a:prstGeom prst="flowChartAlternateProcess">
            <a:avLst/>
          </a:prstGeom>
          <a:gradFill>
            <a:gsLst>
              <a:gs pos="0">
                <a:srgbClr val="346828"/>
              </a:gs>
              <a:gs pos="80000">
                <a:srgbClr val="448935"/>
              </a:gs>
              <a:gs pos="100000">
                <a:srgbClr val="438C34"/>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FFFF"/>
                </a:solidFill>
                <a:latin typeface="Arial"/>
                <a:ea typeface="Arial"/>
                <a:cs typeface="Arial"/>
                <a:sym typeface="Arial"/>
              </a:rPr>
              <a:t>৩। আসমানি কিতাবের প্রতি বিশ্বাস </a:t>
            </a:r>
            <a:endParaRPr sz="4400" b="1">
              <a:solidFill>
                <a:srgbClr val="FFFFFF"/>
              </a:solidFill>
              <a:latin typeface="Arial"/>
              <a:ea typeface="Arial"/>
              <a:cs typeface="Arial"/>
              <a:sym typeface="Arial"/>
            </a:endParaRPr>
          </a:p>
        </p:txBody>
      </p:sp>
      <p:pic>
        <p:nvPicPr>
          <p:cNvPr id="167" name="Google Shape;167;p11" descr="E:\NOORIA\content\ছবি\11333.jpg"/>
          <p:cNvPicPr preferRelativeResize="0"/>
          <p:nvPr/>
        </p:nvPicPr>
        <p:blipFill rotWithShape="1">
          <a:blip r:embed="rId3">
            <a:alphaModFix/>
          </a:blip>
          <a:srcRect/>
          <a:stretch/>
        </p:blipFill>
        <p:spPr>
          <a:xfrm>
            <a:off x="2895600" y="1024057"/>
            <a:ext cx="6248400" cy="1947744"/>
          </a:xfrm>
          <a:prstGeom prst="rect">
            <a:avLst/>
          </a:prstGeom>
          <a:noFill/>
          <a:ln>
            <a:noFill/>
          </a:ln>
        </p:spPr>
      </p:pic>
      <p:sp>
        <p:nvSpPr>
          <p:cNvPr id="168" name="Google Shape;168;p11"/>
          <p:cNvSpPr txBox="1"/>
          <p:nvPr/>
        </p:nvSpPr>
        <p:spPr>
          <a:xfrm>
            <a:off x="327503" y="3018774"/>
            <a:ext cx="11536993" cy="353943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আসমানি কিতাব মহান আল্লাহ তায়ালার পবিত্র বাণীসমষ্টি যা যুগে মানবজাতির কল্যাণের জন্য আল্লাহ তায়ালা  যুগে যুগে নবি-রাসুলগণের নিকট নাজিল করেছেন। এসব কিতাবে আল্লাহ তায়ালা স্বীয় পরিচয় ও ক্ষমতার বর্ণনা এবং মানুষের জীবন  যাপনের জন্য নানা আদেশ-নিষেধ প্রদান করেছেন। আসমানি কিতাব সর্বমোট একশত চার (১০৪) খানা। তন্মধ্যে ১০০ খানা ছোট। এগুলোকে বলা হয় সহিফা। বাকি ৪খানা বড়। এগুলো হলো- তাওরাত,যাবুর,ইনজিল ও কুরআন। আল- কুরআন হলো সর্বশেষ ও সর্বশ্রেষ্ঠ আসমানি কিতাব।   </a:t>
            </a:r>
            <a:endParaRPr sz="28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2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20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2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p:nvPr/>
        </p:nvSpPr>
        <p:spPr>
          <a:xfrm>
            <a:off x="1442175" y="338250"/>
            <a:ext cx="9236100" cy="685800"/>
          </a:xfrm>
          <a:prstGeom prst="flowChartAlternateProcess">
            <a:avLst/>
          </a:prstGeom>
          <a:gradFill>
            <a:gsLst>
              <a:gs pos="0">
                <a:srgbClr val="346828"/>
              </a:gs>
              <a:gs pos="80000">
                <a:srgbClr val="448935"/>
              </a:gs>
              <a:gs pos="100000">
                <a:srgbClr val="438C34"/>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FFFF"/>
                </a:solidFill>
                <a:latin typeface="Arial"/>
                <a:ea typeface="Arial"/>
                <a:cs typeface="Arial"/>
                <a:sym typeface="Arial"/>
              </a:rPr>
              <a:t>৪। নবি-রাসুলগণের প্রতি বিশ্বাস </a:t>
            </a:r>
            <a:endParaRPr sz="4400" b="1">
              <a:solidFill>
                <a:srgbClr val="FFFFFF"/>
              </a:solidFill>
              <a:latin typeface="Arial"/>
              <a:ea typeface="Arial"/>
              <a:cs typeface="Arial"/>
              <a:sym typeface="Arial"/>
            </a:endParaRPr>
          </a:p>
        </p:txBody>
      </p:sp>
      <p:sp>
        <p:nvSpPr>
          <p:cNvPr id="175" name="Google Shape;175;p12"/>
          <p:cNvSpPr/>
          <p:nvPr/>
        </p:nvSpPr>
        <p:spPr>
          <a:xfrm>
            <a:off x="304800" y="1752600"/>
            <a:ext cx="115062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হিদায়াতের জন্য আল্লাহ তায়ালা যুগে যুগে বহু নবি-রাসুল পাঠিয়েছেন। তাঁরা সত্য-মিথ্যা, ন্যায়-অন্যায়,ভাল-মন্দ শিক্ষা দিতেন। নবি-রাসুলগণ ছিলেন মানবজাতির মহান শিক্ষক। তাঁরা ছিলেন নিষ্পাপ। সৃষ্টিকুলের মধ্যে তাদের সন্মান ও মর্যাদা সর্বাধিক। সর্বপ্রথম নবি ছিলেন হযরত আদম (আ.) । আর সর্ব শেষ নবি ও রাসুল হলেন হযরত মুহাম্মদ (স.)। তিনি সাইয়্যেদুল মুরসালিন বা রাসুলগণের সর্দার। তিনি আমাদের নবি, ইসলামের নবি। আমরা তারই উম্মত। মানবজাতির </a:t>
            </a:r>
            <a:endParaRPr sz="24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2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p:nvPr/>
        </p:nvSpPr>
        <p:spPr>
          <a:xfrm>
            <a:off x="2895600" y="338250"/>
            <a:ext cx="7844100" cy="685800"/>
          </a:xfrm>
          <a:prstGeom prst="flowChartAlternateProcess">
            <a:avLst/>
          </a:prstGeom>
          <a:gradFill>
            <a:gsLst>
              <a:gs pos="0">
                <a:srgbClr val="346828"/>
              </a:gs>
              <a:gs pos="80000">
                <a:srgbClr val="448935"/>
              </a:gs>
              <a:gs pos="100000">
                <a:srgbClr val="438C34"/>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FFFF"/>
                </a:solidFill>
                <a:latin typeface="Arial"/>
                <a:ea typeface="Arial"/>
                <a:cs typeface="Arial"/>
                <a:sym typeface="Arial"/>
              </a:rPr>
              <a:t>৫। আখিরাতের প্রতি বিশ্বাস  </a:t>
            </a:r>
            <a:endParaRPr sz="4400" b="1">
              <a:solidFill>
                <a:srgbClr val="FFFFFF"/>
              </a:solidFill>
              <a:latin typeface="Arial"/>
              <a:ea typeface="Arial"/>
              <a:cs typeface="Arial"/>
              <a:sym typeface="Arial"/>
            </a:endParaRPr>
          </a:p>
        </p:txBody>
      </p:sp>
      <p:pic>
        <p:nvPicPr>
          <p:cNvPr id="182" name="Google Shape;182;p13" descr="E:\NOORIA\content\ছবি\20200705_173424.jpg"/>
          <p:cNvPicPr preferRelativeResize="0"/>
          <p:nvPr/>
        </p:nvPicPr>
        <p:blipFill rotWithShape="1">
          <a:blip r:embed="rId3">
            <a:alphaModFix/>
          </a:blip>
          <a:srcRect/>
          <a:stretch/>
        </p:blipFill>
        <p:spPr>
          <a:xfrm>
            <a:off x="2918564" y="1183710"/>
            <a:ext cx="6248400" cy="2245290"/>
          </a:xfrm>
          <a:prstGeom prst="rect">
            <a:avLst/>
          </a:prstGeom>
          <a:noFill/>
          <a:ln>
            <a:noFill/>
          </a:ln>
        </p:spPr>
      </p:pic>
      <p:sp>
        <p:nvSpPr>
          <p:cNvPr id="183" name="Google Shape;183;p13"/>
          <p:cNvSpPr/>
          <p:nvPr/>
        </p:nvSpPr>
        <p:spPr>
          <a:xfrm>
            <a:off x="304800" y="3778984"/>
            <a:ext cx="11734800" cy="1631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chemeClr val="dk1"/>
                </a:solidFill>
                <a:latin typeface="Arial"/>
                <a:ea typeface="Arial"/>
                <a:cs typeface="Arial"/>
                <a:sym typeface="Arial"/>
              </a:rPr>
              <a:t>আখিরাত হলো পরকাল। দুনিয়ার জীবনের পর মানুষের আরও একটি জীবন রয়েছে। এ জীবন স্থায়ী ও অনন্তকালব্যপী। এর শুরু আছে কিন্তু শেষ নেই। এটাই হলো পরকাল। কিয়ামত,কবর, হাশর, মিযান, সিরাত, জান্নাত জাহান্নাম ইত্যাদি আখিরাত জীবনের একেকটি স্তর। আখিরাত হলো কর্মফল ভোগের স্থান। দুনিয়ার জীবনে ভাল কাজ করলে পুরস্কার হিসেবে জান্নাত  এবং খারাপ কাজ করলে শাস্তি হিসেবে জাহান্নাম পাবে।</a:t>
            </a:r>
            <a:endParaRPr sz="20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2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2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p:nvPr/>
        </p:nvSpPr>
        <p:spPr>
          <a:xfrm>
            <a:off x="2895600" y="338250"/>
            <a:ext cx="8058900" cy="685800"/>
          </a:xfrm>
          <a:prstGeom prst="flowChartAlternateProcess">
            <a:avLst/>
          </a:prstGeom>
          <a:gradFill>
            <a:gsLst>
              <a:gs pos="0">
                <a:srgbClr val="346828"/>
              </a:gs>
              <a:gs pos="80000">
                <a:srgbClr val="448935"/>
              </a:gs>
              <a:gs pos="100000">
                <a:srgbClr val="438C34"/>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FFFF"/>
                </a:solidFill>
                <a:latin typeface="Arial"/>
                <a:ea typeface="Arial"/>
                <a:cs typeface="Arial"/>
                <a:sym typeface="Arial"/>
              </a:rPr>
              <a:t>৬। তাকদিরের প্রতি বিশ্বাস  </a:t>
            </a:r>
            <a:endParaRPr sz="4400" b="1">
              <a:solidFill>
                <a:srgbClr val="FFFFFF"/>
              </a:solidFill>
              <a:latin typeface="Arial"/>
              <a:ea typeface="Arial"/>
              <a:cs typeface="Arial"/>
              <a:sym typeface="Arial"/>
            </a:endParaRPr>
          </a:p>
        </p:txBody>
      </p:sp>
      <p:sp>
        <p:nvSpPr>
          <p:cNvPr id="190" name="Google Shape;190;p14"/>
          <p:cNvSpPr/>
          <p:nvPr/>
        </p:nvSpPr>
        <p:spPr>
          <a:xfrm>
            <a:off x="457200" y="2057400"/>
            <a:ext cx="11277600"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Arial"/>
                <a:ea typeface="Arial"/>
                <a:cs typeface="Arial"/>
                <a:sym typeface="Arial"/>
              </a:rPr>
              <a:t>তাকদির অর্থ ভাগ্য। তাকদির আল্লাহ তায়ালা থেকে নির্ধারিত। ভাল-মন্দ যা কিছুই হয় আল্লাহ তায়ালার হুকুমে হয়। দুনিয়াতে ভাল কিছু লাভ করলে আল্লাহর দান ভেবে কৃতজ্ঞতা প্রকাশ করতে হবে। অন্যদিকে কোন বিপদ আসলে ধৈর্যধারণ করতে হবে এবং ভাবতে হবে এটিও আল্লাহর পক্ষ থেকে এসেছে। অতএব, আমরা তাকদিরে বিশ্বাস করব এবং সাধ্যমতো নেক কাজ করব। </a:t>
            </a:r>
            <a:endParaRPr sz="24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2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p:nvPr/>
        </p:nvSpPr>
        <p:spPr>
          <a:xfrm>
            <a:off x="475600" y="338250"/>
            <a:ext cx="10831800" cy="685800"/>
          </a:xfrm>
          <a:prstGeom prst="flowChartAlternateProcess">
            <a:avLst/>
          </a:prstGeom>
          <a:gradFill>
            <a:gsLst>
              <a:gs pos="0">
                <a:srgbClr val="346828"/>
              </a:gs>
              <a:gs pos="80000">
                <a:srgbClr val="448935"/>
              </a:gs>
              <a:gs pos="100000">
                <a:srgbClr val="438C34"/>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FFFFFF"/>
                </a:solidFill>
                <a:latin typeface="Arial"/>
                <a:ea typeface="Arial"/>
                <a:cs typeface="Arial"/>
                <a:sym typeface="Arial"/>
              </a:rPr>
              <a:t>৭। মৃত্যুর পর পুনরুত্থানের প্রতি বিশ্বাস  </a:t>
            </a:r>
            <a:endParaRPr sz="4400" b="1">
              <a:solidFill>
                <a:srgbClr val="FFFFFF"/>
              </a:solidFill>
              <a:latin typeface="Arial"/>
              <a:ea typeface="Arial"/>
              <a:cs typeface="Arial"/>
              <a:sym typeface="Arial"/>
            </a:endParaRPr>
          </a:p>
        </p:txBody>
      </p:sp>
      <p:sp>
        <p:nvSpPr>
          <p:cNvPr id="197" name="Google Shape;197;p15"/>
          <p:cNvSpPr/>
          <p:nvPr/>
        </p:nvSpPr>
        <p:spPr>
          <a:xfrm>
            <a:off x="381000" y="1219200"/>
            <a:ext cx="11506200"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endParaRPr>
          </a:p>
          <a:p>
            <a:pPr marL="0" marR="0" lvl="0" indent="0" algn="l" rtl="0">
              <a:spcBef>
                <a:spcPts val="0"/>
              </a:spcBef>
              <a:spcAft>
                <a:spcPts val="0"/>
              </a:spcAft>
              <a:buNone/>
            </a:pPr>
            <a:r>
              <a:rPr lang="en-US" sz="2800" b="1">
                <a:solidFill>
                  <a:schemeClr val="dk1"/>
                </a:solidFill>
                <a:latin typeface="Arial"/>
                <a:ea typeface="Arial"/>
                <a:cs typeface="Arial"/>
                <a:sym typeface="Arial"/>
              </a:rPr>
              <a:t>মৃত্যুর পর আমাদের পুনরায় জীবিত হতে হবে। দুনিয়ার প্রথম মানব হযরত আদম (আ.) থেকে কিয়ামত পর্যন্ত যত মানুষ আসবে সকলকে আল্লাহ তায়ালা আবার জীবিত করবেন। একেই বলে পুনরুত্থান। এ সময় সবাই হাশরের ময়দানে সমবেত হবে। আল্লাহ তায়ালা  সেদিন প্রত্যেকের কাছে নিজ নিজ আমলের হিসাব চাইবেন। সেদিন আল্লাহ তায়ালাই হবেন একমাত্র বিচারক। অতঃপর সেদিন ভাল  কাজের পুরস্কার ঘোষণা হবে এবং মন্দ কাজের জন্য কঠিন শাস্তির সিদ্ধান্ত দেওয়া হবে। </a:t>
            </a:r>
            <a:endParaRPr sz="28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p:nvPr/>
        </p:nvSpPr>
        <p:spPr>
          <a:xfrm>
            <a:off x="744300" y="1219200"/>
            <a:ext cx="11115300" cy="1524000"/>
          </a:xfrm>
          <a:prstGeom prst="flowChartAlternateProcess">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000000"/>
                </a:solidFill>
                <a:latin typeface="Arial"/>
                <a:ea typeface="Arial"/>
                <a:cs typeface="Arial"/>
                <a:sym typeface="Arial"/>
              </a:rPr>
              <a:t>ইমান আল্লাহর একটি বড় নিয়ামত। ইমানের মাধ্যমে মানুষ দুনিয়া ও আখিরাতের কল্যাণ লাভ করতে পারে। সকলেই তাকে ভালবাসে। </a:t>
            </a:r>
            <a:endParaRPr sz="4000" b="1">
              <a:solidFill>
                <a:srgbClr val="000000"/>
              </a:solidFill>
              <a:latin typeface="Arial"/>
              <a:ea typeface="Arial"/>
              <a:cs typeface="Arial"/>
              <a:sym typeface="Arial"/>
            </a:endParaRPr>
          </a:p>
        </p:txBody>
      </p:sp>
      <p:sp>
        <p:nvSpPr>
          <p:cNvPr id="204" name="Google Shape;204;p16"/>
          <p:cNvSpPr/>
          <p:nvPr/>
        </p:nvSpPr>
        <p:spPr>
          <a:xfrm>
            <a:off x="558900" y="4715000"/>
            <a:ext cx="11115300" cy="1143000"/>
          </a:xfrm>
          <a:prstGeom prst="roundRect">
            <a:avLst>
              <a:gd name="adj" fmla="val 50000"/>
            </a:avLst>
          </a:prstGeom>
          <a:gradFill>
            <a:gsLst>
              <a:gs pos="0">
                <a:srgbClr val="C4B4D3"/>
              </a:gs>
              <a:gs pos="35000">
                <a:srgbClr val="D3CAE0"/>
              </a:gs>
              <a:gs pos="100000">
                <a:srgbClr val="EFEBF2"/>
              </a:gs>
            </a:gsLst>
            <a:lin ang="16198662"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cap="none">
                <a:solidFill>
                  <a:srgbClr val="165607"/>
                </a:solidFill>
              </a:rPr>
              <a:t>অর্থঃ ‘আর সম্মান তো কেবল আল্লাহ,তাঁর রাসুল এবং মুমিনদের জন্যই।’ (সূরা আল-মুনাফিকুন, আয়াত-০৮)   </a:t>
            </a:r>
            <a:endParaRPr sz="1600" cap="none">
              <a:solidFill>
                <a:srgbClr val="165607"/>
              </a:solidFill>
            </a:endParaRPr>
          </a:p>
        </p:txBody>
      </p:sp>
      <p:sp>
        <p:nvSpPr>
          <p:cNvPr id="205" name="Google Shape;205;p16"/>
          <p:cNvSpPr/>
          <p:nvPr/>
        </p:nvSpPr>
        <p:spPr>
          <a:xfrm>
            <a:off x="1066801" y="282125"/>
            <a:ext cx="10277100" cy="685800"/>
          </a:xfrm>
          <a:prstGeom prst="flowChartAlternateProcess">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cap="none">
                <a:solidFill>
                  <a:srgbClr val="165607"/>
                </a:solidFill>
                <a:latin typeface="Arial"/>
                <a:ea typeface="Arial"/>
                <a:cs typeface="Arial"/>
                <a:sym typeface="Arial"/>
              </a:rPr>
              <a:t>ইমান আনার শুভ পরিণাম...</a:t>
            </a:r>
            <a:endParaRPr sz="5400" b="1" cap="none">
              <a:solidFill>
                <a:srgbClr val="165607"/>
              </a:solidFill>
              <a:latin typeface="Arial"/>
              <a:ea typeface="Arial"/>
              <a:cs typeface="Arial"/>
              <a:sym typeface="Arial"/>
            </a:endParaRPr>
          </a:p>
        </p:txBody>
      </p:sp>
      <p:pic>
        <p:nvPicPr>
          <p:cNvPr id="206" name="Google Shape;206;p16" descr="Screen Clipping"/>
          <p:cNvPicPr preferRelativeResize="0"/>
          <p:nvPr/>
        </p:nvPicPr>
        <p:blipFill rotWithShape="1">
          <a:blip r:embed="rId3">
            <a:alphaModFix/>
          </a:blip>
          <a:srcRect/>
          <a:stretch/>
        </p:blipFill>
        <p:spPr>
          <a:xfrm>
            <a:off x="1066801" y="3657600"/>
            <a:ext cx="10277036" cy="828791"/>
          </a:xfrm>
          <a:prstGeom prst="rect">
            <a:avLst/>
          </a:prstGeom>
          <a:noFill/>
          <a:ln>
            <a:noFill/>
          </a:ln>
        </p:spPr>
      </p:pic>
      <p:sp>
        <p:nvSpPr>
          <p:cNvPr id="207" name="Google Shape;207;p16"/>
          <p:cNvSpPr/>
          <p:nvPr/>
        </p:nvSpPr>
        <p:spPr>
          <a:xfrm>
            <a:off x="744300" y="2895600"/>
            <a:ext cx="4894500" cy="533400"/>
          </a:xfrm>
          <a:prstGeom prst="roundRect">
            <a:avLst>
              <a:gd name="adj" fmla="val 16667"/>
            </a:avLst>
          </a:prstGeom>
          <a:solidFill>
            <a:srgbClr val="008000"/>
          </a:solidFill>
          <a:ln w="25400" cap="flat" cmpd="sng">
            <a:solidFill>
              <a:srgbClr val="BAB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এ প্রসংগে আল্লাহ তায়ালা বলেন </a:t>
            </a:r>
            <a:endParaRPr sz="2400" b="1">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2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20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
                                        </p:tgtEl>
                                        <p:attrNameLst>
                                          <p:attrName>style.visibility</p:attrName>
                                        </p:attrNameLst>
                                      </p:cBhvr>
                                      <p:to>
                                        <p:strVal val="visible"/>
                                      </p:to>
                                    </p:set>
                                    <p:animEffect transition="in" filter="fade">
                                      <p:cBhvr>
                                        <p:cTn id="17" dur="500"/>
                                        <p:tgtEl>
                                          <p:spTgt spid="2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gtEl>
                                        <p:attrNameLst>
                                          <p:attrName>style.visibility</p:attrName>
                                        </p:attrNameLst>
                                      </p:cBhvr>
                                      <p:to>
                                        <p:strVal val="visible"/>
                                      </p:to>
                                    </p:set>
                                    <p:animEffect transition="in" filter="fade">
                                      <p:cBhvr>
                                        <p:cTn id="22" dur="500"/>
                                        <p:tgtEl>
                                          <p:spTgt spid="2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fade">
                                      <p:cBhvr>
                                        <p:cTn id="2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p:nvPr/>
        </p:nvSpPr>
        <p:spPr>
          <a:xfrm>
            <a:off x="0" y="1219200"/>
            <a:ext cx="11811000" cy="1524000"/>
          </a:xfrm>
          <a:prstGeom prst="flowChartAlternateProcess">
            <a:avLst/>
          </a:prstGeom>
          <a:gradFill>
            <a:gsLst>
              <a:gs pos="0">
                <a:srgbClr val="C4B4D3"/>
              </a:gs>
              <a:gs pos="35000">
                <a:srgbClr val="D3CAE0"/>
              </a:gs>
              <a:gs pos="100000">
                <a:srgbClr val="EFEBF2"/>
              </a:gs>
            </a:gsLst>
            <a:lin ang="16200000" scaled="0"/>
          </a:gradFill>
          <a:ln w="9525" cap="flat" cmpd="sng">
            <a:solidFill>
              <a:srgbClr val="5C447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000000"/>
                </a:solidFill>
                <a:latin typeface="Arial"/>
                <a:ea typeface="Arial"/>
                <a:cs typeface="Arial"/>
                <a:sym typeface="Arial"/>
              </a:rPr>
              <a:t>মু</a:t>
            </a:r>
            <a:r>
              <a:rPr lang="en-US" sz="3400" b="1">
                <a:solidFill>
                  <a:srgbClr val="000000"/>
                </a:solidFill>
                <a:latin typeface="Arial"/>
                <a:ea typeface="Arial"/>
                <a:cs typeface="Arial"/>
                <a:sym typeface="Arial"/>
              </a:rPr>
              <a:t>মিন ব্যক্তি আল্লাহ ও তাঁর রাসুলের প্রিয়পাত্র। আল্লাহ তায়ালা মুমিনদের ভালবাসেন। আখিরাতে তিনি মুমিনদের চিরশান্তির জান্নাত দান করবেন  </a:t>
            </a:r>
            <a:endParaRPr sz="3400" b="1">
              <a:solidFill>
                <a:srgbClr val="000000"/>
              </a:solidFill>
              <a:latin typeface="Arial"/>
              <a:ea typeface="Arial"/>
              <a:cs typeface="Arial"/>
              <a:sym typeface="Arial"/>
            </a:endParaRPr>
          </a:p>
        </p:txBody>
      </p:sp>
      <p:sp>
        <p:nvSpPr>
          <p:cNvPr id="214" name="Google Shape;214;p17"/>
          <p:cNvSpPr/>
          <p:nvPr/>
        </p:nvSpPr>
        <p:spPr>
          <a:xfrm>
            <a:off x="914400" y="4467325"/>
            <a:ext cx="10807200" cy="1400100"/>
          </a:xfrm>
          <a:prstGeom prst="roundRect">
            <a:avLst>
              <a:gd name="adj" fmla="val 16667"/>
            </a:avLst>
          </a:prstGeom>
          <a:solidFill>
            <a:srgbClr val="F2E9DD"/>
          </a:solidFill>
          <a:ln w="25400" cap="flat" cmpd="sng">
            <a:solidFill>
              <a:srgbClr val="1ECF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000000"/>
                </a:solidFill>
                <a:latin typeface="Arial"/>
                <a:ea typeface="Arial"/>
                <a:cs typeface="Arial"/>
                <a:sym typeface="Arial"/>
              </a:rPr>
              <a:t>অর্থঃ ‘নিশ্চয়ই যারা ইমান আনে ও সৎকর্ম করে তাঁদের আপ্যায়নের জন্য রয়েছে ফিরদাউস জান্নাত ।’ (সূরা </a:t>
            </a:r>
            <a:r>
              <a:rPr lang="en-US" sz="2800" b="1">
                <a:solidFill>
                  <a:srgbClr val="000000"/>
                </a:solidFill>
                <a:latin typeface="Arial"/>
                <a:ea typeface="Arial"/>
                <a:cs typeface="Arial"/>
                <a:sym typeface="Arial"/>
              </a:rPr>
              <a:t>আল-কাহফ, আয়াত-১০৭-১০৮) </a:t>
            </a:r>
            <a:r>
              <a:rPr lang="en-US" sz="3200" b="1">
                <a:solidFill>
                  <a:srgbClr val="000000"/>
                </a:solidFill>
                <a:latin typeface="Arial"/>
                <a:ea typeface="Arial"/>
                <a:cs typeface="Arial"/>
                <a:sym typeface="Arial"/>
              </a:rPr>
              <a:t>   </a:t>
            </a:r>
            <a:endParaRPr sz="1200" b="1">
              <a:solidFill>
                <a:srgbClr val="000000"/>
              </a:solidFill>
              <a:latin typeface="Arial"/>
              <a:ea typeface="Arial"/>
              <a:cs typeface="Arial"/>
              <a:sym typeface="Arial"/>
            </a:endParaRPr>
          </a:p>
        </p:txBody>
      </p:sp>
      <p:sp>
        <p:nvSpPr>
          <p:cNvPr id="215" name="Google Shape;215;p17"/>
          <p:cNvSpPr/>
          <p:nvPr/>
        </p:nvSpPr>
        <p:spPr>
          <a:xfrm>
            <a:off x="744300" y="144025"/>
            <a:ext cx="10141200" cy="685800"/>
          </a:xfrm>
          <a:prstGeom prst="flowChartAlternateProcess">
            <a:avLst/>
          </a:prstGeom>
          <a:solidFill>
            <a:srgbClr val="CCECFF"/>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rgbClr val="000000"/>
                </a:solidFill>
                <a:latin typeface="Arial"/>
                <a:ea typeface="Arial"/>
                <a:cs typeface="Arial"/>
                <a:sym typeface="Arial"/>
              </a:rPr>
              <a:t>ইমান আনার শুভ পরিণাম...</a:t>
            </a:r>
            <a:endParaRPr sz="5400" b="1">
              <a:solidFill>
                <a:srgbClr val="000000"/>
              </a:solidFill>
              <a:latin typeface="Arial"/>
              <a:ea typeface="Arial"/>
              <a:cs typeface="Arial"/>
              <a:sym typeface="Arial"/>
            </a:endParaRPr>
          </a:p>
        </p:txBody>
      </p:sp>
      <p:sp>
        <p:nvSpPr>
          <p:cNvPr id="216" name="Google Shape;216;p17"/>
          <p:cNvSpPr/>
          <p:nvPr/>
        </p:nvSpPr>
        <p:spPr>
          <a:xfrm>
            <a:off x="744300" y="2895600"/>
            <a:ext cx="4894500" cy="609600"/>
          </a:xfrm>
          <a:prstGeom prst="roundRect">
            <a:avLst>
              <a:gd name="adj" fmla="val 16667"/>
            </a:avLst>
          </a:prstGeom>
          <a:gradFill>
            <a:gsLst>
              <a:gs pos="0">
                <a:srgbClr val="346828"/>
              </a:gs>
              <a:gs pos="80000">
                <a:srgbClr val="448935"/>
              </a:gs>
              <a:gs pos="100000">
                <a:srgbClr val="438C34"/>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FFFFF"/>
                </a:solidFill>
                <a:latin typeface="Arial"/>
                <a:ea typeface="Arial"/>
                <a:cs typeface="Arial"/>
                <a:sym typeface="Arial"/>
              </a:rPr>
              <a:t>এ প্রসংগে আল্লাহ তায়ালা বলেন </a:t>
            </a:r>
            <a:endParaRPr sz="2400">
              <a:solidFill>
                <a:srgbClr val="FFFFFF"/>
              </a:solidFill>
              <a:latin typeface="Arial"/>
              <a:ea typeface="Arial"/>
              <a:cs typeface="Arial"/>
              <a:sym typeface="Arial"/>
            </a:endParaRPr>
          </a:p>
        </p:txBody>
      </p:sp>
      <p:pic>
        <p:nvPicPr>
          <p:cNvPr id="217" name="Google Shape;217;p17" descr="Screen Clipping"/>
          <p:cNvPicPr preferRelativeResize="0"/>
          <p:nvPr/>
        </p:nvPicPr>
        <p:blipFill rotWithShape="1">
          <a:blip r:embed="rId3">
            <a:alphaModFix/>
          </a:blip>
          <a:srcRect/>
          <a:stretch/>
        </p:blipFill>
        <p:spPr>
          <a:xfrm>
            <a:off x="685800" y="3505200"/>
            <a:ext cx="11277600" cy="962127"/>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20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20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fade">
                                      <p:cBhvr>
                                        <p:cTn id="17" dur="500"/>
                                        <p:tgtEl>
                                          <p:spTgt spid="2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500"/>
                                        <p:tgtEl>
                                          <p:spTgt spid="2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fade">
                                      <p:cBhvr>
                                        <p:cTn id="2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8"/>
          <p:cNvSpPr/>
          <p:nvPr/>
        </p:nvSpPr>
        <p:spPr>
          <a:xfrm>
            <a:off x="685800" y="1371600"/>
            <a:ext cx="10976930" cy="4419600"/>
          </a:xfrm>
          <a:prstGeom prst="roundRect">
            <a:avLst>
              <a:gd name="adj" fmla="val 16667"/>
            </a:avLst>
          </a:prstGeom>
          <a:solidFill>
            <a:srgbClr val="F2E9DD"/>
          </a:solidFill>
          <a:ln w="25400" cap="flat" cmpd="sng">
            <a:solidFill>
              <a:srgbClr val="1ECF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000000"/>
                </a:solidFill>
                <a:latin typeface="Arial"/>
                <a:ea typeface="Arial"/>
                <a:cs typeface="Arial"/>
                <a:sym typeface="Arial"/>
              </a:rPr>
              <a:t>উল্লিখিত সাতটি বিষয়ের প্রতি বিশ্বাস স্থাপন করা অপরিহার্য। এগুলোর প্রতি আন্তরিক বিশ্বাস, মৌখিক স্বীকৃতি ও তদনুযায়ী আমল করলে আমরা প্রকৃত মুমিন হতে পারব। </a:t>
            </a:r>
            <a:endParaRPr sz="6000" b="1">
              <a:solidFill>
                <a:srgbClr val="000000"/>
              </a:solidFill>
              <a:latin typeface="Arial"/>
              <a:ea typeface="Arial"/>
              <a:cs typeface="Arial"/>
              <a:sym typeface="Arial"/>
            </a:endParaRPr>
          </a:p>
        </p:txBody>
      </p:sp>
      <p:sp>
        <p:nvSpPr>
          <p:cNvPr id="224" name="Google Shape;224;p18"/>
          <p:cNvSpPr/>
          <p:nvPr/>
        </p:nvSpPr>
        <p:spPr>
          <a:xfrm>
            <a:off x="4947781" y="152400"/>
            <a:ext cx="2819400" cy="860877"/>
          </a:xfrm>
          <a:prstGeom prst="flowChartAlternateProcess">
            <a:avLst/>
          </a:prstGeom>
          <a:solidFill>
            <a:srgbClr val="CCECFF"/>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000000"/>
                </a:solidFill>
                <a:latin typeface="Arial"/>
                <a:ea typeface="Arial"/>
                <a:cs typeface="Arial"/>
                <a:sym typeface="Arial"/>
              </a:rPr>
              <a:t>শিক্ষা</a:t>
            </a:r>
            <a:r>
              <a:rPr lang="en-US" sz="4800" b="1">
                <a:solidFill>
                  <a:srgbClr val="000000"/>
                </a:solidFill>
                <a:latin typeface="Arial"/>
                <a:ea typeface="Arial"/>
                <a:cs typeface="Arial"/>
                <a:sym typeface="Arial"/>
              </a:rPr>
              <a:t> </a:t>
            </a:r>
            <a:endParaRPr sz="4800" b="1">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2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2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9"/>
          <p:cNvSpPr/>
          <p:nvPr/>
        </p:nvSpPr>
        <p:spPr>
          <a:xfrm>
            <a:off x="457200" y="1143000"/>
            <a:ext cx="11430000" cy="4648200"/>
          </a:xfrm>
          <a:prstGeom prst="roundRect">
            <a:avLst>
              <a:gd name="adj" fmla="val 16667"/>
            </a:avLst>
          </a:prstGeom>
          <a:solidFill>
            <a:srgbClr val="F2E9DD"/>
          </a:solidFill>
          <a:ln w="25400" cap="flat" cmpd="sng">
            <a:solidFill>
              <a:srgbClr val="1ECF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rgbClr val="000000"/>
                </a:solidFill>
                <a:latin typeface="Arial"/>
                <a:ea typeface="Arial"/>
                <a:cs typeface="Arial"/>
                <a:sym typeface="Arial"/>
              </a:rPr>
              <a:t>আ</a:t>
            </a:r>
            <a:r>
              <a:rPr lang="en-US" sz="3900" b="1">
                <a:solidFill>
                  <a:srgbClr val="000000"/>
                </a:solidFill>
                <a:latin typeface="Arial"/>
                <a:ea typeface="Arial"/>
                <a:cs typeface="Arial"/>
                <a:sym typeface="Arial"/>
              </a:rPr>
              <a:t>মরা ইমানের প্রতিটি বিষয় ভালোভাবে পড়ব। এ সম্পর্কে জানব এবং দৃঢ়ভাবে বিশ্বাস করব। অতঃপর এগুলোর অনুসরণ করে নিজ জীবন গড়ে তুলব। আমরা সবসময় নেক কাজ করব। কখনো অন্যায় ও অত্যাচার করব না। এভাবে আমরা দুনিয়া ও আখিরাতে শান্তি ও সফলতা লাভ করতে সক্ষম হ</a:t>
            </a:r>
            <a:r>
              <a:rPr lang="en-US" sz="4800" b="1">
                <a:solidFill>
                  <a:srgbClr val="000000"/>
                </a:solidFill>
                <a:latin typeface="Arial"/>
                <a:ea typeface="Arial"/>
                <a:cs typeface="Arial"/>
                <a:sym typeface="Arial"/>
              </a:rPr>
              <a:t>ব। </a:t>
            </a:r>
            <a:endParaRPr sz="4800" b="1">
              <a:solidFill>
                <a:srgbClr val="000000"/>
              </a:solidFill>
              <a:latin typeface="Arial"/>
              <a:ea typeface="Arial"/>
              <a:cs typeface="Arial"/>
              <a:sym typeface="Arial"/>
            </a:endParaRPr>
          </a:p>
        </p:txBody>
      </p:sp>
      <p:sp>
        <p:nvSpPr>
          <p:cNvPr id="231" name="Google Shape;231;p19"/>
          <p:cNvSpPr/>
          <p:nvPr/>
        </p:nvSpPr>
        <p:spPr>
          <a:xfrm>
            <a:off x="4947781" y="152400"/>
            <a:ext cx="2819400" cy="860877"/>
          </a:xfrm>
          <a:prstGeom prst="flowChartAlternateProcess">
            <a:avLst/>
          </a:prstGeom>
          <a:solidFill>
            <a:srgbClr val="CCECFF"/>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000000"/>
                </a:solidFill>
                <a:latin typeface="Arial"/>
                <a:ea typeface="Arial"/>
                <a:cs typeface="Arial"/>
                <a:sym typeface="Arial"/>
              </a:rPr>
              <a:t>শিক্ষা</a:t>
            </a:r>
            <a:r>
              <a:rPr lang="en-US" sz="4800" b="1">
                <a:solidFill>
                  <a:srgbClr val="000000"/>
                </a:solidFill>
                <a:latin typeface="Arial"/>
                <a:ea typeface="Arial"/>
                <a:cs typeface="Arial"/>
                <a:sym typeface="Arial"/>
              </a:rPr>
              <a:t> </a:t>
            </a:r>
            <a:endParaRPr sz="4800" b="1">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2000"/>
                                        <p:tgtEl>
                                          <p:spTgt spid="2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gtEl>
                                        <p:attrNameLst>
                                          <p:attrName>style.visibility</p:attrName>
                                        </p:attrNameLst>
                                      </p:cBhvr>
                                      <p:to>
                                        <p:strVal val="visible"/>
                                      </p:to>
                                    </p:set>
                                    <p:animEffect transition="in" filter="fade">
                                      <p:cBhvr>
                                        <p:cTn id="12" dur="2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
          <p:cNvSpPr/>
          <p:nvPr/>
        </p:nvSpPr>
        <p:spPr>
          <a:xfrm>
            <a:off x="5119918" y="241713"/>
            <a:ext cx="3072492" cy="731532"/>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rgbClr val="000000"/>
                </a:solidFill>
                <a:latin typeface="Arial"/>
                <a:ea typeface="Arial"/>
                <a:cs typeface="Arial"/>
                <a:sym typeface="Arial"/>
              </a:rPr>
              <a:t>পরিচিতি</a:t>
            </a:r>
            <a:endParaRPr sz="7200" b="1">
              <a:solidFill>
                <a:srgbClr val="000000"/>
              </a:solidFill>
              <a:latin typeface="Arial"/>
              <a:ea typeface="Arial"/>
              <a:cs typeface="Arial"/>
              <a:sym typeface="Arial"/>
            </a:endParaRPr>
          </a:p>
        </p:txBody>
      </p:sp>
      <p:cxnSp>
        <p:nvCxnSpPr>
          <p:cNvPr id="79" name="Google Shape;79;p2"/>
          <p:cNvCxnSpPr/>
          <p:nvPr/>
        </p:nvCxnSpPr>
        <p:spPr>
          <a:xfrm>
            <a:off x="6272892" y="1455057"/>
            <a:ext cx="76200" cy="4343400"/>
          </a:xfrm>
          <a:prstGeom prst="straightConnector1">
            <a:avLst/>
          </a:prstGeom>
          <a:noFill/>
          <a:ln w="38100" cap="flat" cmpd="sng">
            <a:solidFill>
              <a:srgbClr val="008000"/>
            </a:solidFill>
            <a:prstDash val="solid"/>
            <a:round/>
            <a:headEnd type="none" w="sm" len="sm"/>
            <a:tailEnd type="none" w="sm" len="sm"/>
          </a:ln>
        </p:spPr>
      </p:cxnSp>
      <p:cxnSp>
        <p:nvCxnSpPr>
          <p:cNvPr id="80" name="Google Shape;80;p2"/>
          <p:cNvCxnSpPr/>
          <p:nvPr/>
        </p:nvCxnSpPr>
        <p:spPr>
          <a:xfrm>
            <a:off x="6579964" y="1455057"/>
            <a:ext cx="76200" cy="4343400"/>
          </a:xfrm>
          <a:prstGeom prst="straightConnector1">
            <a:avLst/>
          </a:prstGeom>
          <a:noFill/>
          <a:ln w="57150" cap="flat" cmpd="sng">
            <a:solidFill>
              <a:srgbClr val="FFFF00"/>
            </a:solidFill>
            <a:prstDash val="solid"/>
            <a:round/>
            <a:headEnd type="none" w="sm" len="sm"/>
            <a:tailEnd type="none" w="sm" len="sm"/>
          </a:ln>
        </p:spPr>
      </p:cxnSp>
      <p:cxnSp>
        <p:nvCxnSpPr>
          <p:cNvPr id="81" name="Google Shape;81;p2"/>
          <p:cNvCxnSpPr/>
          <p:nvPr/>
        </p:nvCxnSpPr>
        <p:spPr>
          <a:xfrm>
            <a:off x="6398989" y="1455057"/>
            <a:ext cx="76200" cy="4343400"/>
          </a:xfrm>
          <a:prstGeom prst="straightConnector1">
            <a:avLst/>
          </a:prstGeom>
          <a:noFill/>
          <a:ln w="38100" cap="flat" cmpd="sng">
            <a:solidFill>
              <a:srgbClr val="FF0000"/>
            </a:solidFill>
            <a:prstDash val="solid"/>
            <a:round/>
            <a:headEnd type="none" w="sm" len="sm"/>
            <a:tailEnd type="none" w="sm" len="sm"/>
          </a:ln>
        </p:spPr>
      </p:cxnSp>
      <p:sp>
        <p:nvSpPr>
          <p:cNvPr id="82" name="Google Shape;82;p2"/>
          <p:cNvSpPr/>
          <p:nvPr/>
        </p:nvSpPr>
        <p:spPr>
          <a:xfrm>
            <a:off x="457200" y="4508500"/>
            <a:ext cx="6198900" cy="1877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BF081C"/>
                </a:solidFill>
                <a:latin typeface="Arial"/>
                <a:ea typeface="Arial"/>
                <a:cs typeface="Arial"/>
                <a:sym typeface="Arial"/>
              </a:rPr>
              <a:t>মোঃ রওশন আলী </a:t>
            </a:r>
            <a:endParaRPr sz="4000" b="1">
              <a:solidFill>
                <a:srgbClr val="BF081C"/>
              </a:solidFill>
              <a:latin typeface="Arial"/>
              <a:ea typeface="Arial"/>
              <a:cs typeface="Arial"/>
              <a:sym typeface="Arial"/>
            </a:endParaRPr>
          </a:p>
          <a:p>
            <a:pPr marL="0" marR="0" lvl="0" indent="0" algn="ctr" rtl="0">
              <a:spcBef>
                <a:spcPts val="0"/>
              </a:spcBef>
              <a:spcAft>
                <a:spcPts val="0"/>
              </a:spcAft>
              <a:buNone/>
            </a:pPr>
            <a:r>
              <a:rPr lang="en-US" sz="2400" b="1">
                <a:solidFill>
                  <a:srgbClr val="BF081C"/>
                </a:solidFill>
                <a:latin typeface="Arial"/>
                <a:ea typeface="Arial"/>
                <a:cs typeface="Arial"/>
                <a:sym typeface="Arial"/>
              </a:rPr>
              <a:t>সহকারী শিক্ষক</a:t>
            </a:r>
            <a:endParaRPr sz="3200" b="1">
              <a:solidFill>
                <a:srgbClr val="BF081C"/>
              </a:solidFill>
              <a:latin typeface="Arial"/>
              <a:ea typeface="Arial"/>
              <a:cs typeface="Arial"/>
              <a:sym typeface="Arial"/>
            </a:endParaRPr>
          </a:p>
          <a:p>
            <a:pPr marL="0" marR="0" lvl="0" indent="0" algn="ctr" rtl="0">
              <a:spcBef>
                <a:spcPts val="0"/>
              </a:spcBef>
              <a:spcAft>
                <a:spcPts val="0"/>
              </a:spcAft>
              <a:buNone/>
            </a:pPr>
            <a:r>
              <a:rPr lang="en-US" sz="2800" b="1">
                <a:solidFill>
                  <a:srgbClr val="BF081C"/>
                </a:solidFill>
                <a:latin typeface="Arial"/>
                <a:ea typeface="Arial"/>
                <a:cs typeface="Arial"/>
                <a:sym typeface="Arial"/>
              </a:rPr>
              <a:t>    লতিফপুর একতা উচ্চ বিদ্যালয়, মির্জাপুর</a:t>
            </a:r>
            <a:r>
              <a:rPr lang="en-US" sz="2800" b="1">
                <a:solidFill>
                  <a:srgbClr val="BF081C"/>
                </a:solidFill>
              </a:rPr>
              <a:t>, </a:t>
            </a:r>
            <a:r>
              <a:rPr lang="en-US" sz="2800" b="1">
                <a:solidFill>
                  <a:srgbClr val="BF081C"/>
                </a:solidFill>
                <a:latin typeface="Arial"/>
                <a:ea typeface="Arial"/>
                <a:cs typeface="Arial"/>
                <a:sym typeface="Arial"/>
              </a:rPr>
              <a:t>টাংগাইল। </a:t>
            </a:r>
            <a:endParaRPr sz="2800" b="1">
              <a:solidFill>
                <a:srgbClr val="BF081C"/>
              </a:solidFill>
              <a:latin typeface="Arial"/>
              <a:ea typeface="Arial"/>
              <a:cs typeface="Arial"/>
              <a:sym typeface="Arial"/>
            </a:endParaRPr>
          </a:p>
        </p:txBody>
      </p:sp>
      <p:sp>
        <p:nvSpPr>
          <p:cNvPr id="83" name="Google Shape;83;p2"/>
          <p:cNvSpPr/>
          <p:nvPr/>
        </p:nvSpPr>
        <p:spPr>
          <a:xfrm>
            <a:off x="7467600" y="2847437"/>
            <a:ext cx="4038600" cy="28675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4" name="Google Shape;84;p2" descr="E:\NOORIA\content\ছবি\SAM_0198-removebg-preview.png"/>
          <p:cNvPicPr preferRelativeResize="0"/>
          <p:nvPr/>
        </p:nvPicPr>
        <p:blipFill rotWithShape="1">
          <a:blip r:embed="rId3">
            <a:alphaModFix/>
          </a:blip>
          <a:srcRect/>
          <a:stretch/>
        </p:blipFill>
        <p:spPr>
          <a:xfrm>
            <a:off x="1725441" y="1142998"/>
            <a:ext cx="3322471" cy="3322471"/>
          </a:xfrm>
          <a:prstGeom prst="ellipse">
            <a:avLst/>
          </a:prstGeom>
          <a:solidFill>
            <a:srgbClr val="4DA3D8"/>
          </a:solidFill>
          <a:ln w="57150" cap="flat" cmpd="sng">
            <a:solidFill>
              <a:srgbClr val="FF0000"/>
            </a:solidFill>
            <a:prstDash val="solid"/>
            <a:round/>
            <a:headEnd type="none" w="sm" len="sm"/>
            <a:tailEnd type="none" w="sm" len="sm"/>
          </a:ln>
        </p:spPr>
      </p:pic>
      <p:sp>
        <p:nvSpPr>
          <p:cNvPr id="85" name="Google Shape;85;p2"/>
          <p:cNvSpPr/>
          <p:nvPr/>
        </p:nvSpPr>
        <p:spPr>
          <a:xfrm>
            <a:off x="1676400" y="1142998"/>
            <a:ext cx="3443518" cy="3365509"/>
          </a:xfrm>
          <a:prstGeom prst="ellipse">
            <a:avLst/>
          </a:prstGeom>
          <a:noFill/>
          <a:ln w="25400" cap="flat" cmpd="sng">
            <a:solidFill>
              <a:srgbClr val="BAB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6" name="Google Shape;86;p2" descr="Screenshot_20200115_151141া্‌ব.jpg"/>
          <p:cNvPicPr preferRelativeResize="0"/>
          <p:nvPr/>
        </p:nvPicPr>
        <p:blipFill rotWithShape="1">
          <a:blip r:embed="rId4">
            <a:alphaModFix/>
          </a:blip>
          <a:srcRect/>
          <a:stretch/>
        </p:blipFill>
        <p:spPr>
          <a:xfrm>
            <a:off x="6781800" y="1219200"/>
            <a:ext cx="4800600" cy="4724400"/>
          </a:xfrm>
          <a:prstGeom prst="rect">
            <a:avLst/>
          </a:prstGeom>
          <a:noFill/>
          <a:ln>
            <a:noFill/>
          </a:ln>
        </p:spPr>
      </p:pic>
      <p:sp>
        <p:nvSpPr>
          <p:cNvPr id="87" name="Google Shape;87;p2"/>
          <p:cNvSpPr txBox="1"/>
          <p:nvPr/>
        </p:nvSpPr>
        <p:spPr>
          <a:xfrm>
            <a:off x="7086600" y="2286000"/>
            <a:ext cx="4572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B0F0"/>
                </a:solidFill>
                <a:latin typeface="Arial"/>
                <a:ea typeface="Arial"/>
                <a:cs typeface="Arial"/>
                <a:sym typeface="Arial"/>
              </a:rPr>
              <a:t>অধ্যায়ঃ ১ম, আকাইদ </a:t>
            </a:r>
            <a:endParaRPr sz="3200" b="1">
              <a:solidFill>
                <a:srgbClr val="00B0F0"/>
              </a:solidFill>
              <a:latin typeface="Arial"/>
              <a:ea typeface="Arial"/>
              <a:cs typeface="Arial"/>
              <a:sym typeface="Arial"/>
            </a:endParaRPr>
          </a:p>
        </p:txBody>
      </p:sp>
      <p:sp>
        <p:nvSpPr>
          <p:cNvPr id="88" name="Google Shape;88;p2"/>
          <p:cNvSpPr txBox="1"/>
          <p:nvPr/>
        </p:nvSpPr>
        <p:spPr>
          <a:xfrm>
            <a:off x="7924800" y="4648200"/>
            <a:ext cx="3200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8000"/>
                </a:solidFill>
                <a:latin typeface="Arial"/>
                <a:ea typeface="Arial"/>
                <a:cs typeface="Arial"/>
                <a:sym typeface="Arial"/>
              </a:rPr>
              <a:t>পাঠঃ০১, ইমান </a:t>
            </a:r>
            <a:endParaRPr sz="3200" b="1">
              <a:solidFill>
                <a:srgbClr val="008000"/>
              </a:solidFill>
              <a:latin typeface="Arial"/>
              <a:ea typeface="Arial"/>
              <a:cs typeface="Arial"/>
              <a:sym typeface="Arial"/>
            </a:endParaRPr>
          </a:p>
        </p:txBody>
      </p:sp>
      <p:sp>
        <p:nvSpPr>
          <p:cNvPr id="89" name="Google Shape;89;p2"/>
          <p:cNvSpPr txBox="1"/>
          <p:nvPr/>
        </p:nvSpPr>
        <p:spPr>
          <a:xfrm rot="-5400000">
            <a:off x="-1720350" y="2462902"/>
            <a:ext cx="441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cap="none">
                <a:solidFill>
                  <a:srgbClr val="165607"/>
                </a:solidFill>
                <a:latin typeface="Microsoft YaHei"/>
                <a:ea typeface="Microsoft YaHei"/>
                <a:cs typeface="Microsoft YaHei"/>
                <a:sym typeface="Microsoft YaHei"/>
              </a:rPr>
              <a:t>E</a:t>
            </a:r>
            <a:r>
              <a:rPr lang="en-US" sz="1800" b="1" cap="none">
                <a:solidFill>
                  <a:srgbClr val="1155CC"/>
                </a:solidFill>
                <a:latin typeface="Microsoft YaHei"/>
                <a:ea typeface="Microsoft YaHei"/>
                <a:cs typeface="Microsoft YaHei"/>
                <a:sym typeface="Microsoft YaHei"/>
              </a:rPr>
              <a:t>-MAIL: </a:t>
            </a:r>
            <a:r>
              <a:rPr lang="en-US" sz="1800" b="1">
                <a:solidFill>
                  <a:srgbClr val="1155CC"/>
                </a:solidFill>
                <a:latin typeface="Microsoft YaHei"/>
                <a:ea typeface="Microsoft YaHei"/>
                <a:cs typeface="Microsoft YaHei"/>
                <a:sym typeface="Microsoft YaHei"/>
              </a:rPr>
              <a:t>izdany</a:t>
            </a:r>
            <a:r>
              <a:rPr lang="en-US" sz="1800" b="1" cap="none">
                <a:solidFill>
                  <a:srgbClr val="1155CC"/>
                </a:solidFill>
                <a:latin typeface="Microsoft YaHei"/>
                <a:ea typeface="Microsoft YaHei"/>
                <a:cs typeface="Microsoft YaHei"/>
                <a:sym typeface="Microsoft YaHei"/>
              </a:rPr>
              <a:t>3777@</a:t>
            </a:r>
            <a:r>
              <a:rPr lang="en-US" sz="1800" b="1">
                <a:solidFill>
                  <a:srgbClr val="1155CC"/>
                </a:solidFill>
                <a:latin typeface="Microsoft YaHei"/>
                <a:ea typeface="Microsoft YaHei"/>
                <a:cs typeface="Microsoft YaHei"/>
                <a:sym typeface="Microsoft YaHei"/>
              </a:rPr>
              <a:t>gmai.co</a:t>
            </a:r>
            <a:r>
              <a:rPr lang="en-US" sz="1800" b="1">
                <a:solidFill>
                  <a:srgbClr val="165607"/>
                </a:solidFill>
                <a:latin typeface="Microsoft YaHei"/>
                <a:ea typeface="Microsoft YaHei"/>
                <a:cs typeface="Microsoft YaHei"/>
                <a:sym typeface="Microsoft YaHei"/>
              </a:rPr>
              <a:t>m</a:t>
            </a:r>
            <a:endParaRPr sz="1800" b="1" cap="none">
              <a:solidFill>
                <a:srgbClr val="165607"/>
              </a:solidFill>
              <a:latin typeface="Microsoft YaHei"/>
              <a:ea typeface="Microsoft YaHei"/>
              <a:cs typeface="Microsoft YaHei"/>
              <a:sym typeface="Microsoft YaHei"/>
            </a:endParaRPr>
          </a:p>
        </p:txBody>
      </p:sp>
      <p:pic>
        <p:nvPicPr>
          <p:cNvPr id="90" name="Google Shape;90;p2" descr="logo.jpg"/>
          <p:cNvPicPr preferRelativeResize="0"/>
          <p:nvPr/>
        </p:nvPicPr>
        <p:blipFill rotWithShape="1">
          <a:blip r:embed="rId5">
            <a:alphaModFix/>
          </a:blip>
          <a:srcRect/>
          <a:stretch/>
        </p:blipFill>
        <p:spPr>
          <a:xfrm>
            <a:off x="457200" y="5429250"/>
            <a:ext cx="498996" cy="514350"/>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20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
                                            <p:txEl>
                                              <p:pRg st="0" end="0"/>
                                            </p:txEl>
                                          </p:spTgt>
                                        </p:tgtEl>
                                        <p:attrNameLst>
                                          <p:attrName>style.visibility</p:attrName>
                                        </p:attrNameLst>
                                      </p:cBhvr>
                                      <p:to>
                                        <p:strVal val="visible"/>
                                      </p:to>
                                    </p:set>
                                    <p:animEffect transition="in" filter="fade">
                                      <p:cBhvr>
                                        <p:cTn id="32" dur="500"/>
                                        <p:tgtEl>
                                          <p:spTgt spid="8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2">
                                            <p:txEl>
                                              <p:pRg st="1" end="1"/>
                                            </p:txEl>
                                          </p:spTgt>
                                        </p:tgtEl>
                                        <p:attrNameLst>
                                          <p:attrName>style.visibility</p:attrName>
                                        </p:attrNameLst>
                                      </p:cBhvr>
                                      <p:to>
                                        <p:strVal val="visible"/>
                                      </p:to>
                                    </p:set>
                                    <p:animEffect transition="in" filter="fade">
                                      <p:cBhvr>
                                        <p:cTn id="37" dur="500"/>
                                        <p:tgtEl>
                                          <p:spTgt spid="8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2">
                                            <p:txEl>
                                              <p:pRg st="2" end="2"/>
                                            </p:txEl>
                                          </p:spTgt>
                                        </p:tgtEl>
                                        <p:attrNameLst>
                                          <p:attrName>style.visibility</p:attrName>
                                        </p:attrNameLst>
                                      </p:cBhvr>
                                      <p:to>
                                        <p:strVal val="visible"/>
                                      </p:to>
                                    </p:set>
                                    <p:animEffect transition="in" filter="fade">
                                      <p:cBhvr>
                                        <p:cTn id="42" dur="500"/>
                                        <p:tgtEl>
                                          <p:spTgt spid="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p:nvPr/>
        </p:nvSpPr>
        <p:spPr>
          <a:xfrm>
            <a:off x="2577500" y="152400"/>
            <a:ext cx="7563600" cy="637500"/>
          </a:xfrm>
          <a:prstGeom prst="roundRect">
            <a:avLst>
              <a:gd name="adj" fmla="val 16667"/>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a:solidFill>
                  <a:schemeClr val="dk1"/>
                </a:solidFill>
                <a:latin typeface="Arial"/>
                <a:ea typeface="Arial"/>
                <a:cs typeface="Arial"/>
                <a:sym typeface="Arial"/>
              </a:rPr>
              <a:t>আ</a:t>
            </a:r>
            <a:r>
              <a:rPr lang="en-US" sz="5400">
                <a:solidFill>
                  <a:schemeClr val="dk1"/>
                </a:solidFill>
                <a:latin typeface="Arial"/>
                <a:ea typeface="Arial"/>
                <a:cs typeface="Arial"/>
                <a:sym typeface="Arial"/>
              </a:rPr>
              <a:t>জকের পাঠের বিষয়  </a:t>
            </a:r>
            <a:endParaRPr sz="5400">
              <a:solidFill>
                <a:schemeClr val="dk1"/>
              </a:solidFill>
              <a:latin typeface="Arial"/>
              <a:ea typeface="Arial"/>
              <a:cs typeface="Arial"/>
              <a:sym typeface="Arial"/>
            </a:endParaRPr>
          </a:p>
        </p:txBody>
      </p:sp>
      <p:pic>
        <p:nvPicPr>
          <p:cNvPr id="97" name="Google Shape;97;p3" descr="Screen Clipping"/>
          <p:cNvPicPr preferRelativeResize="0"/>
          <p:nvPr/>
        </p:nvPicPr>
        <p:blipFill rotWithShape="1">
          <a:blip r:embed="rId3">
            <a:alphaModFix/>
          </a:blip>
          <a:srcRect/>
          <a:stretch/>
        </p:blipFill>
        <p:spPr>
          <a:xfrm>
            <a:off x="4646778" y="924938"/>
            <a:ext cx="3210373" cy="655055"/>
          </a:xfrm>
          <a:prstGeom prst="rect">
            <a:avLst/>
          </a:prstGeom>
          <a:noFill/>
          <a:ln w="38100" cap="flat" cmpd="sng">
            <a:solidFill>
              <a:srgbClr val="00B0F0"/>
            </a:solidFill>
            <a:prstDash val="solid"/>
            <a:round/>
            <a:headEnd type="none" w="sm" len="sm"/>
            <a:tailEnd type="none" w="sm" len="sm"/>
          </a:ln>
        </p:spPr>
      </p:pic>
      <p:pic>
        <p:nvPicPr>
          <p:cNvPr id="98" name="Google Shape;98;p3" descr="E:\NOORIA\content\ছবি\download.jpg"/>
          <p:cNvPicPr preferRelativeResize="0"/>
          <p:nvPr/>
        </p:nvPicPr>
        <p:blipFill rotWithShape="1">
          <a:blip r:embed="rId4">
            <a:alphaModFix/>
          </a:blip>
          <a:srcRect/>
          <a:stretch/>
        </p:blipFill>
        <p:spPr>
          <a:xfrm>
            <a:off x="1524000" y="1632243"/>
            <a:ext cx="4459068" cy="2177757"/>
          </a:xfrm>
          <a:prstGeom prst="rect">
            <a:avLst/>
          </a:prstGeom>
          <a:noFill/>
          <a:ln>
            <a:noFill/>
          </a:ln>
        </p:spPr>
      </p:pic>
      <p:pic>
        <p:nvPicPr>
          <p:cNvPr id="99" name="Google Shape;99;p3" descr="E:\NOORIA\content\ছবি\nabi-rasul.jpg"/>
          <p:cNvPicPr preferRelativeResize="0"/>
          <p:nvPr/>
        </p:nvPicPr>
        <p:blipFill rotWithShape="1">
          <a:blip r:embed="rId5">
            <a:alphaModFix/>
          </a:blip>
          <a:srcRect/>
          <a:stretch/>
        </p:blipFill>
        <p:spPr>
          <a:xfrm>
            <a:off x="6251964" y="3886200"/>
            <a:ext cx="4339835" cy="2133600"/>
          </a:xfrm>
          <a:prstGeom prst="rect">
            <a:avLst/>
          </a:prstGeom>
          <a:noFill/>
          <a:ln>
            <a:noFill/>
          </a:ln>
        </p:spPr>
      </p:pic>
      <p:pic>
        <p:nvPicPr>
          <p:cNvPr id="100" name="Google Shape;100;p3" descr="E:\NOORIA\content\ছবি\EhZzcakXsAEVc0V.png"/>
          <p:cNvPicPr preferRelativeResize="0"/>
          <p:nvPr/>
        </p:nvPicPr>
        <p:blipFill rotWithShape="1">
          <a:blip r:embed="rId6">
            <a:alphaModFix/>
          </a:blip>
          <a:srcRect/>
          <a:stretch/>
        </p:blipFill>
        <p:spPr>
          <a:xfrm>
            <a:off x="6239628" y="1634331"/>
            <a:ext cx="4352171" cy="2175669"/>
          </a:xfrm>
          <a:prstGeom prst="rect">
            <a:avLst/>
          </a:prstGeom>
          <a:noFill/>
          <a:ln>
            <a:noFill/>
          </a:ln>
        </p:spPr>
      </p:pic>
      <p:pic>
        <p:nvPicPr>
          <p:cNvPr id="101" name="Google Shape;101;p3" descr="E:\NOORIA\content\ছবি\f.jpg"/>
          <p:cNvPicPr preferRelativeResize="0"/>
          <p:nvPr/>
        </p:nvPicPr>
        <p:blipFill rotWithShape="1">
          <a:blip r:embed="rId7">
            <a:alphaModFix/>
          </a:blip>
          <a:srcRect/>
          <a:stretch/>
        </p:blipFill>
        <p:spPr>
          <a:xfrm>
            <a:off x="1524000" y="3886200"/>
            <a:ext cx="4459068" cy="2133600"/>
          </a:xfrm>
          <a:prstGeom prst="rect">
            <a:avLst/>
          </a:prstGeom>
          <a:noFill/>
          <a:ln>
            <a:noFill/>
          </a:ln>
        </p:spPr>
      </p:pic>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p:nvPr/>
        </p:nvSpPr>
        <p:spPr>
          <a:xfrm>
            <a:off x="4876805" y="152401"/>
            <a:ext cx="45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 name="Google Shape;108;p4"/>
          <p:cNvSpPr txBox="1"/>
          <p:nvPr/>
        </p:nvSpPr>
        <p:spPr>
          <a:xfrm>
            <a:off x="6934206" y="60960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 name="Google Shape;109;p4"/>
          <p:cNvSpPr/>
          <p:nvPr/>
        </p:nvSpPr>
        <p:spPr>
          <a:xfrm>
            <a:off x="5111374" y="1227218"/>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 name="Google Shape;110;p4"/>
          <p:cNvSpPr/>
          <p:nvPr/>
        </p:nvSpPr>
        <p:spPr>
          <a:xfrm>
            <a:off x="4004649" y="245975"/>
            <a:ext cx="4617600" cy="781200"/>
          </a:xfrm>
          <a:prstGeom prst="roundRect">
            <a:avLst>
              <a:gd name="adj" fmla="val 16667"/>
            </a:avLst>
          </a:prstGeom>
          <a:solidFill>
            <a:srgbClr val="66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E1767D"/>
                </a:solidFill>
                <a:latin typeface="Arial"/>
                <a:ea typeface="Arial"/>
                <a:cs typeface="Arial"/>
                <a:sym typeface="Arial"/>
              </a:rPr>
              <a:t>শি</a:t>
            </a:r>
            <a:r>
              <a:rPr lang="en-US" sz="5400" b="1">
                <a:solidFill>
                  <a:srgbClr val="E1767D"/>
                </a:solidFill>
                <a:latin typeface="Arial"/>
                <a:ea typeface="Arial"/>
                <a:cs typeface="Arial"/>
                <a:sym typeface="Arial"/>
              </a:rPr>
              <a:t>খনফল</a:t>
            </a:r>
            <a:r>
              <a:rPr lang="en-US" sz="1800" b="1">
                <a:solidFill>
                  <a:srgbClr val="E1767D"/>
                </a:solidFill>
                <a:latin typeface="Arial"/>
                <a:ea typeface="Arial"/>
                <a:cs typeface="Arial"/>
                <a:sym typeface="Arial"/>
              </a:rPr>
              <a:t> </a:t>
            </a:r>
            <a:endParaRPr sz="1800" b="1">
              <a:solidFill>
                <a:srgbClr val="E1767D"/>
              </a:solidFill>
              <a:latin typeface="Arial"/>
              <a:ea typeface="Arial"/>
              <a:cs typeface="Arial"/>
              <a:sym typeface="Arial"/>
            </a:endParaRPr>
          </a:p>
        </p:txBody>
      </p:sp>
      <p:sp>
        <p:nvSpPr>
          <p:cNvPr id="111" name="Google Shape;111;p4"/>
          <p:cNvSpPr/>
          <p:nvPr/>
        </p:nvSpPr>
        <p:spPr>
          <a:xfrm>
            <a:off x="429575" y="2550525"/>
            <a:ext cx="11522100" cy="3163500"/>
          </a:xfrm>
          <a:prstGeom prst="rect">
            <a:avLst/>
          </a:prstGeom>
          <a:noFill/>
          <a:ln>
            <a:noFill/>
          </a:ln>
        </p:spPr>
        <p:txBody>
          <a:bodyPr spcFirstLastPara="1" wrap="square" lIns="91425" tIns="45700" rIns="91425" bIns="45700" anchor="t" anchorCtr="0">
            <a:spAutoFit/>
          </a:bodyPr>
          <a:lstStyle/>
          <a:p>
            <a:pPr marL="685800" marR="0" lvl="0" indent="-660400" algn="l" rtl="0">
              <a:spcBef>
                <a:spcPts val="0"/>
              </a:spcBef>
              <a:spcAft>
                <a:spcPts val="0"/>
              </a:spcAft>
              <a:buClr>
                <a:schemeClr val="dk1"/>
              </a:buClr>
              <a:buSzPts val="4400"/>
              <a:buFont typeface="Noto Sans Symbols"/>
              <a:buChar char="❖"/>
            </a:pPr>
            <a:r>
              <a:rPr lang="en-US" sz="4400" b="1">
                <a:solidFill>
                  <a:schemeClr val="dk1"/>
                </a:solidFill>
                <a:latin typeface="Arial"/>
                <a:ea typeface="Arial"/>
                <a:cs typeface="Arial"/>
                <a:sym typeface="Arial"/>
              </a:rPr>
              <a:t>ইমানের পরিচয় বর্ণনা করতে পারবে।</a:t>
            </a:r>
            <a:endParaRPr sz="4400" b="1">
              <a:solidFill>
                <a:schemeClr val="dk1"/>
              </a:solidFill>
              <a:latin typeface="Arial"/>
              <a:ea typeface="Arial"/>
              <a:cs typeface="Arial"/>
              <a:sym typeface="Arial"/>
            </a:endParaRPr>
          </a:p>
          <a:p>
            <a:pPr marL="685800" marR="0" lvl="0" indent="-660400" algn="l" rtl="0">
              <a:spcBef>
                <a:spcPts val="0"/>
              </a:spcBef>
              <a:spcAft>
                <a:spcPts val="0"/>
              </a:spcAft>
              <a:buClr>
                <a:schemeClr val="dk1"/>
              </a:buClr>
              <a:buSzPts val="4400"/>
              <a:buFont typeface="Noto Sans Symbols"/>
              <a:buChar char="❖"/>
            </a:pPr>
            <a:r>
              <a:rPr lang="en-US" sz="4400" b="1">
                <a:solidFill>
                  <a:schemeClr val="dk1"/>
                </a:solidFill>
                <a:latin typeface="Arial"/>
                <a:ea typeface="Arial"/>
                <a:cs typeface="Arial"/>
                <a:sym typeface="Arial"/>
              </a:rPr>
              <a:t>ইমানের দিকগুলি বর্ণনা করতে পারবে।</a:t>
            </a:r>
            <a:endParaRPr sz="1000"/>
          </a:p>
          <a:p>
            <a:pPr marL="685800" marR="0" lvl="0" indent="-685800" algn="l" rtl="0">
              <a:spcBef>
                <a:spcPts val="0"/>
              </a:spcBef>
              <a:spcAft>
                <a:spcPts val="0"/>
              </a:spcAft>
              <a:buClr>
                <a:schemeClr val="dk1"/>
              </a:buClr>
              <a:buSzPts val="4800"/>
              <a:buFont typeface="Noto Sans Symbols"/>
              <a:buChar char="❖"/>
            </a:pPr>
            <a:r>
              <a:rPr lang="en-US" sz="4400" b="1">
                <a:solidFill>
                  <a:schemeClr val="dk1"/>
                </a:solidFill>
                <a:latin typeface="Arial"/>
                <a:ea typeface="Arial"/>
                <a:cs typeface="Arial"/>
                <a:sym typeface="Arial"/>
              </a:rPr>
              <a:t>ইমানের প্রধান সাতটি</a:t>
            </a:r>
            <a:r>
              <a:rPr lang="en-US" sz="4800" b="1">
                <a:solidFill>
                  <a:schemeClr val="dk1"/>
                </a:solidFill>
                <a:latin typeface="Arial"/>
                <a:ea typeface="Arial"/>
                <a:cs typeface="Arial"/>
                <a:sym typeface="Arial"/>
              </a:rPr>
              <a:t> বিষয় সম্পর্কে </a:t>
            </a:r>
            <a:r>
              <a:rPr lang="en-US" sz="4200" b="1">
                <a:solidFill>
                  <a:schemeClr val="dk1"/>
                </a:solidFill>
                <a:latin typeface="Arial"/>
                <a:ea typeface="Arial"/>
                <a:cs typeface="Arial"/>
                <a:sym typeface="Arial"/>
              </a:rPr>
              <a:t>বর্ণনা করতে পারবে। </a:t>
            </a:r>
            <a:endParaRPr sz="4200" b="1">
              <a:solidFill>
                <a:schemeClr val="dk1"/>
              </a:solidFill>
              <a:latin typeface="Arial"/>
              <a:ea typeface="Arial"/>
              <a:cs typeface="Arial"/>
              <a:sym typeface="Arial"/>
            </a:endParaRPr>
          </a:p>
          <a:p>
            <a:pPr marL="685800" marR="0" lvl="0" indent="-647700" algn="l" rtl="0">
              <a:spcBef>
                <a:spcPts val="0"/>
              </a:spcBef>
              <a:spcAft>
                <a:spcPts val="0"/>
              </a:spcAft>
              <a:buClr>
                <a:schemeClr val="dk1"/>
              </a:buClr>
              <a:buSzPts val="4200"/>
              <a:buFont typeface="Noto Sans Symbols"/>
              <a:buChar char="❖"/>
            </a:pPr>
            <a:r>
              <a:rPr lang="en-US" sz="4200" b="1">
                <a:solidFill>
                  <a:schemeClr val="dk1"/>
                </a:solidFill>
                <a:latin typeface="Arial"/>
                <a:ea typeface="Arial"/>
                <a:cs typeface="Arial"/>
                <a:sym typeface="Arial"/>
              </a:rPr>
              <a:t>ইমানের তাৎপর্য বিশ্লেষণ করতে পারবে।  </a:t>
            </a:r>
            <a:endParaRPr sz="4200" b="1">
              <a:solidFill>
                <a:schemeClr val="dk1"/>
              </a:solidFill>
              <a:latin typeface="Arial"/>
              <a:ea typeface="Arial"/>
              <a:cs typeface="Arial"/>
              <a:sym typeface="Arial"/>
            </a:endParaRPr>
          </a:p>
        </p:txBody>
      </p:sp>
      <p:sp>
        <p:nvSpPr>
          <p:cNvPr id="112" name="Google Shape;112;p4"/>
          <p:cNvSpPr/>
          <p:nvPr/>
        </p:nvSpPr>
        <p:spPr>
          <a:xfrm>
            <a:off x="918549" y="1227225"/>
            <a:ext cx="8348100" cy="132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a:solidFill>
                  <a:schemeClr val="dk1"/>
                </a:solidFill>
                <a:latin typeface="Arial"/>
                <a:ea typeface="Arial"/>
                <a:cs typeface="Arial"/>
                <a:sym typeface="Arial"/>
              </a:rPr>
              <a:t>এ</a:t>
            </a:r>
            <a:r>
              <a:rPr lang="en-US" sz="4400" b="1">
                <a:solidFill>
                  <a:schemeClr val="dk1"/>
                </a:solidFill>
                <a:latin typeface="Arial"/>
                <a:ea typeface="Arial"/>
                <a:cs typeface="Arial"/>
                <a:sym typeface="Arial"/>
              </a:rPr>
              <a:t> </a:t>
            </a:r>
            <a:r>
              <a:rPr lang="en-US" sz="5400" b="1">
                <a:solidFill>
                  <a:schemeClr val="dk1"/>
                </a:solidFill>
                <a:latin typeface="Arial"/>
                <a:ea typeface="Arial"/>
                <a:cs typeface="Arial"/>
                <a:sym typeface="Arial"/>
              </a:rPr>
              <a:t>পাঠ শেষে শিক্ষার্থীরা…</a:t>
            </a:r>
            <a:endParaRPr sz="54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2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500"/>
                                        <p:tgtEl>
                                          <p:spTgt spid="11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1749884" y="2477990"/>
            <a:ext cx="187452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সূর্যোদয়</a:t>
            </a:r>
            <a:endParaRPr sz="3200" b="1">
              <a:solidFill>
                <a:schemeClr val="lt1"/>
              </a:solidFill>
              <a:latin typeface="Arial"/>
              <a:ea typeface="Arial"/>
              <a:cs typeface="Arial"/>
              <a:sym typeface="Arial"/>
            </a:endParaRPr>
          </a:p>
        </p:txBody>
      </p:sp>
      <p:sp>
        <p:nvSpPr>
          <p:cNvPr id="119" name="Google Shape;119;p5"/>
          <p:cNvSpPr txBox="1"/>
          <p:nvPr/>
        </p:nvSpPr>
        <p:spPr>
          <a:xfrm>
            <a:off x="9222291" y="2401045"/>
            <a:ext cx="1600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lt1"/>
                </a:solidFill>
                <a:latin typeface="Arial"/>
                <a:ea typeface="Arial"/>
                <a:cs typeface="Arial"/>
                <a:sym typeface="Arial"/>
              </a:rPr>
              <a:t>সূর্যাস্ত</a:t>
            </a:r>
            <a:r>
              <a:rPr lang="en-US" sz="2800">
                <a:solidFill>
                  <a:srgbClr val="002060"/>
                </a:solidFill>
                <a:latin typeface="Arial"/>
                <a:ea typeface="Arial"/>
                <a:cs typeface="Arial"/>
                <a:sym typeface="Arial"/>
              </a:rPr>
              <a:t> </a:t>
            </a:r>
            <a:endParaRPr sz="1800">
              <a:solidFill>
                <a:srgbClr val="002060"/>
              </a:solidFill>
              <a:latin typeface="Arial"/>
              <a:ea typeface="Arial"/>
              <a:cs typeface="Arial"/>
              <a:sym typeface="Arial"/>
            </a:endParaRPr>
          </a:p>
        </p:txBody>
      </p:sp>
      <p:sp>
        <p:nvSpPr>
          <p:cNvPr id="120" name="Google Shape;120;p5"/>
          <p:cNvSpPr/>
          <p:nvPr/>
        </p:nvSpPr>
        <p:spPr>
          <a:xfrm>
            <a:off x="4229101" y="228600"/>
            <a:ext cx="5175600" cy="685800"/>
          </a:xfrm>
          <a:prstGeom prst="flowChartAlternateProcess">
            <a:avLst/>
          </a:prstGeom>
          <a:solidFill>
            <a:srgbClr val="D2CAB5"/>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rgbClr val="002060"/>
                </a:solidFill>
                <a:latin typeface="Arial"/>
                <a:ea typeface="Arial"/>
                <a:cs typeface="Arial"/>
                <a:sym typeface="Arial"/>
              </a:rPr>
              <a:t>ইমানের পরিচয় </a:t>
            </a:r>
            <a:endParaRPr sz="4400" b="1">
              <a:solidFill>
                <a:srgbClr val="002060"/>
              </a:solidFill>
              <a:latin typeface="Arial"/>
              <a:ea typeface="Arial"/>
              <a:cs typeface="Arial"/>
              <a:sym typeface="Arial"/>
            </a:endParaRPr>
          </a:p>
        </p:txBody>
      </p:sp>
      <p:sp>
        <p:nvSpPr>
          <p:cNvPr id="121" name="Google Shape;121;p5"/>
          <p:cNvSpPr/>
          <p:nvPr/>
        </p:nvSpPr>
        <p:spPr>
          <a:xfrm>
            <a:off x="1749884" y="1295399"/>
            <a:ext cx="8458201" cy="1105645"/>
          </a:xfrm>
          <a:prstGeom prst="rect">
            <a:avLst/>
          </a:prstGeom>
          <a:solidFill>
            <a:srgbClr val="D8D8D8"/>
          </a:solidFill>
          <a:ln w="25400" cap="flat" cmpd="sng">
            <a:solidFill>
              <a:srgbClr val="BABA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002060"/>
                </a:solidFill>
                <a:latin typeface="Arial"/>
                <a:ea typeface="Arial"/>
                <a:cs typeface="Arial"/>
                <a:sym typeface="Arial"/>
              </a:rPr>
              <a:t>ইমান আরবি শব্দ। এর শাব্দিক অর্থ বিশ্বাস। </a:t>
            </a:r>
            <a:endParaRPr sz="3200" b="1">
              <a:solidFill>
                <a:srgbClr val="002060"/>
              </a:solidFill>
              <a:latin typeface="Arial"/>
              <a:ea typeface="Arial"/>
              <a:cs typeface="Arial"/>
              <a:sym typeface="Arial"/>
            </a:endParaRPr>
          </a:p>
        </p:txBody>
      </p:sp>
      <p:sp>
        <p:nvSpPr>
          <p:cNvPr id="122" name="Google Shape;122;p5"/>
          <p:cNvSpPr/>
          <p:nvPr/>
        </p:nvSpPr>
        <p:spPr>
          <a:xfrm>
            <a:off x="1219200" y="2862710"/>
            <a:ext cx="9753600" cy="2547490"/>
          </a:xfrm>
          <a:prstGeom prst="roundRect">
            <a:avLst>
              <a:gd name="adj" fmla="val 16667"/>
            </a:avLst>
          </a:prstGeom>
          <a:solidFill>
            <a:srgbClr val="00B0F0"/>
          </a:solidFill>
          <a:ln w="25400" cap="flat" cmpd="sng">
            <a:solidFill>
              <a:srgbClr val="BABA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প্রকৃত অর্থে আল্লাহ তায়ালা,নবি-রাসুল,ফেরেশতা,</a:t>
            </a:r>
            <a:endParaRPr/>
          </a:p>
          <a:p>
            <a:pPr marL="0" marR="0" lvl="0" indent="0" algn="l" rtl="0">
              <a:spcBef>
                <a:spcPts val="0"/>
              </a:spcBef>
              <a:spcAft>
                <a:spcPts val="0"/>
              </a:spcAft>
              <a:buNone/>
            </a:pPr>
            <a:r>
              <a:rPr lang="en-US" sz="3200" b="1">
                <a:solidFill>
                  <a:schemeClr val="lt1"/>
                </a:solidFill>
                <a:latin typeface="Arial"/>
                <a:ea typeface="Arial"/>
                <a:cs typeface="Arial"/>
                <a:sym typeface="Arial"/>
              </a:rPr>
              <a:t>আখিরাত,তাকদির ইত্যাদি বিষয় মনে-প্রাণে বিশ্বাস করা ও মেনে নেয়াই হলো ইমান। যে ব্যক্তি এসব বিষয়কে আন্তরিকভাবে বিশ্বাস করেন তিনি হলেন মুমিন।  </a:t>
            </a:r>
            <a:endParaRPr sz="3200" b="1">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2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1503550" y="207725"/>
            <a:ext cx="8254200" cy="923400"/>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b="1">
                <a:solidFill>
                  <a:srgbClr val="48365A"/>
                </a:solidFill>
                <a:latin typeface="Arial"/>
                <a:ea typeface="Arial"/>
                <a:cs typeface="Arial"/>
                <a:sym typeface="Arial"/>
              </a:rPr>
              <a:t> ইমানের দিকগুলি হলো... </a:t>
            </a:r>
            <a:endParaRPr sz="5400" b="1">
              <a:solidFill>
                <a:srgbClr val="48365A"/>
              </a:solidFill>
              <a:latin typeface="Arial"/>
              <a:ea typeface="Arial"/>
              <a:cs typeface="Arial"/>
              <a:sym typeface="Arial"/>
            </a:endParaRPr>
          </a:p>
        </p:txBody>
      </p:sp>
      <p:sp>
        <p:nvSpPr>
          <p:cNvPr id="129" name="Google Shape;129;p6"/>
          <p:cNvSpPr/>
          <p:nvPr/>
        </p:nvSpPr>
        <p:spPr>
          <a:xfrm>
            <a:off x="1439100" y="2590825"/>
            <a:ext cx="8594700" cy="2308200"/>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rgbClr val="FF0000"/>
              </a:buClr>
              <a:buSzPts val="4800"/>
              <a:buFont typeface="Noto Sans Symbols"/>
              <a:buChar char="❖"/>
            </a:pPr>
            <a:r>
              <a:rPr lang="en-US" sz="4800" b="1">
                <a:solidFill>
                  <a:srgbClr val="FF0000"/>
                </a:solidFill>
                <a:latin typeface="Arial"/>
                <a:ea typeface="Arial"/>
                <a:cs typeface="Arial"/>
                <a:sym typeface="Arial"/>
              </a:rPr>
              <a:t>অন্তরে বিশ্বাস, </a:t>
            </a:r>
            <a:endParaRPr>
              <a:solidFill>
                <a:srgbClr val="FF0000"/>
              </a:solidFill>
            </a:endParaRPr>
          </a:p>
          <a:p>
            <a:pPr marL="685800" marR="0" lvl="0" indent="-685800" algn="l" rtl="0">
              <a:spcBef>
                <a:spcPts val="0"/>
              </a:spcBef>
              <a:spcAft>
                <a:spcPts val="0"/>
              </a:spcAft>
              <a:buClr>
                <a:srgbClr val="FF0000"/>
              </a:buClr>
              <a:buSzPts val="4800"/>
              <a:buFont typeface="Noto Sans Symbols"/>
              <a:buChar char="❖"/>
            </a:pPr>
            <a:r>
              <a:rPr lang="en-US" sz="4800" b="1">
                <a:solidFill>
                  <a:srgbClr val="FF0000"/>
                </a:solidFill>
                <a:latin typeface="Arial"/>
                <a:ea typeface="Arial"/>
                <a:cs typeface="Arial"/>
                <a:sym typeface="Arial"/>
              </a:rPr>
              <a:t>মুখে স্বীকার করা এবং </a:t>
            </a:r>
            <a:endParaRPr>
              <a:solidFill>
                <a:srgbClr val="FF0000"/>
              </a:solidFill>
            </a:endParaRPr>
          </a:p>
          <a:p>
            <a:pPr marL="685800" marR="0" lvl="0" indent="-685800" algn="l" rtl="0">
              <a:spcBef>
                <a:spcPts val="0"/>
              </a:spcBef>
              <a:spcAft>
                <a:spcPts val="0"/>
              </a:spcAft>
              <a:buClr>
                <a:srgbClr val="FF0000"/>
              </a:buClr>
              <a:buSzPts val="4800"/>
              <a:buFont typeface="Noto Sans Symbols"/>
              <a:buChar char="❖"/>
            </a:pPr>
            <a:r>
              <a:rPr lang="en-US" sz="4800" b="1">
                <a:solidFill>
                  <a:srgbClr val="FF0000"/>
                </a:solidFill>
                <a:latin typeface="Arial"/>
                <a:ea typeface="Arial"/>
                <a:cs typeface="Arial"/>
                <a:sym typeface="Arial"/>
              </a:rPr>
              <a:t>তদনুসারে আমল করা। </a:t>
            </a:r>
            <a:r>
              <a:rPr lang="en-US" sz="4800" b="1">
                <a:solidFill>
                  <a:schemeClr val="dk1"/>
                </a:solidFill>
                <a:latin typeface="Arial"/>
                <a:ea typeface="Arial"/>
                <a:cs typeface="Arial"/>
                <a:sym typeface="Arial"/>
              </a:rPr>
              <a:t> </a:t>
            </a:r>
            <a:endParaRPr sz="4800" b="1">
              <a:solidFill>
                <a:schemeClr val="dk1"/>
              </a:solidFill>
              <a:latin typeface="Arial"/>
              <a:ea typeface="Arial"/>
              <a:cs typeface="Arial"/>
              <a:sym typeface="Arial"/>
            </a:endParaRPr>
          </a:p>
        </p:txBody>
      </p:sp>
      <p:sp>
        <p:nvSpPr>
          <p:cNvPr id="130" name="Google Shape;130;p6"/>
          <p:cNvSpPr/>
          <p:nvPr/>
        </p:nvSpPr>
        <p:spPr>
          <a:xfrm>
            <a:off x="1676400" y="1445475"/>
            <a:ext cx="89403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dk1"/>
                </a:solidFill>
                <a:latin typeface="Arial"/>
                <a:ea typeface="Arial"/>
                <a:cs typeface="Arial"/>
                <a:sym typeface="Arial"/>
              </a:rPr>
              <a:t>ইমানের তিনটি দিক রয়েছে… </a:t>
            </a:r>
            <a:endParaRPr sz="4800" b="1">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2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p:nvPr/>
        </p:nvSpPr>
        <p:spPr>
          <a:xfrm>
            <a:off x="920525" y="304800"/>
            <a:ext cx="10402200" cy="685800"/>
          </a:xfrm>
          <a:prstGeom prst="flowChartAlternateProcess">
            <a:avLst/>
          </a:prstGeom>
          <a:solidFill>
            <a:srgbClr val="0080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1">
                <a:solidFill>
                  <a:schemeClr val="lt1"/>
                </a:solidFill>
                <a:latin typeface="Arial"/>
                <a:ea typeface="Arial"/>
                <a:cs typeface="Arial"/>
                <a:sym typeface="Arial"/>
              </a:rPr>
              <a:t>ইমানের তিনটি দিকের ব্যাখ্যা...</a:t>
            </a:r>
            <a:endParaRPr sz="5400" b="1">
              <a:solidFill>
                <a:schemeClr val="lt1"/>
              </a:solidFill>
              <a:latin typeface="Arial"/>
              <a:ea typeface="Arial"/>
              <a:cs typeface="Arial"/>
              <a:sym typeface="Arial"/>
            </a:endParaRPr>
          </a:p>
        </p:txBody>
      </p:sp>
      <p:sp>
        <p:nvSpPr>
          <p:cNvPr id="137" name="Google Shape;137;p7"/>
          <p:cNvSpPr/>
          <p:nvPr/>
        </p:nvSpPr>
        <p:spPr>
          <a:xfrm>
            <a:off x="306725" y="1388250"/>
            <a:ext cx="11016000" cy="3484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6900" b="1">
                <a:solidFill>
                  <a:schemeClr val="dk2"/>
                </a:solidFill>
              </a:rPr>
              <a:t>মু</a:t>
            </a:r>
            <a:r>
              <a:rPr lang="en-US" sz="2800" b="1">
                <a:solidFill>
                  <a:schemeClr val="dk2"/>
                </a:solidFill>
                <a:latin typeface="Arial"/>
                <a:ea typeface="Arial"/>
                <a:cs typeface="Arial"/>
                <a:sym typeface="Arial"/>
              </a:rPr>
              <a:t>মিন হওয়ার জন্য এ তিনটি বিষয় থাকা জরুরি। কেউ যদি শুধু অন্তরে বিশ্বাস করে,কিন্তু মুখে স্বীকার না করে তবে সে প্রকৃতপক্ষে ইমানদার বা </a:t>
            </a:r>
            <a:r>
              <a:rPr lang="en-US" sz="2800" b="1">
                <a:solidFill>
                  <a:schemeClr val="dk2"/>
                </a:solidFill>
              </a:rPr>
              <a:t>v</a:t>
            </a:r>
            <a:r>
              <a:rPr lang="en-US" sz="2800" b="1">
                <a:solidFill>
                  <a:schemeClr val="dk2"/>
                </a:solidFill>
                <a:latin typeface="Arial"/>
                <a:ea typeface="Arial"/>
                <a:cs typeface="Arial"/>
                <a:sym typeface="Arial"/>
              </a:rPr>
              <a:t>হিসেবে গণ্য হয় না। আবার মুখে স্বীকার করে অন্তরে বিশ্বাস না করলেও কোনো ব্যক্তি ইমানদার হতে পারে না। বস্তুত আন্তরিক বিশ্বাস, মৌখিক স্বীকৃতি  ও তদনুযায়ী আমলের সমষ্টিই হলো প্রকৃত ইমান। অর্থাৎ ইসলামের যাবতীয় বিষয়ের প্রতি আন্তরিক বিশ্বাস, মৌখিক স্বীকৃতি ও তদনুযায়ী আমল করার নাম হলো ইমান। </a:t>
            </a:r>
            <a:endParaRPr sz="2800" b="1">
              <a:solidFill>
                <a:schemeClr val="dk2"/>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p:nvPr/>
        </p:nvSpPr>
        <p:spPr>
          <a:xfrm>
            <a:off x="997250" y="152400"/>
            <a:ext cx="10248600" cy="923400"/>
          </a:xfrm>
          <a:prstGeom prst="rect">
            <a:avLst/>
          </a:prstGeom>
          <a:solidFill>
            <a:srgbClr val="00B0F0"/>
          </a:solidFill>
          <a:ln>
            <a:noFill/>
          </a:ln>
          <a:effectLst>
            <a:outerShdw blurRad="190500" dist="228600" dir="2700000" algn="ctr">
              <a:srgbClr val="000000">
                <a:alpha val="29803"/>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5400">
                <a:solidFill>
                  <a:srgbClr val="000000"/>
                </a:solidFill>
                <a:latin typeface="Arial"/>
                <a:ea typeface="Arial"/>
                <a:cs typeface="Arial"/>
                <a:sym typeface="Arial"/>
              </a:rPr>
              <a:t> </a:t>
            </a:r>
            <a:r>
              <a:rPr lang="en-US" sz="4800" b="1">
                <a:solidFill>
                  <a:schemeClr val="lt1"/>
                </a:solidFill>
                <a:latin typeface="Arial"/>
                <a:ea typeface="Arial"/>
                <a:cs typeface="Arial"/>
                <a:sym typeface="Arial"/>
              </a:rPr>
              <a:t>ইমানের মৌলিক বিষয়ের বিবরণ </a:t>
            </a:r>
            <a:endParaRPr sz="5400" b="1">
              <a:solidFill>
                <a:schemeClr val="lt1"/>
              </a:solidFill>
              <a:latin typeface="Arial"/>
              <a:ea typeface="Arial"/>
              <a:cs typeface="Arial"/>
              <a:sym typeface="Arial"/>
            </a:endParaRPr>
          </a:p>
        </p:txBody>
      </p:sp>
      <p:sp>
        <p:nvSpPr>
          <p:cNvPr id="144" name="Google Shape;144;p8"/>
          <p:cNvSpPr/>
          <p:nvPr/>
        </p:nvSpPr>
        <p:spPr>
          <a:xfrm>
            <a:off x="997250" y="2204825"/>
            <a:ext cx="10363200" cy="4401300"/>
          </a:xfrm>
          <a:prstGeom prst="rect">
            <a:avLst/>
          </a:prstGeom>
          <a:noFill/>
          <a:ln>
            <a:noFill/>
          </a:ln>
        </p:spPr>
        <p:txBody>
          <a:bodyPr spcFirstLastPara="1" wrap="square" lIns="91425" tIns="45700" rIns="91425" bIns="45700" anchor="t" anchorCtr="0">
            <a:spAutoFit/>
          </a:bodyPr>
          <a:lstStyle/>
          <a:p>
            <a:pPr marL="685800" marR="0" lvl="0" indent="-685800" algn="l" rtl="0">
              <a:spcBef>
                <a:spcPts val="0"/>
              </a:spcBef>
              <a:spcAft>
                <a:spcPts val="0"/>
              </a:spcAft>
              <a:buClr>
                <a:srgbClr val="FF0000"/>
              </a:buClr>
              <a:buSzPts val="4000"/>
              <a:buFont typeface="Noto Sans Symbols"/>
              <a:buChar char="❖"/>
            </a:pPr>
            <a:r>
              <a:rPr lang="en-US" sz="4000" b="1">
                <a:solidFill>
                  <a:srgbClr val="FF0000"/>
                </a:solidFill>
                <a:latin typeface="Arial"/>
                <a:ea typeface="Arial"/>
                <a:cs typeface="Arial"/>
                <a:sym typeface="Arial"/>
              </a:rPr>
              <a:t>আল্লাহর প্রতি পূর্ণ বিশ্বাস </a:t>
            </a:r>
            <a:endParaRPr>
              <a:solidFill>
                <a:srgbClr val="FF0000"/>
              </a:solidFill>
            </a:endParaRPr>
          </a:p>
          <a:p>
            <a:pPr marL="685800" marR="0" lvl="0" indent="-685800" algn="l" rtl="0">
              <a:spcBef>
                <a:spcPts val="0"/>
              </a:spcBef>
              <a:spcAft>
                <a:spcPts val="0"/>
              </a:spcAft>
              <a:buClr>
                <a:srgbClr val="FF0000"/>
              </a:buClr>
              <a:buSzPts val="4000"/>
              <a:buFont typeface="Noto Sans Symbols"/>
              <a:buChar char="❖"/>
            </a:pPr>
            <a:r>
              <a:rPr lang="en-US" sz="4000" b="1">
                <a:solidFill>
                  <a:srgbClr val="FF0000"/>
                </a:solidFill>
                <a:latin typeface="Arial"/>
                <a:ea typeface="Arial"/>
                <a:cs typeface="Arial"/>
                <a:sym typeface="Arial"/>
              </a:rPr>
              <a:t>ফেরেশতাগণের প্রতি বিশ্বাস </a:t>
            </a:r>
            <a:endParaRPr>
              <a:solidFill>
                <a:srgbClr val="FF0000"/>
              </a:solidFill>
            </a:endParaRPr>
          </a:p>
          <a:p>
            <a:pPr marL="685800" marR="0" lvl="0" indent="-685800" algn="l" rtl="0">
              <a:spcBef>
                <a:spcPts val="0"/>
              </a:spcBef>
              <a:spcAft>
                <a:spcPts val="0"/>
              </a:spcAft>
              <a:buClr>
                <a:srgbClr val="FF0000"/>
              </a:buClr>
              <a:buSzPts val="4000"/>
              <a:buFont typeface="Noto Sans Symbols"/>
              <a:buChar char="❖"/>
            </a:pPr>
            <a:r>
              <a:rPr lang="en-US" sz="4000" b="1">
                <a:solidFill>
                  <a:srgbClr val="FF0000"/>
                </a:solidFill>
                <a:latin typeface="Arial"/>
                <a:ea typeface="Arial"/>
                <a:cs typeface="Arial"/>
                <a:sym typeface="Arial"/>
              </a:rPr>
              <a:t>আসমানি কিতাবের প্রতি বিশ্বাস </a:t>
            </a:r>
            <a:endParaRPr>
              <a:solidFill>
                <a:srgbClr val="FF0000"/>
              </a:solidFill>
            </a:endParaRPr>
          </a:p>
          <a:p>
            <a:pPr marL="685800" marR="0" lvl="0" indent="-685800" algn="l" rtl="0">
              <a:spcBef>
                <a:spcPts val="0"/>
              </a:spcBef>
              <a:spcAft>
                <a:spcPts val="0"/>
              </a:spcAft>
              <a:buClr>
                <a:srgbClr val="FF0000"/>
              </a:buClr>
              <a:buSzPts val="4000"/>
              <a:buFont typeface="Noto Sans Symbols"/>
              <a:buChar char="❖"/>
            </a:pPr>
            <a:r>
              <a:rPr lang="en-US" sz="4000" b="1">
                <a:solidFill>
                  <a:srgbClr val="FF0000"/>
                </a:solidFill>
                <a:latin typeface="Arial"/>
                <a:ea typeface="Arial"/>
                <a:cs typeface="Arial"/>
                <a:sym typeface="Arial"/>
              </a:rPr>
              <a:t>নবি-রাসুলগণের প্রতি বিশ্বাস </a:t>
            </a:r>
            <a:endParaRPr>
              <a:solidFill>
                <a:srgbClr val="FF0000"/>
              </a:solidFill>
            </a:endParaRPr>
          </a:p>
          <a:p>
            <a:pPr marL="685800" marR="0" lvl="0" indent="-685800" algn="l" rtl="0">
              <a:spcBef>
                <a:spcPts val="0"/>
              </a:spcBef>
              <a:spcAft>
                <a:spcPts val="0"/>
              </a:spcAft>
              <a:buClr>
                <a:srgbClr val="FF0000"/>
              </a:buClr>
              <a:buSzPts val="4000"/>
              <a:buFont typeface="Noto Sans Symbols"/>
              <a:buChar char="❖"/>
            </a:pPr>
            <a:r>
              <a:rPr lang="en-US" sz="4000" b="1">
                <a:solidFill>
                  <a:srgbClr val="FF0000"/>
                </a:solidFill>
                <a:latin typeface="Arial"/>
                <a:ea typeface="Arial"/>
                <a:cs typeface="Arial"/>
                <a:sym typeface="Arial"/>
              </a:rPr>
              <a:t>আখিরাতের প্রতি বিশ্বাস </a:t>
            </a:r>
            <a:endParaRPr>
              <a:solidFill>
                <a:srgbClr val="FF0000"/>
              </a:solidFill>
            </a:endParaRPr>
          </a:p>
          <a:p>
            <a:pPr marL="685800" marR="0" lvl="0" indent="-685800" algn="l" rtl="0">
              <a:spcBef>
                <a:spcPts val="0"/>
              </a:spcBef>
              <a:spcAft>
                <a:spcPts val="0"/>
              </a:spcAft>
              <a:buClr>
                <a:srgbClr val="FF0000"/>
              </a:buClr>
              <a:buSzPts val="4000"/>
              <a:buFont typeface="Noto Sans Symbols"/>
              <a:buChar char="❖"/>
            </a:pPr>
            <a:r>
              <a:rPr lang="en-US" sz="4000" b="1">
                <a:solidFill>
                  <a:srgbClr val="FF0000"/>
                </a:solidFill>
                <a:latin typeface="Arial"/>
                <a:ea typeface="Arial"/>
                <a:cs typeface="Arial"/>
                <a:sym typeface="Arial"/>
              </a:rPr>
              <a:t>তকদিরের প্রতি বিশ্বাস </a:t>
            </a:r>
            <a:endParaRPr>
              <a:solidFill>
                <a:srgbClr val="FF0000"/>
              </a:solidFill>
            </a:endParaRPr>
          </a:p>
          <a:p>
            <a:pPr marL="685800" marR="0" lvl="0" indent="-685800" algn="l" rtl="0">
              <a:spcBef>
                <a:spcPts val="0"/>
              </a:spcBef>
              <a:spcAft>
                <a:spcPts val="0"/>
              </a:spcAft>
              <a:buClr>
                <a:srgbClr val="FF0000"/>
              </a:buClr>
              <a:buSzPts val="4000"/>
              <a:buFont typeface="Noto Sans Symbols"/>
              <a:buChar char="❖"/>
            </a:pPr>
            <a:r>
              <a:rPr lang="en-US" sz="4000" b="1">
                <a:solidFill>
                  <a:srgbClr val="FF0000"/>
                </a:solidFill>
                <a:latin typeface="Arial"/>
                <a:ea typeface="Arial"/>
                <a:cs typeface="Arial"/>
                <a:sym typeface="Arial"/>
              </a:rPr>
              <a:t>মৃত্যুর পর পুনরুত্থানের প্রতি বিশ্বাস। </a:t>
            </a:r>
            <a:endParaRPr>
              <a:solidFill>
                <a:srgbClr val="FF0000"/>
              </a:solidFill>
            </a:endParaRPr>
          </a:p>
        </p:txBody>
      </p:sp>
      <p:sp>
        <p:nvSpPr>
          <p:cNvPr id="145" name="Google Shape;145;p8"/>
          <p:cNvSpPr/>
          <p:nvPr/>
        </p:nvSpPr>
        <p:spPr>
          <a:xfrm>
            <a:off x="997250" y="1075800"/>
            <a:ext cx="103632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accent4"/>
                </a:solidFill>
                <a:latin typeface="Arial"/>
                <a:ea typeface="Arial"/>
                <a:cs typeface="Arial"/>
                <a:sym typeface="Arial"/>
              </a:rPr>
              <a:t>ইমানের মৌলিক বিষয় সাতটি …</a:t>
            </a:r>
            <a:endParaRPr sz="4800" b="1">
              <a:solidFill>
                <a:schemeClr val="accent4"/>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500"/>
                                        <p:tgtEl>
                                          <p:spTgt spid="14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 calcmode="lin" valueType="num">
                                      <p:cBhvr additive="base">
                                        <p:cTn id="17" dur="500"/>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p:nvPr/>
        </p:nvSpPr>
        <p:spPr>
          <a:xfrm>
            <a:off x="2895600" y="228600"/>
            <a:ext cx="7936200" cy="685800"/>
          </a:xfrm>
          <a:prstGeom prst="flowChartAlternateProcess">
            <a:avLst/>
          </a:prstGeom>
          <a:gradFill>
            <a:gsLst>
              <a:gs pos="0">
                <a:srgbClr val="346828"/>
              </a:gs>
              <a:gs pos="80000">
                <a:srgbClr val="448935"/>
              </a:gs>
              <a:gs pos="100000">
                <a:srgbClr val="438C34"/>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lt1"/>
                </a:solidFill>
                <a:latin typeface="Arial"/>
                <a:ea typeface="Arial"/>
                <a:cs typeface="Arial"/>
                <a:sym typeface="Arial"/>
              </a:rPr>
              <a:t>১। আল্লাহর প্রতি পূর্ণ বিশ্বাস </a:t>
            </a:r>
            <a:endParaRPr sz="4400" b="1">
              <a:solidFill>
                <a:schemeClr val="lt1"/>
              </a:solidFill>
              <a:latin typeface="Arial"/>
              <a:ea typeface="Arial"/>
              <a:cs typeface="Arial"/>
              <a:sym typeface="Arial"/>
            </a:endParaRPr>
          </a:p>
        </p:txBody>
      </p:sp>
      <p:sp>
        <p:nvSpPr>
          <p:cNvPr id="152" name="Google Shape;152;p9"/>
          <p:cNvSpPr/>
          <p:nvPr/>
        </p:nvSpPr>
        <p:spPr>
          <a:xfrm>
            <a:off x="533400" y="1676400"/>
            <a:ext cx="11277600"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chemeClr val="accent1"/>
                </a:solidFill>
                <a:latin typeface="Arial"/>
                <a:ea typeface="Arial"/>
                <a:cs typeface="Arial"/>
                <a:sym typeface="Arial"/>
              </a:rPr>
              <a:t>ইমানের সর্বপ্রথম ও সর্বপ্রধান বিষয় হলো আল্লাহ তায়ালার প্রতিবিশ্বাস। আল্লাহ তায়ালা এক ও অদ্বিতীয়।তার পিতা,পুত্র এবং স্ত্রী নেই। তিনি আমাদের রব,মালিক,সৃষ্টিকর্তা,রক্ষাকর্তা,সাহায্যকারী, জন্ম ও মৃত্যুর মালিক।তিনি পবিত্র,ক্ষ্মাশীল,পরম দয়াময়, প্রজ্ঞাবান, তিনি সয়ংস্পূর্ণ ও সার্বভৌম ক্ষমতার অধিকারী। তিনি সবসময় ছিলেন,আছেন থাকবেন। সমস্ত  প্রশংসা ও ইবাদত একমাত্র তাঁরই প্রাপ্য। আল্লাহ তায়ালাকে তাঁর সত্তা, গুণাবলি ও সকল ক্ষমতাসহ বিশ্বাস করাই হলো ইমানের সর্বপ্রধান বিষয়। </a:t>
            </a:r>
            <a:endParaRPr sz="2900" b="1">
              <a:solidFill>
                <a:schemeClr val="accent1"/>
              </a:solidFill>
              <a:latin typeface="Arial"/>
              <a:ea typeface="Arial"/>
              <a:cs typeface="Arial"/>
              <a:sym typeface="Arial"/>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300">
        <p14:pan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2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1400</Words>
  <PresentationFormat>Custom</PresentationFormat>
  <Paragraphs>102</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Microsoft YaHei</vt:lpstr>
      <vt:lpstr>Noto Sans Symbols</vt:lpstr>
      <vt:lpstr>Calibri</vt:lpstr>
      <vt:lpstr>PT Sans Narrow</vt:lpstr>
      <vt:lpstr>Open Sans</vt:lpstr>
      <vt:lpstr>Tropic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Jewel</dc:creator>
  <cp:lastModifiedBy>MY PC</cp:lastModifiedBy>
  <cp:revision>1</cp:revision>
  <dcterms:created xsi:type="dcterms:W3CDTF">2006-08-16T00:00:00Z</dcterms:created>
  <dcterms:modified xsi:type="dcterms:W3CDTF">2021-09-14T05:57:28Z</dcterms:modified>
</cp:coreProperties>
</file>