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84" r:id="rId4"/>
    <p:sldId id="260" r:id="rId5"/>
    <p:sldId id="258" r:id="rId6"/>
    <p:sldId id="266" r:id="rId7"/>
    <p:sldId id="263" r:id="rId8"/>
    <p:sldId id="264" r:id="rId9"/>
    <p:sldId id="283" r:id="rId10"/>
    <p:sldId id="262" r:id="rId11"/>
    <p:sldId id="261" r:id="rId12"/>
    <p:sldId id="282" r:id="rId13"/>
    <p:sldId id="265" r:id="rId14"/>
    <p:sldId id="276" r:id="rId15"/>
    <p:sldId id="281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00CC99"/>
    <a:srgbClr val="16FA41"/>
    <a:srgbClr val="CF0F8F"/>
    <a:srgbClr val="AAFCF2"/>
    <a:srgbClr val="FFFF00"/>
    <a:srgbClr val="268C0E"/>
    <a:srgbClr val="8080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7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7540-3423-4E5F-A48F-BC323E402111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42BA8-0EF8-4296-8C35-AC2E6EAF0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8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42BA8-0EF8-4296-8C35-AC2E6EAF09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6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42BA8-0EF8-4296-8C35-AC2E6EAF09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6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3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4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9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9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7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7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5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7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F3A">
            <a:lumMod val="60000"/>
            <a:lumOff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C9E7-5583-44A6-A7A1-469C77A944D0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014" y="412341"/>
            <a:ext cx="8571719" cy="912210"/>
          </a:xfrm>
          <a:prstGeom prst="rect">
            <a:avLst/>
          </a:prstGeom>
          <a:ln w="28575">
            <a:solidFill>
              <a:schemeClr val="tx1"/>
            </a:solidFill>
            <a:prstDash val="sys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629" y="1542197"/>
            <a:ext cx="5349802" cy="4602845"/>
          </a:xfrm>
          <a:prstGeom prst="ellipse">
            <a:avLst/>
          </a:prstGeom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5538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91793" y="1091820"/>
            <a:ext cx="9208414" cy="546940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32932" y="286608"/>
            <a:ext cx="9526135" cy="5186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 ঃ ২.১  </a:t>
            </a:r>
            <a:endParaRPr lang="en-US" sz="36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D:\ID 2 image\Imag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578" y="1384642"/>
            <a:ext cx="6958843" cy="416491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646947" y="5755106"/>
            <a:ext cx="6898105" cy="533399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খুচরা বিক্রেতা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02443" y="2110670"/>
            <a:ext cx="9744677" cy="35037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73563" y="639534"/>
            <a:ext cx="9526135" cy="756129"/>
          </a:xfrm>
          <a:prstGeom prst="roundRect">
            <a:avLst/>
          </a:prstGeom>
          <a:solidFill>
            <a:srgbClr val="16FA4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অনুশীলনীঃ২.1 </a:t>
            </a:r>
            <a:endParaRPr lang="en-US" sz="36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1828800" y="2466826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4</a:t>
            </a: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বার্ষিক শতকরা মুনাফার হার </a:t>
            </a:r>
            <a:r>
              <a:rPr lang="bn-BD" sz="4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4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 </a:t>
            </a:r>
            <a:r>
              <a:rPr lang="bn-BD" sz="4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 হলে</a:t>
            </a:r>
            <a:r>
              <a:rPr lang="en-US" sz="4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2000</a:t>
            </a:r>
            <a:r>
              <a:rPr lang="en-US" sz="4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টাকার </a:t>
            </a:r>
            <a:r>
              <a:rPr lang="bn-BD" sz="44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4400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বছরের মুনাফা কত হবে ? </a:t>
            </a:r>
            <a:endParaRPr lang="en-US" sz="4400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4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7469" y="481263"/>
            <a:ext cx="9676263" cy="5823284"/>
          </a:xfrm>
          <a:prstGeom prst="roundRect">
            <a:avLst/>
          </a:prstGeom>
          <a:gradFill flip="none" rotWithShape="1"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  <a:tileRect/>
          </a:gra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২০০০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N=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১০.৫০%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=১০.50/100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 = prn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=2000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10.50/100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=1050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১০৫০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8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37506" y="721154"/>
            <a:ext cx="9437829" cy="818888"/>
          </a:xfrm>
          <a:prstGeom prst="round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52432" y="2515976"/>
            <a:ext cx="9087135" cy="218436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18B5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কাকে বলে লেখ ?</a:t>
            </a: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সরল মুনাফা কাকে বলে লেখ?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3336757" y="2791327"/>
            <a:ext cx="737937" cy="675773"/>
          </a:xfrm>
          <a:prstGeom prst="star5">
            <a:avLst/>
          </a:prstGeom>
          <a:solidFill>
            <a:srgbClr val="CF0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xplosion 1 3"/>
          <p:cNvSpPr/>
          <p:nvPr/>
        </p:nvSpPr>
        <p:spPr>
          <a:xfrm>
            <a:off x="3304674" y="3785938"/>
            <a:ext cx="818148" cy="70585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5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32932" y="2359152"/>
            <a:ext cx="9526135" cy="2040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CF0F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solidFill>
                  <a:srgbClr val="CF0F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মুনাফাকে বলে?</a:t>
            </a:r>
          </a:p>
          <a:p>
            <a:pPr algn="ctr"/>
            <a:r>
              <a:rPr lang="bn-IN" sz="4000" dirty="0" smtClean="0">
                <a:solidFill>
                  <a:srgbClr val="CF0F8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২। ৮% বলতে কী বুঝ? </a:t>
            </a:r>
            <a:endParaRPr lang="bn-IN" sz="5400" dirty="0">
              <a:solidFill>
                <a:srgbClr val="CF0F8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35023" y="705234"/>
            <a:ext cx="9637777" cy="830957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7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40042" y="5261811"/>
            <a:ext cx="8903369" cy="123524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0779" y="293392"/>
            <a:ext cx="8550442" cy="717260"/>
          </a:xfrm>
          <a:prstGeom prst="roundRect">
            <a:avLst/>
          </a:prstGeom>
          <a:gradFill flip="none" rotWithShape="1"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033337" y="5315362"/>
            <a:ext cx="8442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৫। বার্ষিক মুনাফা শতকরা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টাকা থেকে কমে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টাকা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হলে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৩০০০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টাকার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বছরের মুনাফা কত কম হবে ?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305" y="1187116"/>
            <a:ext cx="8381642" cy="3914273"/>
          </a:xfrm>
          <a:prstGeom prst="rect">
            <a:avLst/>
          </a:prstGeom>
          <a:gradFill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</a:gradFill>
        </p:spPr>
      </p:pic>
    </p:spTree>
    <p:extLst>
      <p:ext uri="{BB962C8B-B14F-4D97-AF65-F5344CB8AC3E}">
        <p14:creationId xmlns:p14="http://schemas.microsoft.com/office/powerpoint/2010/main" val="130411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62315" y="410052"/>
            <a:ext cx="9678722" cy="609600"/>
          </a:xfrm>
          <a:prstGeom prst="roundRect">
            <a:avLst/>
          </a:prstGeom>
          <a:solidFill>
            <a:srgbClr val="002060"/>
          </a:solidFill>
          <a:ln w="5715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2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 ধন্যবাদ</a:t>
            </a:r>
            <a:endParaRPr lang="en-US" sz="3200" kern="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53" y="1173708"/>
            <a:ext cx="6017094" cy="499508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66FF33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34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16" y="398385"/>
            <a:ext cx="10425064" cy="734381"/>
          </a:xfrm>
          <a:prstGeom prst="rect">
            <a:avLst/>
          </a:prstGeom>
          <a:solidFill>
            <a:srgbClr val="FFFF66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754" y="1371637"/>
            <a:ext cx="2206943" cy="554784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7810545" y="1410642"/>
            <a:ext cx="2470246" cy="464024"/>
          </a:xfrm>
          <a:prstGeom prst="flowChartAlternateProcess">
            <a:avLst/>
          </a:prstGeom>
          <a:solidFill>
            <a:srgbClr val="CC99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2800" kern="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2800" kern="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28302" y="2580687"/>
            <a:ext cx="3050887" cy="1896885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bn-IN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শ্রেণিঃ </a:t>
            </a:r>
            <a:r>
              <a:rPr lang="en-US" sz="28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বিষয়ঃ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28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সময়ঃ 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02214" y="2580687"/>
            <a:ext cx="3766782" cy="1896885"/>
          </a:xfrm>
          <a:prstGeom prst="round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kern="0" dirty="0">
                <a:solidFill>
                  <a:srgbClr val="FF0000"/>
                </a:solidFill>
                <a:latin typeface="Calibri" panose="020F0502020204030204"/>
              </a:rPr>
              <a:t>  </a:t>
            </a:r>
            <a:r>
              <a:rPr lang="bn-IN" sz="24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শেখ মোহাম্মদ আজিজুল হক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IN" sz="24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মির্জাপুর উচ্চ বিদ্যালয়</a:t>
            </a:r>
          </a:p>
          <a:p>
            <a:pPr algn="ctr">
              <a:defRPr/>
            </a:pP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শ্রীমঙ্গল,মৌলভীবাজার </a:t>
            </a:r>
            <a:r>
              <a:rPr lang="bn-IN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61361" y="1243584"/>
            <a:ext cx="45719" cy="561441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18" y="2306625"/>
            <a:ext cx="2402751" cy="2526892"/>
          </a:xfrm>
          <a:prstGeom prst="ellipse">
            <a:avLst/>
          </a:prstGeom>
          <a:ln w="38100" cap="rnd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9762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6537" y="2252449"/>
            <a:ext cx="9908275" cy="29479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ব্যক্তি ব্যাংকে 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টাকা জমা রাখে,ব্যাংক এক বছর পর তাকে 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১১০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টাকা দেয়। অতিরিক্ত 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টাকাকে গণিতের ভাষায় কী বলে?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উত্তর--------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26359" y="559559"/>
            <a:ext cx="9482919" cy="57320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মনযোগ দিয়ে পড়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F3A">
            <a:lumMod val="60000"/>
            <a:lumOff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18899" y="966535"/>
            <a:ext cx="9335069" cy="682388"/>
          </a:xfrm>
          <a:prstGeom prst="flowChartAlternateProcess">
            <a:avLst/>
          </a:prstGeom>
          <a:solidFill>
            <a:srgbClr val="002060"/>
          </a:solidFill>
          <a:ln w="3810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600" b="1" kern="0" dirty="0">
                <a:ln>
                  <a:solidFill>
                    <a:srgbClr val="00FF00"/>
                  </a:solidFill>
                </a:ln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3600" b="1" kern="0" dirty="0">
              <a:ln>
                <a:solidFill>
                  <a:srgbClr val="00FF00"/>
                </a:solidFill>
              </a:ln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375666" y="2042377"/>
            <a:ext cx="4142692" cy="3812992"/>
          </a:xfrm>
          <a:prstGeom prst="ellipse">
            <a:avLst/>
          </a:prstGeom>
          <a:ln w="57150">
            <a:solidFill>
              <a:srgbClr val="CF0F8F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অধ্যায়-দ্বিতীয়</a:t>
            </a:r>
            <a:r>
              <a:rPr lang="en-US" sz="4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4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44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4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856098" y="923088"/>
            <a:ext cx="9184943" cy="720435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38100" cap="sq" cmpd="sng" algn="ctr">
            <a:solidFill>
              <a:srgbClr val="FF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rtlCol="0" anchor="ctr"/>
          <a:lstStyle/>
          <a:p>
            <a:pPr algn="ctr">
              <a:defRPr/>
            </a:pPr>
            <a:endParaRPr lang="bn-IN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>
              <a:defRPr/>
            </a:pPr>
            <a:r>
              <a:rPr lang="bn-IN" sz="3600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IN" sz="3600" kern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</a:p>
          <a:p>
            <a:pPr algn="ctr">
              <a:defRPr/>
            </a:pPr>
            <a:r>
              <a:rPr lang="bn-IN" sz="32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19028" y="2313934"/>
            <a:ext cx="8558238" cy="3186114"/>
          </a:xfrm>
          <a:prstGeom prst="roundRect">
            <a:avLst/>
          </a:prstGeom>
          <a:solidFill>
            <a:srgbClr val="AAFCF2"/>
          </a:solidFill>
          <a:ln w="57150" cap="flat" cmpd="sng" algn="ctr">
            <a:solidFill>
              <a:srgbClr val="CF0F8F"/>
            </a:solidFill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rtlCol="0" anchor="ctr">
            <a:prstTxWarp prst="textChevron">
              <a:avLst/>
            </a:prstTxWarp>
          </a:bodyPr>
          <a:lstStyle/>
          <a:p>
            <a:pPr>
              <a:defRPr/>
            </a:pPr>
            <a:r>
              <a:rPr lang="bn-IN" sz="2800" i="1" kern="0" dirty="0">
                <a:ln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800" i="1" kern="0" dirty="0">
                <a:ln w="6350"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শিক্ষার্থীরা----- </a:t>
            </a:r>
          </a:p>
          <a:p>
            <a:pPr>
              <a:defRPr/>
            </a:pPr>
            <a:r>
              <a:rPr lang="bn-IN" sz="2400" kern="0" dirty="0">
                <a:ln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kern="0" dirty="0">
                <a:ln>
                  <a:solidFill>
                    <a:srgbClr val="002060"/>
                  </a:solidFill>
                </a:ln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2400" kern="0" dirty="0">
              <a:ln>
                <a:solidFill>
                  <a:srgbClr val="002060"/>
                </a:solidFill>
              </a:ln>
              <a:solidFill>
                <a:srgbClr val="FF0066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4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24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১।মুনাফা কী বলতে পারবে;</a:t>
            </a:r>
            <a:endParaRPr lang="bn-IN" sz="2800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8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28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২।সরল মুনাফার নিয়ম ব্যাখ্যা করতে পারবে </a:t>
            </a:r>
            <a:endParaRPr lang="bn-IN" sz="2800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2800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৩</a:t>
            </a:r>
            <a:r>
              <a:rPr lang="bn-IN" sz="28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সরল মুনাফা সম্পর্কিত সমস্যার সমাধান করতে পারবে।  </a:t>
            </a:r>
            <a:r>
              <a:rPr lang="en-US" sz="2800" kern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000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7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050878" y="1037435"/>
            <a:ext cx="2852382" cy="845956"/>
          </a:xfrm>
          <a:prstGeom prst="rightArrow">
            <a:avLst/>
          </a:prstGeom>
          <a:solidFill>
            <a:srgbClr val="99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26910" y="2688608"/>
            <a:ext cx="10209663" cy="371219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প্রচলিত অর্থে মুনাফা বলতে ব্যবসায়ের মোট আয় এবং মোট ব্যয়ের পার্থক্যকে বুঝায়।  </a:t>
            </a:r>
          </a:p>
          <a:p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সুদ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 মোট আয় এবং মোট ব্যয় খাতের হিসাবকেই মুনাফা বলে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IN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সহজ কথায়,মূলধনের সাথে অতিরিক্ত টাকাকেই মুনাফা বলে।</a:t>
            </a:r>
            <a:endParaRPr lang="bn-IN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217158" y="1119116"/>
            <a:ext cx="6550926" cy="641445"/>
          </a:xfrm>
          <a:prstGeom prst="roundRect">
            <a:avLst/>
          </a:prstGeom>
          <a:solidFill>
            <a:srgbClr val="99FF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কী?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2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04802" y="4604084"/>
            <a:ext cx="2839452" cy="1235243"/>
          </a:xfrm>
          <a:prstGeom prst="roundRect">
            <a:avLst/>
          </a:prstGeom>
          <a:solidFill>
            <a:srgbClr val="6DF3F3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ব্যাংকে বিনিয়োগ </a:t>
            </a:r>
          </a:p>
          <a:p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93952" y="770021"/>
            <a:ext cx="2794679" cy="1764632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 </a:t>
            </a:r>
            <a:endParaRPr lang="en-US" sz="40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D:\ID 2 image\13-bank-300-x-2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289" y="309255"/>
            <a:ext cx="5839326" cy="301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:\m-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1247" y="3756696"/>
            <a:ext cx="5940592" cy="2925679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3425588" y="1378424"/>
            <a:ext cx="184244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291385" y="5011003"/>
            <a:ext cx="184244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4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025250" y="165669"/>
            <a:ext cx="10557149" cy="620394"/>
          </a:xfrm>
          <a:prstGeom prst="flowChartAlternateProcess">
            <a:avLst/>
          </a:prstGeom>
          <a:solidFill>
            <a:srgbClr val="99FF99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sz="4400" b="1" kern="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মুনাফা অংকের সংক্ষেতিক চিহ্ন </a:t>
            </a:r>
            <a:endParaRPr lang="en-US" sz="4400" b="1" kern="0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8568" y="915525"/>
            <a:ext cx="8531192" cy="6055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মূলধন বা আসল =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 (principal)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5066" y="1802813"/>
            <a:ext cx="8670998" cy="609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মুনাফার হার =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r (rate of interest) </a:t>
            </a:r>
          </a:p>
          <a:p>
            <a:pPr algn="ctr"/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932688" y="2795337"/>
            <a:ext cx="4572000" cy="6717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 =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n (time)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27891" y="2797343"/>
            <a:ext cx="3955021" cy="66975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 I (profit)</a:t>
            </a:r>
          </a:p>
          <a:p>
            <a:pPr algn="ctr"/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641686" y="4007077"/>
            <a:ext cx="11229472" cy="679785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সবৃদ্ধিমূল বা মুনাফা আসল =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 (Total amount)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3068" y="5149516"/>
            <a:ext cx="2279984" cy="54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মুনাফা আসল  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5181599" y="5143500"/>
            <a:ext cx="1074821" cy="59957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= 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6513095" y="5111415"/>
            <a:ext cx="1269330" cy="631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আসল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7932821" y="5095372"/>
            <a:ext cx="914400" cy="64770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9029701" y="5127459"/>
            <a:ext cx="1108910" cy="647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মুনাফা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2691063" y="5973680"/>
            <a:ext cx="1066800" cy="6858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অর্থাৎ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66674" y="5957637"/>
            <a:ext cx="914400" cy="685800"/>
          </a:xfrm>
          <a:prstGeom prst="rect">
            <a:avLst/>
          </a:prstGeom>
          <a:solidFill>
            <a:srgbClr val="00CC9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7" name="Rectangle 16"/>
          <p:cNvSpPr/>
          <p:nvPr/>
        </p:nvSpPr>
        <p:spPr>
          <a:xfrm>
            <a:off x="5181599" y="6001752"/>
            <a:ext cx="1106906" cy="59957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= 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6569241" y="5989722"/>
            <a:ext cx="1147012" cy="6837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/>
              <a:t>p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7940842" y="6021806"/>
            <a:ext cx="9144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dirty="0" smtClean="0"/>
              <a:t>+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8959516" y="6005763"/>
            <a:ext cx="914400" cy="685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/>
              <a:t>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0779" y="245266"/>
            <a:ext cx="8550442" cy="717260"/>
          </a:xfrm>
          <a:prstGeom prst="roundRect">
            <a:avLst/>
          </a:prstGeom>
          <a:gradFill flip="none" rotWithShape="1">
            <a:gsLst>
              <a:gs pos="0">
                <a:srgbClr val="3FEDF1">
                  <a:tint val="66000"/>
                  <a:satMod val="160000"/>
                </a:srgbClr>
              </a:gs>
              <a:gs pos="50000">
                <a:srgbClr val="3FEDF1">
                  <a:tint val="44500"/>
                  <a:satMod val="160000"/>
                </a:srgbClr>
              </a:gs>
              <a:gs pos="100000">
                <a:srgbClr val="3FEDF1">
                  <a:tint val="23500"/>
                  <a:satMod val="160000"/>
                </a:srgbClr>
              </a:gs>
            </a:gsLst>
            <a:lin ang="13500000" scaled="1"/>
            <a:tileRect/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একক কাজ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20779" y="1725148"/>
            <a:ext cx="8550442" cy="374520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সাংক্ষেতিক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p=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I=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N=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R=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1204</TotalTime>
  <Words>339</Words>
  <Application>Microsoft Office PowerPoint</Application>
  <PresentationFormat>Widescreen</PresentationFormat>
  <Paragraphs>84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Azizul Haque</dc:creator>
  <cp:lastModifiedBy>Azizul Haque</cp:lastModifiedBy>
  <cp:revision>219</cp:revision>
  <dcterms:created xsi:type="dcterms:W3CDTF">2020-12-23T14:14:12Z</dcterms:created>
  <dcterms:modified xsi:type="dcterms:W3CDTF">2021-09-04T13:23:50Z</dcterms:modified>
</cp:coreProperties>
</file>