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6" r:id="rId10"/>
    <p:sldId id="264" r:id="rId11"/>
    <p:sldId id="263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CECE80-0DFB-4D60-9B07-5A36E6C4EA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FD7ACC-7E6F-44B8-847C-34B1BECF1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2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060848"/>
            <a:ext cx="7344816" cy="4372538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7FD3C44-0AEF-4495-A970-7F1FD27AACA0}"/>
              </a:ext>
            </a:extLst>
          </p:cNvPr>
          <p:cNvSpPr/>
          <p:nvPr/>
        </p:nvSpPr>
        <p:spPr>
          <a:xfrm>
            <a:off x="2627784" y="424614"/>
            <a:ext cx="3960440" cy="1008112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C00000"/>
                </a:solidFill>
              </a:rPr>
              <a:t>স্বাগতম</a:t>
            </a:r>
            <a:endParaRPr lang="en-SG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1928794" y="357166"/>
            <a:ext cx="4857784" cy="1143008"/>
          </a:xfrm>
          <a:prstGeom prst="donu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</a:rPr>
              <a:t>একক কাজ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0484BA-B18F-45AE-A8EA-5BE85A12A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40" y="4077072"/>
            <a:ext cx="3915519" cy="2605600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2A302C-4193-467C-B6F0-554BA08990CA}"/>
              </a:ext>
            </a:extLst>
          </p:cNvPr>
          <p:cNvSpPr txBox="1"/>
          <p:nvPr/>
        </p:nvSpPr>
        <p:spPr>
          <a:xfrm>
            <a:off x="1043974" y="2154909"/>
            <a:ext cx="70560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</a:t>
            </a:r>
            <a:r>
              <a:rPr lang="en-US" b="1" dirty="0" err="1"/>
              <a:t>প্রশ্নঃ</a:t>
            </a:r>
            <a:r>
              <a:rPr lang="en-US" b="1" dirty="0"/>
              <a:t> “ </a:t>
            </a:r>
            <a:r>
              <a:rPr lang="en-US" b="1" dirty="0" err="1"/>
              <a:t>মানুষের</a:t>
            </a:r>
            <a:r>
              <a:rPr lang="en-US" b="1" dirty="0"/>
              <a:t> </a:t>
            </a:r>
            <a:r>
              <a:rPr lang="en-US" b="1" dirty="0" err="1"/>
              <a:t>চেয়ে</a:t>
            </a:r>
            <a:r>
              <a:rPr lang="en-US" b="1" dirty="0"/>
              <a:t> </a:t>
            </a:r>
            <a:r>
              <a:rPr lang="en-US" b="1" dirty="0" err="1"/>
              <a:t>বড়</a:t>
            </a:r>
            <a:r>
              <a:rPr lang="en-US" b="1" dirty="0"/>
              <a:t> </a:t>
            </a:r>
            <a:r>
              <a:rPr lang="en-US" b="1" dirty="0" err="1"/>
              <a:t>কিছু</a:t>
            </a:r>
            <a:r>
              <a:rPr lang="en-US" b="1" dirty="0"/>
              <a:t> </a:t>
            </a:r>
            <a:r>
              <a:rPr lang="en-US" b="1" dirty="0" err="1"/>
              <a:t>নাiই</a:t>
            </a:r>
            <a:r>
              <a:rPr lang="en-US" b="1" dirty="0"/>
              <a:t>, </a:t>
            </a:r>
            <a:r>
              <a:rPr lang="en-US" b="1" dirty="0" err="1"/>
              <a:t>নহে</a:t>
            </a:r>
            <a:r>
              <a:rPr lang="en-US" b="1" dirty="0"/>
              <a:t> </a:t>
            </a:r>
            <a:r>
              <a:rPr lang="en-US" b="1" dirty="0" err="1"/>
              <a:t>কিছু</a:t>
            </a:r>
            <a:r>
              <a:rPr lang="en-US" b="1" dirty="0"/>
              <a:t> </a:t>
            </a:r>
            <a:r>
              <a:rPr lang="en-US" b="1" dirty="0" err="1"/>
              <a:t>মহীয়ান</a:t>
            </a:r>
            <a:r>
              <a:rPr lang="en-US" b="1" dirty="0"/>
              <a:t>”- </a:t>
            </a:r>
            <a:r>
              <a:rPr lang="en-US" b="1" dirty="0" err="1"/>
              <a:t>কবি</a:t>
            </a:r>
            <a:r>
              <a:rPr lang="en-US" b="1" dirty="0"/>
              <a:t> </a:t>
            </a:r>
            <a:r>
              <a:rPr lang="bn-BD" b="1" dirty="0"/>
              <a:t>   </a:t>
            </a:r>
          </a:p>
          <a:p>
            <a:r>
              <a:rPr lang="bn-BD" b="1" dirty="0"/>
              <a:t>     </a:t>
            </a:r>
            <a:r>
              <a:rPr lang="bn-BD" sz="2000" b="1" dirty="0"/>
              <a:t>কেন এ কথা বলেছেন?</a:t>
            </a:r>
            <a:endParaRPr lang="en-US" sz="2000" b="1" dirty="0"/>
          </a:p>
          <a:p>
            <a:r>
              <a:rPr lang="en-US" sz="2000" b="1" dirty="0"/>
              <a:t>    </a:t>
            </a:r>
            <a:r>
              <a:rPr lang="bn-BD" sz="2000" b="1" dirty="0"/>
              <a:t>                                      </a:t>
            </a:r>
            <a:endParaRPr lang="en-SG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D865BB-8117-4201-AB26-8878E85A5181}"/>
              </a:ext>
            </a:extLst>
          </p:cNvPr>
          <p:cNvSpPr txBox="1"/>
          <p:nvPr/>
        </p:nvSpPr>
        <p:spPr>
          <a:xfrm>
            <a:off x="899592" y="321297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</a:t>
            </a:r>
            <a:r>
              <a:rPr lang="bn-BD" sz="2000" b="1" dirty="0"/>
              <a:t>প্রশ্নঃ “ঐ মন্দির পূজারী,হায় দেবতা, তোমার নয়!”- কথাটি দ্বারা  </a:t>
            </a:r>
          </a:p>
          <a:p>
            <a:r>
              <a:rPr lang="bn-BD" sz="2000" b="1" dirty="0"/>
              <a:t>   কী বুঝানো হয়েছে? </a:t>
            </a:r>
            <a:endParaRPr lang="en-SG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428604"/>
            <a:ext cx="4014778" cy="69614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B0F0"/>
                </a:solidFill>
              </a:rPr>
              <a:t>জোড়ায় কাজ</a:t>
            </a:r>
            <a:endParaRPr lang="en-US" sz="3200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download (6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789040"/>
            <a:ext cx="4327748" cy="28799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3AA2E-1EB8-4490-A739-8C6DA7AE3CDC}"/>
              </a:ext>
            </a:extLst>
          </p:cNvPr>
          <p:cNvSpPr txBox="1"/>
          <p:nvPr/>
        </p:nvSpPr>
        <p:spPr>
          <a:xfrm>
            <a:off x="1259632" y="176730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2000" b="1" dirty="0"/>
              <a:t>*</a:t>
            </a:r>
            <a:r>
              <a:rPr lang="bn-BD" sz="2000" b="1" dirty="0"/>
              <a:t>  প্রশ্নঃ</a:t>
            </a:r>
            <a:r>
              <a:rPr lang="en-US" sz="2000" b="1" dirty="0"/>
              <a:t> </a:t>
            </a:r>
            <a:r>
              <a:rPr lang="bn-BD" sz="2000" b="1" dirty="0"/>
              <a:t>অভেদ ধর্ম জাতি বলতে কবি কী বুঝা্তে চেয়েছেন?  </a:t>
            </a:r>
            <a:endParaRPr lang="en-SG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135209-84B0-4D18-B84D-ACB9590637B9}"/>
              </a:ext>
            </a:extLst>
          </p:cNvPr>
          <p:cNvSpPr txBox="1"/>
          <p:nvPr/>
        </p:nvSpPr>
        <p:spPr>
          <a:xfrm>
            <a:off x="1331640" y="2348880"/>
            <a:ext cx="6408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sz="2000" b="1" dirty="0"/>
              <a:t>* প্রশ্নঃ ভজনালয়ের সব তালা ভেঙ্গে ফেলার কথা কেন বলা </a:t>
            </a:r>
          </a:p>
          <a:p>
            <a:r>
              <a:rPr lang="bn-BD" dirty="0"/>
              <a:t>   </a:t>
            </a:r>
            <a:r>
              <a:rPr lang="bn-BD" b="1" dirty="0"/>
              <a:t>হয়েছে?</a:t>
            </a:r>
            <a:endParaRPr lang="en-SG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4918AAC-D13A-4BAA-894F-395769CCE63F}"/>
              </a:ext>
            </a:extLst>
          </p:cNvPr>
          <p:cNvSpPr/>
          <p:nvPr/>
        </p:nvSpPr>
        <p:spPr>
          <a:xfrm>
            <a:off x="3157537" y="404664"/>
            <a:ext cx="3312368" cy="864096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002060"/>
                </a:solidFill>
              </a:rPr>
              <a:t>দলীয় কাজ</a:t>
            </a:r>
            <a:endParaRPr lang="en-SG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BAE61A-1B40-494E-9258-5E1C1641C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704838"/>
            <a:ext cx="4679303" cy="25361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C459F4-D06D-401F-9A8A-EF3C5D401E1F}"/>
              </a:ext>
            </a:extLst>
          </p:cNvPr>
          <p:cNvSpPr txBox="1"/>
          <p:nvPr/>
        </p:nvSpPr>
        <p:spPr>
          <a:xfrm>
            <a:off x="539552" y="213285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</a:t>
            </a:r>
            <a:r>
              <a:rPr lang="bn-BD" sz="2000" b="1" dirty="0"/>
              <a:t>প্রশ্নঃ “মানুষ” কবিতায় মোল্লা এবং পুরোহিতের অমানবিক ও স্বার্থপরতার </a:t>
            </a:r>
          </a:p>
          <a:p>
            <a:r>
              <a:rPr lang="bn-BD" sz="2000" b="1" dirty="0"/>
              <a:t>    চিত্র ফুটে উঠেছে তা বর্ণনা কর।</a:t>
            </a:r>
            <a:endParaRPr lang="en-SG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500298" y="928670"/>
            <a:ext cx="4143404" cy="785818"/>
          </a:xfrm>
          <a:prstGeom prst="plaque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FFFF00"/>
                </a:solidFill>
              </a:rPr>
              <a:t>মূল্যায়ন (মৌখিক জিজ্ঞাসা)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3" name="Picture 2" descr="download (68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83382"/>
            <a:ext cx="6120680" cy="3224142"/>
          </a:xfrm>
          <a:prstGeom prst="ellipse">
            <a:avLst/>
          </a:prstGeom>
          <a:ln w="63500" cap="rnd">
            <a:solidFill>
              <a:schemeClr val="accent6">
                <a:lumMod val="9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1BA483-6F49-4A14-8E8A-6F69D0E89D63}"/>
              </a:ext>
            </a:extLst>
          </p:cNvPr>
          <p:cNvSpPr txBox="1"/>
          <p:nvPr/>
        </p:nvSpPr>
        <p:spPr>
          <a:xfrm>
            <a:off x="1691680" y="234888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             </a:t>
            </a:r>
            <a:r>
              <a:rPr lang="bn-BD" sz="2000" b="1" dirty="0">
                <a:solidFill>
                  <a:schemeClr val="accent6">
                    <a:lumMod val="75000"/>
                  </a:schemeClr>
                </a:solidFill>
              </a:rPr>
              <a:t>ছোট প্রশ্নঃ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93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702" y="2704984"/>
            <a:ext cx="2536586" cy="1588111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Picture 2" descr="images - 2021-08-27T102640.935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100" y="2697480"/>
            <a:ext cx="2985819" cy="1584176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 descr="download (100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2729" y="4892020"/>
            <a:ext cx="2664297" cy="134874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6" name="Picture 5" descr="images - 2021-08-04T163434.164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4869160"/>
            <a:ext cx="2164080" cy="158417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7" name="Picture 6" descr="images - 2021-09-10T235340.726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6016" y="4892020"/>
            <a:ext cx="2536586" cy="1463040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9BE22FC-5EB2-4CA6-89F2-EA1C4670353B}"/>
              </a:ext>
            </a:extLst>
          </p:cNvPr>
          <p:cNvSpPr/>
          <p:nvPr/>
        </p:nvSpPr>
        <p:spPr>
          <a:xfrm>
            <a:off x="1674236" y="35699"/>
            <a:ext cx="5328592" cy="1008112"/>
          </a:xfrm>
          <a:prstGeom prst="ellipse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rgbClr val="002060"/>
                </a:solidFill>
              </a:rPr>
              <a:t>সাম্যবাদ, ধর্মনিরপেক্ষতা ও মানবিকতার চিত্র</a:t>
            </a:r>
            <a:endParaRPr lang="en-SG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: Hollow 2">
            <a:extLst>
              <a:ext uri="{FF2B5EF4-FFF2-40B4-BE49-F238E27FC236}">
                <a16:creationId xmlns:a16="http://schemas.microsoft.com/office/drawing/2014/main" id="{64CA1D30-1ACA-45BD-8C55-E56EFCE353A3}"/>
              </a:ext>
            </a:extLst>
          </p:cNvPr>
          <p:cNvSpPr/>
          <p:nvPr/>
        </p:nvSpPr>
        <p:spPr>
          <a:xfrm>
            <a:off x="2123728" y="332656"/>
            <a:ext cx="5256584" cy="936104"/>
          </a:xfrm>
          <a:prstGeom prst="donu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</a:rPr>
              <a:t>বাড়ীর কাজ</a:t>
            </a:r>
            <a:endParaRPr lang="en-SG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2A466-AB04-4DCD-BEEB-2C70B6F97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446" y="3645024"/>
            <a:ext cx="5256584" cy="2403232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18B571-3526-4C5C-888C-F68E8D614738}"/>
              </a:ext>
            </a:extLst>
          </p:cNvPr>
          <p:cNvSpPr txBox="1"/>
          <p:nvPr/>
        </p:nvSpPr>
        <p:spPr>
          <a:xfrm>
            <a:off x="755576" y="191683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b="1" dirty="0"/>
              <a:t>প্রশ্নঃ “মানুষ”কবিতায় ধর্ম নিরপেক্ষতা ও সাম্যবাদের যে পরিচয় পাওয়া </a:t>
            </a:r>
          </a:p>
          <a:p>
            <a:r>
              <a:rPr lang="bn-BD" b="1" dirty="0"/>
              <a:t>   যায় তা তোমার নিজের ভাষায় লিখ।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70895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22CE226-346D-41DC-A8A5-24F3C1BA15D3}"/>
              </a:ext>
            </a:extLst>
          </p:cNvPr>
          <p:cNvSpPr/>
          <p:nvPr/>
        </p:nvSpPr>
        <p:spPr>
          <a:xfrm>
            <a:off x="2123728" y="404664"/>
            <a:ext cx="4680520" cy="144016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002060"/>
                </a:solidFill>
              </a:rPr>
              <a:t>সকলকে </a:t>
            </a:r>
          </a:p>
          <a:p>
            <a:pPr algn="ctr"/>
            <a:r>
              <a:rPr lang="bn-BD" sz="3600" b="1" dirty="0">
                <a:solidFill>
                  <a:srgbClr val="002060"/>
                </a:solidFill>
              </a:rPr>
              <a:t>ধন্যবা</a:t>
            </a:r>
            <a:r>
              <a:rPr lang="en-US" sz="3200" b="1" dirty="0">
                <a:solidFill>
                  <a:srgbClr val="002060"/>
                </a:solidFill>
              </a:rPr>
              <a:t>দ</a:t>
            </a:r>
            <a:endParaRPr lang="en-SG" sz="3200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6C8E33-D67C-4DAF-AB1B-42D399BA2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92896"/>
            <a:ext cx="6112122" cy="3681947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8584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2285984" y="428604"/>
            <a:ext cx="4643470" cy="1000132"/>
          </a:xfrm>
          <a:prstGeom prst="donut">
            <a:avLst/>
          </a:prstGeom>
          <a:solidFill>
            <a:srgbClr val="C00000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</a:rPr>
              <a:t>পরিচিতি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14282" y="3286124"/>
            <a:ext cx="4357718" cy="3357586"/>
          </a:xfrm>
          <a:prstGeom prst="frame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70C0"/>
                </a:solidFill>
              </a:rPr>
              <a:t>ফাতেমা খানম সিদ্দিকা 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(সহকারি শিক্ষক)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হামিদপুর জিগাতলা উচ্চবিদ্যালয়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মহাদেবপুর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নাওগাঁ।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4857752" y="3286124"/>
            <a:ext cx="4143404" cy="3286148"/>
          </a:xfrm>
          <a:prstGeom prst="frame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rgbClr val="0070C0"/>
                </a:solidFill>
              </a:rPr>
              <a:t>পাঠঃ বাংলা (প্রথম পত্র) </a:t>
            </a:r>
          </a:p>
          <a:p>
            <a:pPr algn="ctr"/>
            <a:r>
              <a:rPr lang="bn-BD" sz="2000" b="1" dirty="0">
                <a:solidFill>
                  <a:srgbClr val="0070C0"/>
                </a:solidFill>
              </a:rPr>
              <a:t>মানুষ(পদ্য) </a:t>
            </a:r>
          </a:p>
          <a:p>
            <a:pPr algn="ctr"/>
            <a:r>
              <a:rPr lang="bn-BD" sz="2000" b="1" dirty="0">
                <a:solidFill>
                  <a:srgbClr val="0070C0"/>
                </a:solidFill>
              </a:rPr>
              <a:t>নবম,দশম। </a:t>
            </a:r>
          </a:p>
          <a:p>
            <a:pPr algn="ctr"/>
            <a:r>
              <a:rPr lang="bn-BD" sz="2000" b="1" dirty="0">
                <a:solidFill>
                  <a:srgbClr val="0070C0"/>
                </a:solidFill>
              </a:rPr>
              <a:t>সময়ঃ৫০মি।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01718673645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643050"/>
            <a:ext cx="1359408" cy="149961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00013" y="597025"/>
            <a:ext cx="4071966" cy="642942"/>
          </a:xfrm>
          <a:prstGeom prst="roundRect">
            <a:avLst/>
          </a:prstGeom>
          <a:solidFill>
            <a:schemeClr val="accent6"/>
          </a:solid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FFFF00"/>
                </a:solidFill>
              </a:rPr>
              <a:t>শিখন ফল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267C84-33C7-4F1B-824B-4401035E5388}"/>
              </a:ext>
            </a:extLst>
          </p:cNvPr>
          <p:cNvSpPr txBox="1"/>
          <p:nvPr/>
        </p:nvSpPr>
        <p:spPr>
          <a:xfrm>
            <a:off x="539552" y="184482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sz="2000" b="1" dirty="0"/>
              <a:t>* ধর্ম, বর্ণ, জাতিভেদের বাহিরে মানুষের প্রকৃত পরিচয় সম্পর্কে জানতে পারবে।</a:t>
            </a:r>
            <a:endParaRPr lang="en-SG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958C7-7652-430E-BEA0-DFB066F17BCA}"/>
              </a:ext>
            </a:extLst>
          </p:cNvPr>
          <p:cNvSpPr txBox="1"/>
          <p:nvPr/>
        </p:nvSpPr>
        <p:spPr>
          <a:xfrm>
            <a:off x="539552" y="2636912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sz="2000" b="1" dirty="0"/>
              <a:t>* মানুষে মানুষে ঐক্য,বন্ধন এর সুফল সম্পর্কে জানতে পারবে।</a:t>
            </a:r>
            <a:endParaRPr lang="en-SG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00A0A6-7B59-40F7-8D95-B18B3DD7A09C}"/>
              </a:ext>
            </a:extLst>
          </p:cNvPr>
          <p:cNvSpPr txBox="1"/>
          <p:nvPr/>
        </p:nvSpPr>
        <p:spPr>
          <a:xfrm>
            <a:off x="539552" y="328498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*  </a:t>
            </a:r>
            <a:r>
              <a:rPr lang="en-US" b="1" dirty="0" err="1"/>
              <a:t>ধর্মালয়</a:t>
            </a:r>
            <a:r>
              <a:rPr lang="en-US" b="1" dirty="0"/>
              <a:t> </a:t>
            </a:r>
            <a:r>
              <a:rPr lang="bn-BD" b="1" dirty="0"/>
              <a:t>অপেক্ষা মানুষের মূল্য অনেক উর্ধ্বে  এ সম্পর্কে জানতে পারবে।</a:t>
            </a:r>
            <a:endParaRPr lang="en-SG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D25C4-7F03-4B64-B640-DC5A23A6A621}"/>
              </a:ext>
            </a:extLst>
          </p:cNvPr>
          <p:cNvSpPr txBox="1"/>
          <p:nvPr/>
        </p:nvSpPr>
        <p:spPr>
          <a:xfrm>
            <a:off x="251520" y="42210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*  </a:t>
            </a:r>
            <a:r>
              <a:rPr lang="bn-BD" b="1" dirty="0"/>
              <a:t>সাম্যবাদের দৃস্টিতে পৃথিবীর সব মানুষ এক ও অভিন্ন এ সম্পর্কে পূর্ণ ধারনা </a:t>
            </a:r>
          </a:p>
          <a:p>
            <a:r>
              <a:rPr lang="bn-BD" b="1" dirty="0"/>
              <a:t>     লাভ করবে।</a:t>
            </a:r>
            <a:endParaRPr lang="en-SG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00298" y="285728"/>
            <a:ext cx="4286280" cy="1143008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7030A0"/>
                </a:solidFill>
              </a:rPr>
              <a:t>পাঠ উপস্থাপন  </a:t>
            </a:r>
          </a:p>
          <a:p>
            <a:pPr algn="ctr"/>
            <a:r>
              <a:rPr lang="bn-BD" sz="2400" b="1" dirty="0">
                <a:solidFill>
                  <a:srgbClr val="7030A0"/>
                </a:solidFill>
              </a:rPr>
              <a:t>(মৌখিক জিজ্ঞাসা)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download (99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6228263" cy="349949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2"/>
          <p:cNvSpPr/>
          <p:nvPr/>
        </p:nvSpPr>
        <p:spPr>
          <a:xfrm>
            <a:off x="571440" y="500042"/>
            <a:ext cx="8358278" cy="5786478"/>
          </a:xfrm>
          <a:prstGeom prst="donu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</a:rPr>
              <a:t>আজকের পাঠ </a:t>
            </a:r>
          </a:p>
          <a:p>
            <a:pPr algn="ctr"/>
            <a:r>
              <a:rPr lang="bn-BD" sz="3600" b="1" dirty="0">
                <a:solidFill>
                  <a:schemeClr val="tx1"/>
                </a:solidFill>
              </a:rPr>
              <a:t>“মানুষ”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7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60" y="2204864"/>
            <a:ext cx="6120680" cy="3816424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Cloud 2"/>
          <p:cNvSpPr/>
          <p:nvPr/>
        </p:nvSpPr>
        <p:spPr>
          <a:xfrm>
            <a:off x="2500298" y="357166"/>
            <a:ext cx="4572032" cy="928694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7030A0"/>
                </a:solidFill>
              </a:rPr>
              <a:t>আদর্শ পাঠ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3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395" y="2154874"/>
            <a:ext cx="6451209" cy="42929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699792" y="404664"/>
            <a:ext cx="3528392" cy="857256"/>
          </a:xfrm>
          <a:prstGeom prst="rect">
            <a:avLst/>
          </a:prstGeom>
          <a:solidFill>
            <a:schemeClr val="accent6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7030A0"/>
                </a:solidFill>
              </a:rPr>
              <a:t>সরব পাঠ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00298" y="285728"/>
            <a:ext cx="4429156" cy="857256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7030A0"/>
                </a:solidFill>
              </a:rPr>
              <a:t>কবি পরিচিতি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download (70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4" y="3043881"/>
            <a:ext cx="1600200" cy="1606866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Oval 4"/>
          <p:cNvSpPr/>
          <p:nvPr/>
        </p:nvSpPr>
        <p:spPr>
          <a:xfrm>
            <a:off x="5715008" y="2857496"/>
            <a:ext cx="1714512" cy="1643074"/>
          </a:xfrm>
          <a:prstGeom prst="ellipse">
            <a:avLst/>
          </a:prstGeom>
          <a:solidFill>
            <a:schemeClr val="accent6">
              <a:lumMod val="9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2060"/>
                </a:solidFill>
              </a:rPr>
              <a:t>বর্ধমান জেলার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চুরুলিয়া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গ্রামে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00628" y="4429132"/>
            <a:ext cx="178595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B0F0"/>
                </a:solidFill>
              </a:rPr>
              <a:t>সাহিত্য </a:t>
            </a:r>
          </a:p>
          <a:p>
            <a:pPr algn="ctr"/>
            <a:r>
              <a:rPr lang="bn-BD" b="1" dirty="0">
                <a:solidFill>
                  <a:srgbClr val="00B0F0"/>
                </a:solidFill>
              </a:rPr>
              <a:t>সাধনা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28728" y="2285992"/>
            <a:ext cx="1857388" cy="164307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জগত্তারিনী স্বর্ণপদক, </a:t>
            </a:r>
          </a:p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জাতীয় কবির </a:t>
            </a:r>
          </a:p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মর্যাদা।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43042" y="4000504"/>
            <a:ext cx="1785950" cy="1714512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2060"/>
                </a:solidFill>
              </a:rPr>
              <a:t>গানের সংকলন,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সম্পাদিত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পত্রিকা।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4678" y="5000636"/>
            <a:ext cx="1785950" cy="164307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কাব্যগ্রন্থ, </a:t>
            </a:r>
          </a:p>
          <a:p>
            <a:pPr algn="ctr"/>
            <a:r>
              <a:rPr lang="bn-BD" dirty="0"/>
              <a:t>উপন্যা্‌স, </a:t>
            </a:r>
          </a:p>
          <a:p>
            <a:pPr algn="ctr"/>
            <a:r>
              <a:rPr lang="bn-BD" dirty="0"/>
              <a:t>নাটক, </a:t>
            </a:r>
          </a:p>
          <a:p>
            <a:pPr algn="ctr"/>
            <a:r>
              <a:rPr lang="bn-BD" dirty="0"/>
              <a:t>প্রবন্ধ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928926" y="1285860"/>
            <a:ext cx="1785950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মৃত্যুঃ </a:t>
            </a:r>
          </a:p>
          <a:p>
            <a:pPr algn="ctr"/>
            <a:r>
              <a:rPr lang="bn-BD" dirty="0"/>
              <a:t>১৯৭৬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86314" y="1357298"/>
            <a:ext cx="1785950" cy="164307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2060"/>
                </a:solidFill>
              </a:rPr>
              <a:t>জন্মঃ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১৮৯৯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9237E14-FA68-4FE5-8F75-97B7A8BEFAE9}"/>
              </a:ext>
            </a:extLst>
          </p:cNvPr>
          <p:cNvSpPr/>
          <p:nvPr/>
        </p:nvSpPr>
        <p:spPr>
          <a:xfrm>
            <a:off x="2915816" y="476672"/>
            <a:ext cx="3672408" cy="864096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7030A0"/>
                </a:solidFill>
              </a:rPr>
              <a:t>মূলবিষয় বস্তু</a:t>
            </a:r>
            <a:endParaRPr lang="en-SG" sz="2800" b="1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F9BC2D-DBA8-4FCA-B429-2C43DAF355E5}"/>
              </a:ext>
            </a:extLst>
          </p:cNvPr>
          <p:cNvSpPr txBox="1"/>
          <p:nvPr/>
        </p:nvSpPr>
        <p:spPr>
          <a:xfrm>
            <a:off x="467544" y="162880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কাজী নজরুল ইসলামের “সাম্যবাদী” কাব্যগ্রন্থ থেকে কবিতাটি সংকলিত হয়েছে। </a:t>
            </a:r>
            <a:endParaRPr lang="en-S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FA8324-7AEF-4CC3-A332-873C2D6AC573}"/>
              </a:ext>
            </a:extLst>
          </p:cNvPr>
          <p:cNvSpPr txBox="1"/>
          <p:nvPr/>
        </p:nvSpPr>
        <p:spPr>
          <a:xfrm>
            <a:off x="323528" y="213285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* পৃথিবীর মানুষ এক ও অভিন্ন একটি জাতি। 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80EBA0-7D3D-4512-BD3F-351364A259B1}"/>
              </a:ext>
            </a:extLst>
          </p:cNvPr>
          <p:cNvSpPr txBox="1"/>
          <p:nvPr/>
        </p:nvSpPr>
        <p:spPr>
          <a:xfrm>
            <a:off x="467544" y="263691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* কবিতায় সাম্য ও মানবতার বাণীকে মূর্ত করে তুলেছেন।</a:t>
            </a:r>
            <a:endParaRPr lang="en-S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F733CD-4CA9-4626-9C00-2155E8087DE6}"/>
              </a:ext>
            </a:extLst>
          </p:cNvPr>
          <p:cNvSpPr txBox="1"/>
          <p:nvPr/>
        </p:nvSpPr>
        <p:spPr>
          <a:xfrm>
            <a:off x="611560" y="314096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কবি অসাম্প্রদায়িক মানবধর্মের জয়গান গেয়েছেন।</a:t>
            </a:r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0D51D-FC3A-427E-91B4-6A1A7950A65E}"/>
              </a:ext>
            </a:extLst>
          </p:cNvPr>
          <p:cNvSpPr txBox="1"/>
          <p:nvPr/>
        </p:nvSpPr>
        <p:spPr>
          <a:xfrm>
            <a:off x="467544" y="3851757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* ক্ষুধার্তকে অন্ন দান করে মানুষকে ভালোবাসার মধ্য দিয়ে স্রষ্টার সন্তটির </a:t>
            </a:r>
          </a:p>
          <a:p>
            <a:r>
              <a:rPr lang="bn-BD" dirty="0"/>
              <a:t>    কথা বলেছেন।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FB10F-772B-4B15-84E7-A9FC70561307}"/>
              </a:ext>
            </a:extLst>
          </p:cNvPr>
          <p:cNvSpPr txBox="1"/>
          <p:nvPr/>
        </p:nvSpPr>
        <p:spPr>
          <a:xfrm>
            <a:off x="395536" y="47251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* “ মানুষ” কবিতায় কবি ক্ষোভ প্রকাশ করে চেঙ্গিস,গজনি মামুদ, কালাপাহাড় প্রমুখ </a:t>
            </a:r>
          </a:p>
          <a:p>
            <a:r>
              <a:rPr lang="bn-BD" dirty="0"/>
              <a:t>     বীরদের স্মরণ করেছেন।</a:t>
            </a:r>
            <a:endParaRPr lang="en-S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5F2F27-966F-40B7-95F9-7E479259ABB9}"/>
              </a:ext>
            </a:extLst>
          </p:cNvPr>
          <p:cNvSpPr txBox="1"/>
          <p:nvPr/>
        </p:nvSpPr>
        <p:spPr>
          <a:xfrm>
            <a:off x="467544" y="5598531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মানব সেবা মহৎ কাজ। তাঁর মতে মানুষকে ঘৃণা করে ধর্মগ্রন্থ, ধর্মালের সেবা </a:t>
            </a:r>
          </a:p>
          <a:p>
            <a:r>
              <a:rPr lang="bn-BD" dirty="0"/>
              <a:t>  ধর্ম নয়,বরং অধর্ম।</a:t>
            </a:r>
            <a:endParaRPr lang="en-S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389</TotalTime>
  <Words>374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Georgia</vt:lpstr>
      <vt:lpstr>Trebuchet MS</vt:lpstr>
      <vt:lpstr>Wingdings 2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fatemasiddika1974@outlook.com</cp:lastModifiedBy>
  <cp:revision>12</cp:revision>
  <dcterms:created xsi:type="dcterms:W3CDTF">2021-09-11T10:17:08Z</dcterms:created>
  <dcterms:modified xsi:type="dcterms:W3CDTF">2021-09-14T15:27:11Z</dcterms:modified>
</cp:coreProperties>
</file>