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82" r:id="rId2"/>
    <p:sldId id="297" r:id="rId3"/>
    <p:sldId id="299" r:id="rId4"/>
    <p:sldId id="284" r:id="rId5"/>
    <p:sldId id="258" r:id="rId6"/>
    <p:sldId id="261" r:id="rId7"/>
    <p:sldId id="291" r:id="rId8"/>
    <p:sldId id="293" r:id="rId9"/>
    <p:sldId id="294" r:id="rId10"/>
    <p:sldId id="281" r:id="rId11"/>
    <p:sldId id="288" r:id="rId12"/>
    <p:sldId id="289" r:id="rId13"/>
    <p:sldId id="275" r:id="rId14"/>
    <p:sldId id="29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2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7EAB3-306A-451D-86B4-9F2256A783D3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8ACF2-F082-4B8D-A85E-03A8A434A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974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7EAB3-306A-451D-86B4-9F2256A783D3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8ACF2-F082-4B8D-A85E-03A8A434A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626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7EAB3-306A-451D-86B4-9F2256A783D3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8ACF2-F082-4B8D-A85E-03A8A434A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535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7EAB3-306A-451D-86B4-9F2256A783D3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8ACF2-F082-4B8D-A85E-03A8A434A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08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7EAB3-306A-451D-86B4-9F2256A783D3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8ACF2-F082-4B8D-A85E-03A8A434A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799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7EAB3-306A-451D-86B4-9F2256A783D3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8ACF2-F082-4B8D-A85E-03A8A434A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88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7EAB3-306A-451D-86B4-9F2256A783D3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8ACF2-F082-4B8D-A85E-03A8A434A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612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7EAB3-306A-451D-86B4-9F2256A783D3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8ACF2-F082-4B8D-A85E-03A8A434A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145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7EAB3-306A-451D-86B4-9F2256A783D3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8ACF2-F082-4B8D-A85E-03A8A434A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627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7EAB3-306A-451D-86B4-9F2256A783D3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8ACF2-F082-4B8D-A85E-03A8A434A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352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7EAB3-306A-451D-86B4-9F2256A783D3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8ACF2-F082-4B8D-A85E-03A8A434A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523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7EAB3-306A-451D-86B4-9F2256A783D3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B8ACF2-F082-4B8D-A85E-03A8A434A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921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oleObject" Target="../embeddings/oleObject1.bin"/><Relationship Id="rId7" Type="http://schemas.openxmlformats.org/officeDocument/2006/relationships/image" Target="../media/image2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wmf"/><Relationship Id="rId9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7" Type="http://schemas.openxmlformats.org/officeDocument/2006/relationships/image" Target="../media/image11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236837" y="1330393"/>
            <a:ext cx="3274454" cy="3786389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8" name="TextBox 7"/>
          <p:cNvSpPr txBox="1"/>
          <p:nvPr/>
        </p:nvSpPr>
        <p:spPr>
          <a:xfrm>
            <a:off x="7188715" y="1613728"/>
            <a:ext cx="16130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</a:p>
          <a:p>
            <a:pPr algn="ctr"/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</a:p>
          <a:p>
            <a:pPr algn="ctr"/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</a:p>
        </p:txBody>
      </p:sp>
    </p:spTree>
    <p:extLst>
      <p:ext uri="{BB962C8B-B14F-4D97-AF65-F5344CB8AC3E}">
        <p14:creationId xmlns:p14="http://schemas.microsoft.com/office/powerpoint/2010/main" val="891376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290585" y="607299"/>
            <a:ext cx="3874620" cy="1441139"/>
            <a:chOff x="4161797" y="698521"/>
            <a:chExt cx="3874620" cy="1441139"/>
          </a:xfrm>
        </p:grpSpPr>
        <p:sp>
          <p:nvSpPr>
            <p:cNvPr id="3" name="TextBox 2"/>
            <p:cNvSpPr txBox="1"/>
            <p:nvPr/>
          </p:nvSpPr>
          <p:spPr>
            <a:xfrm>
              <a:off x="4161797" y="698521"/>
              <a:ext cx="38746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bn-BD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একটি ভিডিও </a:t>
              </a:r>
              <a:r>
                <a:rPr lang="bn-BD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দে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খি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000" dirty="0"/>
            </a:p>
          </p:txBody>
        </p:sp>
        <p:graphicFrame>
          <p:nvGraphicFramePr>
            <p:cNvPr id="2" name="Object 1">
              <a:hlinkClick r:id="" action="ppaction://ole?verb=0"/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56242051"/>
                </p:ext>
              </p:extLst>
            </p:nvPr>
          </p:nvGraphicFramePr>
          <p:xfrm>
            <a:off x="5630794" y="1701510"/>
            <a:ext cx="936625" cy="438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58" name="Packager Shell Object" showAsIcon="1" r:id="rId3" imgW="936360" imgH="437760" progId="Package">
                    <p:embed/>
                  </p:oleObj>
                </mc:Choice>
                <mc:Fallback>
                  <p:oleObj name="Packager Shell Object" showAsIcon="1" r:id="rId3" imgW="936360" imgH="437760" progId="Package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5630794" y="1701510"/>
                          <a:ext cx="936625" cy="4381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1" name="TextBox 20"/>
          <p:cNvSpPr txBox="1"/>
          <p:nvPr/>
        </p:nvSpPr>
        <p:spPr>
          <a:xfrm>
            <a:off x="3766263" y="692567"/>
            <a:ext cx="562806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ভিডিওটিতে কী দেখতে পেলাম 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/>
          </a:p>
        </p:txBody>
      </p:sp>
      <p:sp>
        <p:nvSpPr>
          <p:cNvPr id="22" name="TextBox 21"/>
          <p:cNvSpPr txBox="1"/>
          <p:nvPr/>
        </p:nvSpPr>
        <p:spPr>
          <a:xfrm>
            <a:off x="5183365" y="5313865"/>
            <a:ext cx="33098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আবেগের বহিঃপ্রকাশ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/>
          </a:p>
        </p:txBody>
      </p:sp>
      <p:grpSp>
        <p:nvGrpSpPr>
          <p:cNvPr id="38" name="Group 37"/>
          <p:cNvGrpSpPr/>
          <p:nvPr/>
        </p:nvGrpSpPr>
        <p:grpSpPr>
          <a:xfrm>
            <a:off x="2037588" y="604709"/>
            <a:ext cx="8288333" cy="5216200"/>
            <a:chOff x="2037588" y="604709"/>
            <a:chExt cx="8288333" cy="5216200"/>
          </a:xfrm>
        </p:grpSpPr>
        <p:grpSp>
          <p:nvGrpSpPr>
            <p:cNvPr id="36" name="Group 35"/>
            <p:cNvGrpSpPr/>
            <p:nvPr/>
          </p:nvGrpSpPr>
          <p:grpSpPr>
            <a:xfrm>
              <a:off x="2037588" y="604709"/>
              <a:ext cx="8288333" cy="4551265"/>
              <a:chOff x="2081601" y="664272"/>
              <a:chExt cx="8288333" cy="4551265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3789134" y="664272"/>
                <a:ext cx="5014799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চিত্রে কী দেখতে পাচ্ছি? </a:t>
                </a:r>
                <a:endParaRPr lang="en-US" sz="3600" dirty="0"/>
              </a:p>
            </p:txBody>
          </p:sp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75" r="28053"/>
              <a:stretch/>
            </p:blipFill>
            <p:spPr>
              <a:xfrm>
                <a:off x="2081601" y="1721795"/>
                <a:ext cx="3721994" cy="3493742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48502" y="1721795"/>
                <a:ext cx="4321432" cy="3493742"/>
              </a:xfrm>
              <a:prstGeom prst="rect">
                <a:avLst/>
              </a:prstGeom>
            </p:spPr>
          </p:pic>
        </p:grpSp>
        <p:sp>
          <p:nvSpPr>
            <p:cNvPr id="37" name="TextBox 36"/>
            <p:cNvSpPr txBox="1"/>
            <p:nvPr/>
          </p:nvSpPr>
          <p:spPr>
            <a:xfrm>
              <a:off x="5022761" y="5370032"/>
              <a:ext cx="3470474" cy="4508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83" t="7057" r="22407" b="10769"/>
          <a:stretch/>
        </p:blipFill>
        <p:spPr>
          <a:xfrm>
            <a:off x="2037587" y="1293674"/>
            <a:ext cx="4143721" cy="241861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583" y="1292459"/>
            <a:ext cx="4174338" cy="2461972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586" y="3712293"/>
            <a:ext cx="4113995" cy="240588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582" y="3732863"/>
            <a:ext cx="4174338" cy="2385309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3898585" y="504421"/>
            <a:ext cx="429634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এগুলো হলো ---  </a:t>
            </a:r>
            <a:endParaRPr lang="en-US" sz="4000" dirty="0"/>
          </a:p>
        </p:txBody>
      </p:sp>
      <p:sp>
        <p:nvSpPr>
          <p:cNvPr id="5" name="Oval 4"/>
          <p:cNvSpPr/>
          <p:nvPr/>
        </p:nvSpPr>
        <p:spPr>
          <a:xfrm>
            <a:off x="3164594" y="3387807"/>
            <a:ext cx="5826883" cy="669702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রাগ/ক্রোধ নিয়ন্ত্রণের উপায়  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166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4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81966" y="1099066"/>
            <a:ext cx="2897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698542" y="1099066"/>
            <a:ext cx="6294789" cy="64599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ক্রোধ নিয়ন্ত্রনের ধাপ-- </a:t>
            </a:r>
            <a:endParaRPr lang="en-US" sz="3600" dirty="0"/>
          </a:p>
        </p:txBody>
      </p:sp>
      <p:grpSp>
        <p:nvGrpSpPr>
          <p:cNvPr id="2" name="Group 1"/>
          <p:cNvGrpSpPr/>
          <p:nvPr/>
        </p:nvGrpSpPr>
        <p:grpSpPr>
          <a:xfrm>
            <a:off x="1981200" y="1734205"/>
            <a:ext cx="2881511" cy="1112788"/>
            <a:chOff x="1981200" y="1734205"/>
            <a:chExt cx="2881511" cy="1112788"/>
          </a:xfrm>
        </p:grpSpPr>
        <p:sp>
          <p:nvSpPr>
            <p:cNvPr id="9" name="TextBox 8"/>
            <p:cNvSpPr txBox="1"/>
            <p:nvPr/>
          </p:nvSpPr>
          <p:spPr>
            <a:xfrm>
              <a:off x="1981200" y="2323773"/>
              <a:ext cx="2881511" cy="52322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১। সমস্যাটি চিহ্নিত করা  </a:t>
              </a:r>
              <a:endParaRPr lang="en-US" sz="2800" dirty="0"/>
            </a:p>
          </p:txBody>
        </p:sp>
        <p:sp>
          <p:nvSpPr>
            <p:cNvPr id="13" name="Down Arrow 12"/>
            <p:cNvSpPr/>
            <p:nvPr/>
          </p:nvSpPr>
          <p:spPr>
            <a:xfrm>
              <a:off x="2647634" y="1734205"/>
              <a:ext cx="213253" cy="571800"/>
            </a:xfrm>
            <a:prstGeom prst="downArrow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549675" y="1762537"/>
            <a:ext cx="2676419" cy="2454550"/>
            <a:chOff x="3549675" y="1762537"/>
            <a:chExt cx="2676419" cy="2454550"/>
          </a:xfrm>
        </p:grpSpPr>
        <p:sp>
          <p:nvSpPr>
            <p:cNvPr id="10" name="TextBox 9"/>
            <p:cNvSpPr txBox="1"/>
            <p:nvPr/>
          </p:nvSpPr>
          <p:spPr>
            <a:xfrm>
              <a:off x="3549675" y="3263478"/>
              <a:ext cx="2676419" cy="953609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২। প্রত্যেক সমাধানের পরিণতি বিবেচনা করা    </a:t>
              </a:r>
              <a:endParaRPr lang="en-US" sz="2800" dirty="0"/>
            </a:p>
          </p:txBody>
        </p:sp>
        <p:sp>
          <p:nvSpPr>
            <p:cNvPr id="14" name="Down Arrow 13"/>
            <p:cNvSpPr/>
            <p:nvPr/>
          </p:nvSpPr>
          <p:spPr>
            <a:xfrm>
              <a:off x="4979250" y="1762537"/>
              <a:ext cx="220218" cy="1500941"/>
            </a:xfrm>
            <a:prstGeom prst="downArrow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539819" y="1762537"/>
            <a:ext cx="2893417" cy="2885214"/>
            <a:chOff x="6539819" y="1762537"/>
            <a:chExt cx="2893417" cy="2885214"/>
          </a:xfrm>
        </p:grpSpPr>
        <p:sp>
          <p:nvSpPr>
            <p:cNvPr id="11" name="TextBox 10"/>
            <p:cNvSpPr txBox="1"/>
            <p:nvPr/>
          </p:nvSpPr>
          <p:spPr>
            <a:xfrm>
              <a:off x="6539819" y="3263479"/>
              <a:ext cx="2893417" cy="138427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BD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r>
                <a:rPr lang="bn-BD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 সিদ্ধান্তে পৌচ্ছাতে যেকোনো একটি বিকল্প বেছে নেওয়া </a:t>
              </a:r>
              <a:endParaRPr lang="en-US" sz="2800" dirty="0"/>
            </a:p>
          </p:txBody>
        </p:sp>
        <p:sp>
          <p:nvSpPr>
            <p:cNvPr id="15" name="Down Arrow 14"/>
            <p:cNvSpPr/>
            <p:nvPr/>
          </p:nvSpPr>
          <p:spPr>
            <a:xfrm>
              <a:off x="6893458" y="1762537"/>
              <a:ext cx="248620" cy="1500941"/>
            </a:xfrm>
            <a:prstGeom prst="downArrow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986528" y="1745060"/>
            <a:ext cx="2391698" cy="1083893"/>
            <a:chOff x="7986528" y="1745060"/>
            <a:chExt cx="2391698" cy="1083893"/>
          </a:xfrm>
        </p:grpSpPr>
        <p:sp>
          <p:nvSpPr>
            <p:cNvPr id="12" name="TextBox 11"/>
            <p:cNvSpPr txBox="1"/>
            <p:nvPr/>
          </p:nvSpPr>
          <p:spPr>
            <a:xfrm>
              <a:off x="7986528" y="2306006"/>
              <a:ext cx="2391698" cy="522947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৪। অগ্রগতি দেখা   </a:t>
              </a:r>
              <a:endParaRPr lang="en-US" sz="2800" dirty="0"/>
            </a:p>
          </p:txBody>
        </p:sp>
        <p:sp>
          <p:nvSpPr>
            <p:cNvPr id="16" name="Down Arrow 15"/>
            <p:cNvSpPr/>
            <p:nvPr/>
          </p:nvSpPr>
          <p:spPr>
            <a:xfrm>
              <a:off x="8819186" y="1745060"/>
              <a:ext cx="214871" cy="578713"/>
            </a:xfrm>
            <a:prstGeom prst="downArrow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62213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053777" y="772730"/>
            <a:ext cx="5276850" cy="1199211"/>
            <a:chOff x="1937868" y="850004"/>
            <a:chExt cx="5276850" cy="119921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7868" y="850004"/>
              <a:ext cx="5276850" cy="1199211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3709115" y="1095666"/>
              <a:ext cx="203486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মূল্যায়ন-- 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053777" y="3168595"/>
            <a:ext cx="4378817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ক্রোধের একটি কারণ বলো?   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7517372" y="3168594"/>
            <a:ext cx="2266682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মানসিক চাপ 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2053777" y="3938023"/>
            <a:ext cx="4378817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ক্রোধ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ধাপ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7517371" y="3938023"/>
            <a:ext cx="2266682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৪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2053777" y="2448982"/>
            <a:ext cx="4378817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রাগ কোন ধরনের আবেগ? 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7517371" y="2448981"/>
            <a:ext cx="2266682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নেতিবাচক  </a:t>
            </a:r>
            <a:endParaRPr lang="en-US" sz="32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2324233" y="2328538"/>
            <a:ext cx="4378817" cy="3085814"/>
            <a:chOff x="2053777" y="2448981"/>
            <a:chExt cx="4378817" cy="3085814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6814" y="2448981"/>
              <a:ext cx="3067556" cy="2166141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2053777" y="4950020"/>
              <a:ext cx="4378817" cy="58477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marL="571500" indent="-571500">
                <a:buFont typeface="Wingdings" panose="05000000000000000000" pitchFamily="2" charset="2"/>
                <a:buChar char="Ø"/>
              </a:pPr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এটি কোন ধরনের আবেগ?   </a:t>
              </a:r>
              <a:endParaRPr lang="en-US" sz="3200" dirty="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7517371" y="4829577"/>
            <a:ext cx="2266682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বিষণ্নতা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46746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8" grpId="0" animBg="1"/>
      <p:bldP spid="10" grpId="0" animBg="1"/>
      <p:bldP spid="11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578097" y="1908286"/>
            <a:ext cx="7311678" cy="2688397"/>
            <a:chOff x="1147004" y="1297895"/>
            <a:chExt cx="12998539" cy="4779375"/>
          </a:xfrm>
        </p:grpSpPr>
        <p:grpSp>
          <p:nvGrpSpPr>
            <p:cNvPr id="2" name="Group 1"/>
            <p:cNvGrpSpPr/>
            <p:nvPr/>
          </p:nvGrpSpPr>
          <p:grpSpPr>
            <a:xfrm>
              <a:off x="1147004" y="1297895"/>
              <a:ext cx="12998539" cy="4779375"/>
              <a:chOff x="560150" y="1024939"/>
              <a:chExt cx="12998539" cy="477937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3401057" y="3889259"/>
                <a:ext cx="10157632" cy="1915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জেমস ডায়েরির ২৮-৩০ নম্বর পৃষ্টায় ‘আমিও লেখি তুমিও লেখো’ অনুচ্ছেদটি পড়বে।   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0150" y="1024939"/>
                <a:ext cx="2960971" cy="2864320"/>
              </a:xfrm>
              <a:prstGeom prst="rect">
                <a:avLst/>
              </a:prstGeom>
            </p:spPr>
          </p:pic>
        </p:grpSp>
        <p:sp>
          <p:nvSpPr>
            <p:cNvPr id="9" name="TextBox 8"/>
            <p:cNvSpPr txBox="1"/>
            <p:nvPr/>
          </p:nvSpPr>
          <p:spPr>
            <a:xfrm>
              <a:off x="5177306" y="1297895"/>
              <a:ext cx="3889420" cy="1179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বাড়ির কাজ--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1798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139489" y="1199213"/>
            <a:ext cx="5629364" cy="4452079"/>
            <a:chOff x="2929627" y="1199213"/>
            <a:chExt cx="5629364" cy="4452079"/>
          </a:xfrm>
        </p:grpSpPr>
        <p:sp>
          <p:nvSpPr>
            <p:cNvPr id="3" name="Oval 2"/>
            <p:cNvSpPr/>
            <p:nvPr/>
          </p:nvSpPr>
          <p:spPr>
            <a:xfrm>
              <a:off x="2929627" y="1199213"/>
              <a:ext cx="3366242" cy="4452079"/>
            </a:xfrm>
            <a:prstGeom prst="ellipse">
              <a:avLst/>
            </a:prstGeom>
            <a:blipFill>
              <a:blip r:embed="rId2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7890218" y="1573967"/>
              <a:ext cx="668773" cy="34163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bn-BD" sz="5400" b="0" cap="none" spc="0" dirty="0" smtClean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ধ</a:t>
              </a:r>
            </a:p>
            <a:p>
              <a:pPr algn="ctr"/>
              <a:r>
                <a:rPr lang="bn-BD" sz="5400" b="0" cap="none" spc="0" dirty="0" smtClean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ন্য</a:t>
              </a:r>
            </a:p>
            <a:p>
              <a:pPr algn="ctr"/>
              <a:r>
                <a:rPr lang="bn-BD" sz="5400" b="0" cap="none" spc="0" dirty="0" smtClean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</a:t>
              </a:r>
            </a:p>
            <a:p>
              <a:pPr algn="ctr"/>
              <a:r>
                <a:rPr lang="bn-BD" sz="5400" b="0" cap="none" spc="0" dirty="0" smtClean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</a:t>
              </a:r>
              <a:endParaRPr lang="en-US" sz="54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2276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253380" y="659568"/>
            <a:ext cx="7579980" cy="5558041"/>
            <a:chOff x="2253380" y="659568"/>
            <a:chExt cx="7579980" cy="5558041"/>
          </a:xfrm>
        </p:grpSpPr>
        <p:grpSp>
          <p:nvGrpSpPr>
            <p:cNvPr id="5" name="Group 4"/>
            <p:cNvGrpSpPr/>
            <p:nvPr/>
          </p:nvGrpSpPr>
          <p:grpSpPr>
            <a:xfrm>
              <a:off x="2760140" y="1008301"/>
              <a:ext cx="7073220" cy="5209308"/>
              <a:chOff x="1074922" y="367617"/>
              <a:chExt cx="7174324" cy="6670596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1074922" y="3984988"/>
                <a:ext cx="7174324" cy="30532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সাবিনা ইয়াসমিন</a:t>
                </a:r>
              </a:p>
              <a:p>
                <a:pPr algn="ctr"/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সহকারী শিক্ষক</a:t>
                </a:r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(জীববিজ্ঞান) </a:t>
                </a:r>
                <a:endParaRPr lang="bn-IN" sz="3200" dirty="0" smtClean="0"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ভায়ারহাট বালিকা উচ্চ বিদ্যালয়</a:t>
                </a:r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,</a:t>
                </a:r>
              </a:p>
              <a:p>
                <a:pPr algn="ctr"/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কাউনিউয়া, রংপুর।</a:t>
                </a:r>
              </a:p>
              <a:p>
                <a:pPr algn="ctr"/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sabinayeasmin</a:t>
                </a:r>
                <a:r>
                  <a:rPr lang="bn-BD" sz="2800" dirty="0" smtClean="0"/>
                  <a:t>935</a:t>
                </a:r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@gmail.com</a:t>
                </a:r>
              </a:p>
            </p:txBody>
          </p:sp>
          <p:sp>
            <p:nvSpPr>
              <p:cNvPr id="10" name="Down Arrow Callout 9"/>
              <p:cNvSpPr/>
              <p:nvPr/>
            </p:nvSpPr>
            <p:spPr>
              <a:xfrm>
                <a:off x="3312209" y="367617"/>
                <a:ext cx="4394578" cy="2237444"/>
              </a:xfrm>
              <a:prstGeom prst="downArrowCallout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 err="1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শিক্ষক</a:t>
                </a:r>
                <a:r>
                  <a:rPr lang="en-US" sz="48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48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পরিচিতি</a:t>
                </a:r>
                <a:endParaRPr lang="en-US" sz="48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2" name="Oval 1"/>
            <p:cNvSpPr/>
            <p:nvPr/>
          </p:nvSpPr>
          <p:spPr>
            <a:xfrm>
              <a:off x="2253380" y="659568"/>
              <a:ext cx="2468521" cy="3028012"/>
            </a:xfrm>
            <a:prstGeom prst="ellipse">
              <a:avLst/>
            </a:prstGeom>
            <a:blipFill>
              <a:blip r:embed="rId2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74404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Callout 9"/>
          <p:cNvSpPr/>
          <p:nvPr/>
        </p:nvSpPr>
        <p:spPr>
          <a:xfrm>
            <a:off x="2938982" y="1642313"/>
            <a:ext cx="3100963" cy="1012513"/>
          </a:xfrm>
          <a:prstGeom prst="downArrowCallout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062963" y="672914"/>
            <a:ext cx="7820741" cy="5405913"/>
            <a:chOff x="2062963" y="672914"/>
            <a:chExt cx="7820741" cy="5405913"/>
          </a:xfrm>
        </p:grpSpPr>
        <p:sp>
          <p:nvSpPr>
            <p:cNvPr id="6" name="TextBox 5"/>
            <p:cNvSpPr txBox="1"/>
            <p:nvPr/>
          </p:nvSpPr>
          <p:spPr>
            <a:xfrm>
              <a:off x="2062963" y="3345072"/>
              <a:ext cx="5105772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dirty="0">
                  <a:latin typeface="NikoshBAN" pitchFamily="2" charset="0"/>
                  <a:cs typeface="NikoshBAN" pitchFamily="2" charset="0"/>
                </a:rPr>
                <a:t>শ্রেনী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ঃ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 ৯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ম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 ও ১০ম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bn-IN" sz="3200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বিষয়ঃ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আমার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জেমস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ডায়েরী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   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bn-IN" sz="3200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পাঠঃ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আবেগ ব্যবস্থাপনা 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bn-IN" sz="3200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তারিখঃ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২১</a:t>
              </a:r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/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০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৮</a:t>
              </a:r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/২০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২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১</a:t>
              </a:r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ইং 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6380" y="1732465"/>
              <a:ext cx="2347324" cy="3486383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096" t="2616" r="22938"/>
            <a:stretch/>
          </p:blipFill>
          <p:spPr>
            <a:xfrm>
              <a:off x="6775236" y="672914"/>
              <a:ext cx="761144" cy="54059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24340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427" y="1109452"/>
            <a:ext cx="2858280" cy="2476541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763629" y="449900"/>
            <a:ext cx="6512269" cy="3136093"/>
            <a:chOff x="1763629" y="512761"/>
            <a:chExt cx="6512269" cy="307323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3629" y="1159092"/>
              <a:ext cx="2830924" cy="2426901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4137235" y="512761"/>
              <a:ext cx="41386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  চিত্রে কী দেখতে পাচ্ছি?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581" y="1109452"/>
            <a:ext cx="2574670" cy="247654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357" y="3857216"/>
            <a:ext cx="2607469" cy="236946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427" y="3857216"/>
            <a:ext cx="2858280" cy="236946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88"/>
          <a:stretch/>
        </p:blipFill>
        <p:spPr>
          <a:xfrm>
            <a:off x="7930308" y="3734872"/>
            <a:ext cx="2462943" cy="2491807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4197951" y="388680"/>
            <a:ext cx="401723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এগুলোকে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কী বলা হয়? </a:t>
            </a:r>
            <a:endParaRPr lang="en-US" sz="3600" dirty="0"/>
          </a:p>
        </p:txBody>
      </p:sp>
      <p:sp>
        <p:nvSpPr>
          <p:cNvPr id="16" name="Oval 15"/>
          <p:cNvSpPr/>
          <p:nvPr/>
        </p:nvSpPr>
        <p:spPr>
          <a:xfrm>
            <a:off x="5061079" y="3478960"/>
            <a:ext cx="2290975" cy="509490"/>
          </a:xfrm>
          <a:prstGeom prst="ellipse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আবেগ  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651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500821" y="782269"/>
            <a:ext cx="3337693" cy="3363578"/>
            <a:chOff x="4500821" y="782269"/>
            <a:chExt cx="3337693" cy="3363578"/>
          </a:xfrm>
        </p:grpSpPr>
        <p:sp>
          <p:nvSpPr>
            <p:cNvPr id="8" name="Rectangle 7"/>
            <p:cNvSpPr/>
            <p:nvPr/>
          </p:nvSpPr>
          <p:spPr>
            <a:xfrm>
              <a:off x="4500821" y="782269"/>
              <a:ext cx="3337693" cy="692499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</p:spPr>
          <p:txBody>
            <a:bodyPr wrap="none" lIns="68580" tIns="34291" rIns="68580" bIns="34291" numCol="1">
              <a:prstTxWarp prst="textChevron">
                <a:avLst/>
              </a:prstTxWarp>
              <a:spAutoFit/>
            </a:bodyPr>
            <a:lstStyle/>
            <a:p>
              <a:pPr algn="ctr"/>
              <a:r>
                <a:rPr lang="bn-BD" sz="4051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 আজকের পাঠ--   </a:t>
              </a:r>
              <a:endParaRPr lang="en-US" sz="4051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1803" y="1474768"/>
              <a:ext cx="2775728" cy="2671079"/>
            </a:xfrm>
            <a:prstGeom prst="rect">
              <a:avLst/>
            </a:prstGeom>
          </p:spPr>
        </p:pic>
      </p:grpSp>
      <p:sp>
        <p:nvSpPr>
          <p:cNvPr id="3" name="Oval 2"/>
          <p:cNvSpPr/>
          <p:nvPr/>
        </p:nvSpPr>
        <p:spPr>
          <a:xfrm>
            <a:off x="3696238" y="3696237"/>
            <a:ext cx="5628067" cy="1300767"/>
          </a:xfrm>
          <a:prstGeom prst="ellipse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আবেগ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ব্যবস্থাপনা 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418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3021397" y="1844980"/>
            <a:ext cx="6696787" cy="2187967"/>
            <a:chOff x="1429860" y="814697"/>
            <a:chExt cx="8929048" cy="2917288"/>
          </a:xfrm>
        </p:grpSpPr>
        <p:sp>
          <p:nvSpPr>
            <p:cNvPr id="8" name="TextBox 7"/>
            <p:cNvSpPr txBox="1"/>
            <p:nvPr/>
          </p:nvSpPr>
          <p:spPr>
            <a:xfrm>
              <a:off x="1429860" y="1946882"/>
              <a:ext cx="8929048" cy="1785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700" b="1" dirty="0">
                  <a:latin typeface="NikoshBAN" pitchFamily="2" charset="0"/>
                  <a:cs typeface="NikoshBAN" pitchFamily="2" charset="0"/>
                </a:rPr>
                <a:t> এই পাঠ শেষে শিক্ষার্থীরা </a:t>
              </a:r>
              <a:r>
                <a:rPr lang="en-US" sz="2700" b="1" dirty="0">
                  <a:latin typeface="NikoshBAN" pitchFamily="2" charset="0"/>
                  <a:cs typeface="NikoshBAN" pitchFamily="2" charset="0"/>
                </a:rPr>
                <a:t>…</a:t>
              </a:r>
              <a:r>
                <a:rPr lang="bn-BD" sz="2700" b="1" dirty="0"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r>
                <a:rPr lang="bn-BD" sz="2700" dirty="0">
                  <a:latin typeface="NikoshBAN" pitchFamily="2" charset="0"/>
                  <a:cs typeface="NikoshBAN" pitchFamily="2" charset="0"/>
                </a:rPr>
                <a:t>১</a:t>
              </a:r>
              <a:r>
                <a:rPr lang="en-US" sz="2700" dirty="0">
                  <a:latin typeface="NikoshBAN" pitchFamily="2" charset="0"/>
                  <a:cs typeface="NikoshBAN" pitchFamily="2" charset="0"/>
                </a:rPr>
                <a:t>.</a:t>
              </a:r>
              <a:r>
                <a:rPr lang="bn-BD" sz="2700" dirty="0">
                  <a:latin typeface="NikoshBAN" pitchFamily="2" charset="0"/>
                  <a:cs typeface="NikoshBAN" pitchFamily="2" charset="0"/>
                </a:rPr>
                <a:t> আবেগ কী তা বলতে পারবে।  </a:t>
              </a:r>
              <a:r>
                <a:rPr lang="en-US" sz="27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700" dirty="0">
                  <a:latin typeface="NikoshBAN" pitchFamily="2" charset="0"/>
                  <a:cs typeface="NikoshBAN" pitchFamily="2" charset="0"/>
                </a:rPr>
                <a:t>   </a:t>
              </a:r>
            </a:p>
            <a:p>
              <a:r>
                <a:rPr lang="en-US" sz="2700" dirty="0">
                  <a:latin typeface="NikoshBAN" pitchFamily="2" charset="0"/>
                  <a:cs typeface="NikoshBAN" pitchFamily="2" charset="0"/>
                </a:rPr>
                <a:t>২.</a:t>
              </a:r>
              <a:r>
                <a:rPr lang="bn-BD" sz="27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7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700" dirty="0">
                  <a:latin typeface="NikoshBAN" pitchFamily="2" charset="0"/>
                  <a:cs typeface="NikoshBAN" pitchFamily="2" charset="0"/>
                </a:rPr>
                <a:t>আবেগ ব্যবস্থাপনার বিভিন্ন উপায় বর্ণনা করতে পারবে</a:t>
              </a:r>
              <a:r>
                <a:rPr lang="en-US" sz="2700" dirty="0">
                  <a:latin typeface="NikoshBAN" pitchFamily="2" charset="0"/>
                  <a:cs typeface="NikoshBAN" pitchFamily="2" charset="0"/>
                </a:rPr>
                <a:t>।</a:t>
              </a:r>
              <a:r>
                <a:rPr lang="bn-BD" sz="2700" dirty="0">
                  <a:latin typeface="NikoshBAN" pitchFamily="2" charset="0"/>
                  <a:cs typeface="NikoshBAN" pitchFamily="2" charset="0"/>
                </a:rPr>
                <a:t>  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1674559" y="814697"/>
              <a:ext cx="2601227" cy="584775"/>
            </a:xfrm>
            <a:prstGeom prst="rect">
              <a:avLst/>
            </a:prstGeom>
            <a:noFill/>
          </p:spPr>
          <p:txBody>
            <a:bodyPr wrap="square" lIns="68580" tIns="34291" rIns="68580" bIns="34291" numCol="1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bn-BD" sz="2400" b="1" dirty="0">
                  <a:ln w="0"/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শিখনফল</a:t>
              </a:r>
              <a:endParaRPr lang="en-US" sz="24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1665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842682" y="657348"/>
            <a:ext cx="2807595" cy="3684948"/>
            <a:chOff x="4400936" y="287711"/>
            <a:chExt cx="2807594" cy="368494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3786"/>
            <a:stretch/>
          </p:blipFill>
          <p:spPr>
            <a:xfrm>
              <a:off x="4789170" y="2114095"/>
              <a:ext cx="2031125" cy="1858564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4400936" y="287711"/>
              <a:ext cx="28075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আবেগ </a:t>
              </a:r>
              <a:r>
                <a:rPr lang="bn-BD" sz="3600" dirty="0">
                  <a:latin typeface="NikoshBAN" pitchFamily="2" charset="0"/>
                  <a:cs typeface="NikoshBAN" pitchFamily="2" charset="0"/>
                </a:rPr>
                <a:t>কী? </a:t>
              </a:r>
              <a:endParaRPr lang="en-US" sz="3600"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4200048" y="4525516"/>
            <a:ext cx="464852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আবেগ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মানসিক অবস্থা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200" dirty="0"/>
          </a:p>
        </p:txBody>
      </p:sp>
      <p:grpSp>
        <p:nvGrpSpPr>
          <p:cNvPr id="27" name="Group 26"/>
          <p:cNvGrpSpPr/>
          <p:nvPr/>
        </p:nvGrpSpPr>
        <p:grpSpPr>
          <a:xfrm>
            <a:off x="3110056" y="592073"/>
            <a:ext cx="6272846" cy="4349256"/>
            <a:chOff x="3312570" y="657873"/>
            <a:chExt cx="6272846" cy="4349256"/>
          </a:xfrm>
        </p:grpSpPr>
        <p:sp>
          <p:nvSpPr>
            <p:cNvPr id="6" name="TextBox 5"/>
            <p:cNvSpPr txBox="1"/>
            <p:nvPr/>
          </p:nvSpPr>
          <p:spPr>
            <a:xfrm>
              <a:off x="3312570" y="657873"/>
              <a:ext cx="6272846" cy="64633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চিত্র দেখে বলবে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কোন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ধরনের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600" dirty="0">
                  <a:latin typeface="NikoshBAN" pitchFamily="2" charset="0"/>
                  <a:cs typeface="NikoshBAN" pitchFamily="2" charset="0"/>
                </a:rPr>
                <a:t>আবেগ</a:t>
              </a:r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?  </a:t>
              </a:r>
              <a:endParaRPr lang="en-US" sz="3600" dirty="0"/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8733" y="1712841"/>
              <a:ext cx="5817419" cy="3294288"/>
            </a:xfrm>
            <a:prstGeom prst="rect">
              <a:avLst/>
            </a:prstGeom>
          </p:spPr>
        </p:pic>
      </p:grpSp>
      <p:sp>
        <p:nvSpPr>
          <p:cNvPr id="28" name="TextBox 27"/>
          <p:cNvSpPr txBox="1"/>
          <p:nvPr/>
        </p:nvSpPr>
        <p:spPr>
          <a:xfrm>
            <a:off x="4685824" y="5122917"/>
            <a:ext cx="347729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আনন্দ </a:t>
            </a:r>
            <a:endParaRPr lang="en-US" sz="3200" dirty="0"/>
          </a:p>
        </p:txBody>
      </p:sp>
      <p:sp>
        <p:nvSpPr>
          <p:cNvPr id="30" name="TextBox 29"/>
          <p:cNvSpPr txBox="1"/>
          <p:nvPr/>
        </p:nvSpPr>
        <p:spPr>
          <a:xfrm>
            <a:off x="5422232" y="5110291"/>
            <a:ext cx="222804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রাগ   </a:t>
            </a:r>
            <a:endParaRPr lang="en-US" sz="3200" dirty="0"/>
          </a:p>
        </p:txBody>
      </p:sp>
      <p:sp>
        <p:nvSpPr>
          <p:cNvPr id="32" name="TextBox 31"/>
          <p:cNvSpPr txBox="1"/>
          <p:nvPr/>
        </p:nvSpPr>
        <p:spPr>
          <a:xfrm>
            <a:off x="5691757" y="5080700"/>
            <a:ext cx="166511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ভয়  </a:t>
            </a:r>
            <a:endParaRPr lang="en-US" sz="3200" dirty="0"/>
          </a:p>
        </p:txBody>
      </p:sp>
      <p:sp>
        <p:nvSpPr>
          <p:cNvPr id="34" name="TextBox 33"/>
          <p:cNvSpPr txBox="1"/>
          <p:nvPr/>
        </p:nvSpPr>
        <p:spPr>
          <a:xfrm>
            <a:off x="5330542" y="5097665"/>
            <a:ext cx="218786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লজ্জা   </a:t>
            </a:r>
            <a:endParaRPr lang="en-US" sz="3200" dirty="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219" y="1647041"/>
            <a:ext cx="5825643" cy="337503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813" y="1647041"/>
            <a:ext cx="4285311" cy="337502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219" y="1516824"/>
            <a:ext cx="5817419" cy="3606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528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8" grpId="0" animBg="1"/>
      <p:bldP spid="30" grpId="0" animBg="1"/>
      <p:bldP spid="32" grpId="0" animBg="1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614608" y="714903"/>
            <a:ext cx="7045681" cy="1781846"/>
            <a:chOff x="2703625" y="699285"/>
            <a:chExt cx="7045681" cy="1781846"/>
          </a:xfrm>
        </p:grpSpPr>
        <p:grpSp>
          <p:nvGrpSpPr>
            <p:cNvPr id="3" name="Group 2"/>
            <p:cNvGrpSpPr/>
            <p:nvPr/>
          </p:nvGrpSpPr>
          <p:grpSpPr>
            <a:xfrm>
              <a:off x="2703625" y="699285"/>
              <a:ext cx="4286250" cy="1781846"/>
              <a:chOff x="3849844" y="562109"/>
              <a:chExt cx="4286250" cy="2095500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49844" y="562109"/>
                <a:ext cx="4286250" cy="2095500"/>
              </a:xfrm>
              <a:prstGeom prst="rect">
                <a:avLst/>
              </a:prstGeom>
            </p:spPr>
          </p:pic>
          <p:sp>
            <p:nvSpPr>
              <p:cNvPr id="2" name="TextBox 1"/>
              <p:cNvSpPr txBox="1"/>
              <p:nvPr/>
            </p:nvSpPr>
            <p:spPr>
              <a:xfrm>
                <a:off x="4499020" y="1488692"/>
                <a:ext cx="298789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দলগত </a:t>
                </a:r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কাজ-</a:t>
                </a:r>
                <a:r>
                  <a:rPr lang="bn-BD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- </a:t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7469746" y="1297821"/>
              <a:ext cx="22795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সময়ঃ ১০ মিনিট </a:t>
              </a:r>
              <a:endParaRPr lang="en-US" sz="3200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085158" y="3074260"/>
            <a:ext cx="5880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অভিনয়ের মাধ্যমে তুলে ধরবে—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45720" y="3811014"/>
            <a:ext cx="4983458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দল- আনন্দ, (খ) দল- লজ্জা,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 দল- ক্রোধ, (ঘ) দল- ভয়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57961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3786387" y="2279561"/>
            <a:ext cx="5499280" cy="3309596"/>
            <a:chOff x="3786387" y="2279561"/>
            <a:chExt cx="5499280" cy="3309596"/>
          </a:xfrm>
        </p:grpSpPr>
        <p:grpSp>
          <p:nvGrpSpPr>
            <p:cNvPr id="16" name="Group 15"/>
            <p:cNvGrpSpPr/>
            <p:nvPr/>
          </p:nvGrpSpPr>
          <p:grpSpPr>
            <a:xfrm>
              <a:off x="3786387" y="2279561"/>
              <a:ext cx="5383371" cy="2205840"/>
              <a:chOff x="3953813" y="2329869"/>
              <a:chExt cx="5593791" cy="2245685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53813" y="2329870"/>
                <a:ext cx="2997625" cy="2245684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51438" y="2329869"/>
                <a:ext cx="2596166" cy="2245684"/>
              </a:xfrm>
              <a:prstGeom prst="rect">
                <a:avLst/>
              </a:prstGeom>
            </p:spPr>
          </p:pic>
        </p:grpSp>
        <p:sp>
          <p:nvSpPr>
            <p:cNvPr id="17" name="TextBox 16"/>
            <p:cNvSpPr txBox="1"/>
            <p:nvPr/>
          </p:nvSpPr>
          <p:spPr>
            <a:xfrm>
              <a:off x="3786387" y="5004382"/>
              <a:ext cx="54992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Wingdings" panose="05000000000000000000" pitchFamily="2" charset="2"/>
                <a:buChar char="Ø"/>
              </a:pPr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রাগ বা ক্রোধের কারণসমুহ চিহ্নিত কর- 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155631" y="553805"/>
            <a:ext cx="8134589" cy="1543050"/>
            <a:chOff x="2155631" y="553805"/>
            <a:chExt cx="8306874" cy="1543050"/>
          </a:xfrm>
        </p:grpSpPr>
        <p:grpSp>
          <p:nvGrpSpPr>
            <p:cNvPr id="7" name="Group 6"/>
            <p:cNvGrpSpPr/>
            <p:nvPr/>
          </p:nvGrpSpPr>
          <p:grpSpPr>
            <a:xfrm>
              <a:off x="2155631" y="553805"/>
              <a:ext cx="4752305" cy="1543050"/>
              <a:chOff x="3915177" y="980002"/>
              <a:chExt cx="4752305" cy="1543050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15177" y="980002"/>
                <a:ext cx="4752305" cy="1543050"/>
              </a:xfrm>
              <a:prstGeom prst="rect">
                <a:avLst/>
              </a:prstGeom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4842456" y="1571223"/>
                <a:ext cx="278183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জোড়ায় কাজ ...</a:t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7925367" y="883416"/>
              <a:ext cx="25371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সময়ঃ  ৫ মিনিট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5635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2489</TotalTime>
  <Words>272</Words>
  <Application>Microsoft Office PowerPoint</Application>
  <PresentationFormat>Widescreen</PresentationFormat>
  <Paragraphs>65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Vrinda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User-Hp</dc:creator>
  <cp:lastModifiedBy>User-Hp</cp:lastModifiedBy>
  <cp:revision>233</cp:revision>
  <dcterms:created xsi:type="dcterms:W3CDTF">2020-11-16T12:52:28Z</dcterms:created>
  <dcterms:modified xsi:type="dcterms:W3CDTF">2021-09-15T15:31:31Z</dcterms:modified>
</cp:coreProperties>
</file>